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5" r:id="rId4"/>
    <p:sldMasterId id="2147483686" r:id="rId5"/>
    <p:sldMasterId id="2147483687" r:id="rId6"/>
    <p:sldMasterId id="214748368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Lst>
  <p:sldSz cy="5143500" cx="9144000"/>
  <p:notesSz cx="6858000" cy="9144000"/>
  <p:embeddedFontLst>
    <p:embeddedFont>
      <p:font typeface="Proxima Nova"/>
      <p:regular r:id="rId132"/>
      <p:bold r:id="rId133"/>
      <p:italic r:id="rId134"/>
      <p:boldItalic r:id="rId135"/>
    </p:embeddedFont>
    <p:embeddedFont>
      <p:font typeface="Open Sans"/>
      <p:regular r:id="rId136"/>
      <p:bold r:id="rId137"/>
      <p:italic r:id="rId138"/>
      <p:boldItalic r:id="rId1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907E051-0D9A-4C28-A7AF-756DB9D82A98}">
  <a:tblStyle styleId="{B907E051-0D9A-4C28-A7AF-756DB9D82A9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slide" Target="slides/slide117.xml"/><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font" Target="fonts/OpenSans-boldItalic.fntdata"/><Relationship Id="rId138" Type="http://schemas.openxmlformats.org/officeDocument/2006/relationships/font" Target="fonts/OpenSans-italic.fntdata"/><Relationship Id="rId137" Type="http://schemas.openxmlformats.org/officeDocument/2006/relationships/font" Target="fonts/OpenSans-bold.fntdata"/><Relationship Id="rId132" Type="http://schemas.openxmlformats.org/officeDocument/2006/relationships/font" Target="fonts/ProximaNova-regular.fntdata"/><Relationship Id="rId131" Type="http://schemas.openxmlformats.org/officeDocument/2006/relationships/slide" Target="slides/slide123.xml"/><Relationship Id="rId130" Type="http://schemas.openxmlformats.org/officeDocument/2006/relationships/slide" Target="slides/slide122.xml"/><Relationship Id="rId136" Type="http://schemas.openxmlformats.org/officeDocument/2006/relationships/font" Target="fonts/OpenSans-regular.fntdata"/><Relationship Id="rId135" Type="http://schemas.openxmlformats.org/officeDocument/2006/relationships/font" Target="fonts/ProximaNova-boldItalic.fntdata"/><Relationship Id="rId134" Type="http://schemas.openxmlformats.org/officeDocument/2006/relationships/font" Target="fonts/ProximaNova-italic.fntdata"/><Relationship Id="rId133" Type="http://schemas.openxmlformats.org/officeDocument/2006/relationships/font" Target="fonts/ProximaNova-bold.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Well let’s meet our Developer Personas now!</a:t>
            </a:r>
            <a:endParaRPr/>
          </a:p>
          <a:p>
            <a:pPr indent="0" lvl="0" marL="0" rtl="0" algn="l">
              <a:lnSpc>
                <a:spcPct val="100000"/>
              </a:lnSpc>
              <a:spcBef>
                <a:spcPts val="0"/>
              </a:spcBef>
              <a:spcAft>
                <a:spcPts val="0"/>
              </a:spcAft>
              <a:buSzPts val="1400"/>
              <a:buNone/>
            </a:pPr>
            <a:r>
              <a:rPr lang="en"/>
              <a:t>These personas were created from a survey we sent out to over 200,000 users and they are the </a:t>
            </a:r>
            <a:r>
              <a:rPr lang="en">
                <a:solidFill>
                  <a:schemeClr val="dk1"/>
                </a:solidFill>
              </a:rPr>
              <a:t>result of</a:t>
            </a:r>
            <a:r>
              <a:rPr lang="en"/>
              <a:t> an awesome collaborative effort across roles and teams, thank you to everyone who contributed to this project!</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8" name="Shape 2048"/>
        <p:cNvGrpSpPr/>
        <p:nvPr/>
      </p:nvGrpSpPr>
      <p:grpSpPr>
        <a:xfrm>
          <a:off x="0" y="0"/>
          <a:ext cx="0" cy="0"/>
          <a:chOff x="0" y="0"/>
          <a:chExt cx="0" cy="0"/>
        </a:xfrm>
      </p:grpSpPr>
      <p:sp>
        <p:nvSpPr>
          <p:cNvPr id="2049" name="Google Shape;2049;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0" name="Google Shape;2050;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6" name="Shape 2076"/>
        <p:cNvGrpSpPr/>
        <p:nvPr/>
      </p:nvGrpSpPr>
      <p:grpSpPr>
        <a:xfrm>
          <a:off x="0" y="0"/>
          <a:ext cx="0" cy="0"/>
          <a:chOff x="0" y="0"/>
          <a:chExt cx="0" cy="0"/>
        </a:xfrm>
      </p:grpSpPr>
      <p:sp>
        <p:nvSpPr>
          <p:cNvPr id="2077" name="Google Shape;2077;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8" name="Google Shape;2078;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8" name="Shape 2108"/>
        <p:cNvGrpSpPr/>
        <p:nvPr/>
      </p:nvGrpSpPr>
      <p:grpSpPr>
        <a:xfrm>
          <a:off x="0" y="0"/>
          <a:ext cx="0" cy="0"/>
          <a:chOff x="0" y="0"/>
          <a:chExt cx="0" cy="0"/>
        </a:xfrm>
      </p:grpSpPr>
      <p:sp>
        <p:nvSpPr>
          <p:cNvPr id="2109" name="Google Shape;2109;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0" name="Google Shape;2110;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5" name="Shape 2115"/>
        <p:cNvGrpSpPr/>
        <p:nvPr/>
      </p:nvGrpSpPr>
      <p:grpSpPr>
        <a:xfrm>
          <a:off x="0" y="0"/>
          <a:ext cx="0" cy="0"/>
          <a:chOff x="0" y="0"/>
          <a:chExt cx="0" cy="0"/>
        </a:xfrm>
      </p:grpSpPr>
      <p:sp>
        <p:nvSpPr>
          <p:cNvPr id="2116" name="Google Shape;2116;p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7" name="Google Shape;2117;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4" name="Shape 2144"/>
        <p:cNvGrpSpPr/>
        <p:nvPr/>
      </p:nvGrpSpPr>
      <p:grpSpPr>
        <a:xfrm>
          <a:off x="0" y="0"/>
          <a:ext cx="0" cy="0"/>
          <a:chOff x="0" y="0"/>
          <a:chExt cx="0" cy="0"/>
        </a:xfrm>
      </p:grpSpPr>
      <p:sp>
        <p:nvSpPr>
          <p:cNvPr id="2145" name="Google Shape;2145;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6" name="Google Shape;2146;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3" name="Shape 2173"/>
        <p:cNvGrpSpPr/>
        <p:nvPr/>
      </p:nvGrpSpPr>
      <p:grpSpPr>
        <a:xfrm>
          <a:off x="0" y="0"/>
          <a:ext cx="0" cy="0"/>
          <a:chOff x="0" y="0"/>
          <a:chExt cx="0" cy="0"/>
        </a:xfrm>
      </p:grpSpPr>
      <p:sp>
        <p:nvSpPr>
          <p:cNvPr id="2174" name="Google Shape;2174;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5" name="Google Shape;2175;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6" name="Shape 2196"/>
        <p:cNvGrpSpPr/>
        <p:nvPr/>
      </p:nvGrpSpPr>
      <p:grpSpPr>
        <a:xfrm>
          <a:off x="0" y="0"/>
          <a:ext cx="0" cy="0"/>
          <a:chOff x="0" y="0"/>
          <a:chExt cx="0" cy="0"/>
        </a:xfrm>
      </p:grpSpPr>
      <p:sp>
        <p:nvSpPr>
          <p:cNvPr id="2197" name="Google Shape;2197;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8" name="Google Shape;2198;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2" name="Shape 2222"/>
        <p:cNvGrpSpPr/>
        <p:nvPr/>
      </p:nvGrpSpPr>
      <p:grpSpPr>
        <a:xfrm>
          <a:off x="0" y="0"/>
          <a:ext cx="0" cy="0"/>
          <a:chOff x="0" y="0"/>
          <a:chExt cx="0" cy="0"/>
        </a:xfrm>
      </p:grpSpPr>
      <p:sp>
        <p:nvSpPr>
          <p:cNvPr id="2223" name="Google Shape;2223;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4" name="Google Shape;2224;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5" name="Shape 2245"/>
        <p:cNvGrpSpPr/>
        <p:nvPr/>
      </p:nvGrpSpPr>
      <p:grpSpPr>
        <a:xfrm>
          <a:off x="0" y="0"/>
          <a:ext cx="0" cy="0"/>
          <a:chOff x="0" y="0"/>
          <a:chExt cx="0" cy="0"/>
        </a:xfrm>
      </p:grpSpPr>
      <p:sp>
        <p:nvSpPr>
          <p:cNvPr id="2246" name="Google Shape;2246;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7" name="Google Shape;2247;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1" name="Shape 2271"/>
        <p:cNvGrpSpPr/>
        <p:nvPr/>
      </p:nvGrpSpPr>
      <p:grpSpPr>
        <a:xfrm>
          <a:off x="0" y="0"/>
          <a:ext cx="0" cy="0"/>
          <a:chOff x="0" y="0"/>
          <a:chExt cx="0" cy="0"/>
        </a:xfrm>
      </p:grpSpPr>
      <p:sp>
        <p:nvSpPr>
          <p:cNvPr id="2272" name="Google Shape;2272;p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3" name="Google Shape;2273;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As you can see from the highlight reel, our 5 developer personas are: Core Coder, Cloud Architect, Data Connector, Quality Champion, and Product Definer</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We’ll dig into each of these personas in more detail in a second, but first let’s talk about how we got here. </a:t>
            </a:r>
            <a:endParaRPr>
              <a:solidFill>
                <a:schemeClr val="dk1"/>
              </a:solidFil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6" name="Shape 2276"/>
        <p:cNvGrpSpPr/>
        <p:nvPr/>
      </p:nvGrpSpPr>
      <p:grpSpPr>
        <a:xfrm>
          <a:off x="0" y="0"/>
          <a:ext cx="0" cy="0"/>
          <a:chOff x="0" y="0"/>
          <a:chExt cx="0" cy="0"/>
        </a:xfrm>
      </p:grpSpPr>
      <p:sp>
        <p:nvSpPr>
          <p:cNvPr id="2277" name="Google Shape;2277;p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8" name="Google Shape;2278;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3" name="Shape 2283"/>
        <p:cNvGrpSpPr/>
        <p:nvPr/>
      </p:nvGrpSpPr>
      <p:grpSpPr>
        <a:xfrm>
          <a:off x="0" y="0"/>
          <a:ext cx="0" cy="0"/>
          <a:chOff x="0" y="0"/>
          <a:chExt cx="0" cy="0"/>
        </a:xfrm>
      </p:grpSpPr>
      <p:sp>
        <p:nvSpPr>
          <p:cNvPr id="2284" name="Google Shape;2284;p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5" name="Google Shape;2285;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0" name="Shape 2290"/>
        <p:cNvGrpSpPr/>
        <p:nvPr/>
      </p:nvGrpSpPr>
      <p:grpSpPr>
        <a:xfrm>
          <a:off x="0" y="0"/>
          <a:ext cx="0" cy="0"/>
          <a:chOff x="0" y="0"/>
          <a:chExt cx="0" cy="0"/>
        </a:xfrm>
      </p:grpSpPr>
      <p:sp>
        <p:nvSpPr>
          <p:cNvPr id="2291" name="Google Shape;2291;p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2" name="Google Shape;2292;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7" name="Shape 2297"/>
        <p:cNvGrpSpPr/>
        <p:nvPr/>
      </p:nvGrpSpPr>
      <p:grpSpPr>
        <a:xfrm>
          <a:off x="0" y="0"/>
          <a:ext cx="0" cy="0"/>
          <a:chOff x="0" y="0"/>
          <a:chExt cx="0" cy="0"/>
        </a:xfrm>
      </p:grpSpPr>
      <p:sp>
        <p:nvSpPr>
          <p:cNvPr id="2298" name="Google Shape;2298;p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9" name="Google Shape;2299;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4" name="Shape 2304"/>
        <p:cNvGrpSpPr/>
        <p:nvPr/>
      </p:nvGrpSpPr>
      <p:grpSpPr>
        <a:xfrm>
          <a:off x="0" y="0"/>
          <a:ext cx="0" cy="0"/>
          <a:chOff x="0" y="0"/>
          <a:chExt cx="0" cy="0"/>
        </a:xfrm>
      </p:grpSpPr>
      <p:sp>
        <p:nvSpPr>
          <p:cNvPr id="2305" name="Google Shape;2305;p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6" name="Google Shape;2306;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1" name="Shape 2311"/>
        <p:cNvGrpSpPr/>
        <p:nvPr/>
      </p:nvGrpSpPr>
      <p:grpSpPr>
        <a:xfrm>
          <a:off x="0" y="0"/>
          <a:ext cx="0" cy="0"/>
          <a:chOff x="0" y="0"/>
          <a:chExt cx="0" cy="0"/>
        </a:xfrm>
      </p:grpSpPr>
      <p:sp>
        <p:nvSpPr>
          <p:cNvPr id="2312" name="Google Shape;2312;p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3" name="Google Shape;2313;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8" name="Shape 2318"/>
        <p:cNvGrpSpPr/>
        <p:nvPr/>
      </p:nvGrpSpPr>
      <p:grpSpPr>
        <a:xfrm>
          <a:off x="0" y="0"/>
          <a:ext cx="0" cy="0"/>
          <a:chOff x="0" y="0"/>
          <a:chExt cx="0" cy="0"/>
        </a:xfrm>
      </p:grpSpPr>
      <p:sp>
        <p:nvSpPr>
          <p:cNvPr id="2319" name="Google Shape;2319;p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0" name="Google Shape;2320;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5" name="Shape 2325"/>
        <p:cNvGrpSpPr/>
        <p:nvPr/>
      </p:nvGrpSpPr>
      <p:grpSpPr>
        <a:xfrm>
          <a:off x="0" y="0"/>
          <a:ext cx="0" cy="0"/>
          <a:chOff x="0" y="0"/>
          <a:chExt cx="0" cy="0"/>
        </a:xfrm>
      </p:grpSpPr>
      <p:sp>
        <p:nvSpPr>
          <p:cNvPr id="2326" name="Google Shape;2326;p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7" name="Google Shape;2327;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2" name="Shape 2332"/>
        <p:cNvGrpSpPr/>
        <p:nvPr/>
      </p:nvGrpSpPr>
      <p:grpSpPr>
        <a:xfrm>
          <a:off x="0" y="0"/>
          <a:ext cx="0" cy="0"/>
          <a:chOff x="0" y="0"/>
          <a:chExt cx="0" cy="0"/>
        </a:xfrm>
      </p:grpSpPr>
      <p:sp>
        <p:nvSpPr>
          <p:cNvPr id="2333" name="Google Shape;2333;p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4" name="Google Shape;2334;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9" name="Shape 2339"/>
        <p:cNvGrpSpPr/>
        <p:nvPr/>
      </p:nvGrpSpPr>
      <p:grpSpPr>
        <a:xfrm>
          <a:off x="0" y="0"/>
          <a:ext cx="0" cy="0"/>
          <a:chOff x="0" y="0"/>
          <a:chExt cx="0" cy="0"/>
        </a:xfrm>
      </p:grpSpPr>
      <p:sp>
        <p:nvSpPr>
          <p:cNvPr id="2340" name="Google Shape;2340;p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1" name="Google Shape;2341;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6" name="Shape 2346"/>
        <p:cNvGrpSpPr/>
        <p:nvPr/>
      </p:nvGrpSpPr>
      <p:grpSpPr>
        <a:xfrm>
          <a:off x="0" y="0"/>
          <a:ext cx="0" cy="0"/>
          <a:chOff x="0" y="0"/>
          <a:chExt cx="0" cy="0"/>
        </a:xfrm>
      </p:grpSpPr>
      <p:sp>
        <p:nvSpPr>
          <p:cNvPr id="2347" name="Google Shape;2347;p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8" name="Google Shape;2348;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3" name="Shape 2353"/>
        <p:cNvGrpSpPr/>
        <p:nvPr/>
      </p:nvGrpSpPr>
      <p:grpSpPr>
        <a:xfrm>
          <a:off x="0" y="0"/>
          <a:ext cx="0" cy="0"/>
          <a:chOff x="0" y="0"/>
          <a:chExt cx="0" cy="0"/>
        </a:xfrm>
      </p:grpSpPr>
      <p:sp>
        <p:nvSpPr>
          <p:cNvPr id="2354" name="Google Shape;2354;p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5" name="Google Shape;2355;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0" name="Shape 2360"/>
        <p:cNvGrpSpPr/>
        <p:nvPr/>
      </p:nvGrpSpPr>
      <p:grpSpPr>
        <a:xfrm>
          <a:off x="0" y="0"/>
          <a:ext cx="0" cy="0"/>
          <a:chOff x="0" y="0"/>
          <a:chExt cx="0" cy="0"/>
        </a:xfrm>
      </p:grpSpPr>
      <p:sp>
        <p:nvSpPr>
          <p:cNvPr id="2361" name="Google Shape;2361;p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2" name="Google Shape;2362;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7" name="Shape 2367"/>
        <p:cNvGrpSpPr/>
        <p:nvPr/>
      </p:nvGrpSpPr>
      <p:grpSpPr>
        <a:xfrm>
          <a:off x="0" y="0"/>
          <a:ext cx="0" cy="0"/>
          <a:chOff x="0" y="0"/>
          <a:chExt cx="0" cy="0"/>
        </a:xfrm>
      </p:grpSpPr>
      <p:sp>
        <p:nvSpPr>
          <p:cNvPr id="2368" name="Google Shape;2368;p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9" name="Google Shape;2369;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We sent a survey out to over 200,000 users who customize and develop on the Salesforce Platform and the response was amazing. We had almost 9,000 surveys started and 74% of them or 6,570 were usable in the end. We’ve done these surveys in almost all the Clouds now and this has been the most engaged group by far. Shout out to Dev Marketing who helped us reach so many users.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We also received: </a:t>
            </a:r>
            <a:endParaRPr/>
          </a:p>
          <a:p>
            <a:pPr indent="-317500" lvl="0" marL="457200" rtl="0" algn="l">
              <a:lnSpc>
                <a:spcPct val="100000"/>
              </a:lnSpc>
              <a:spcBef>
                <a:spcPts val="0"/>
              </a:spcBef>
              <a:spcAft>
                <a:spcPts val="0"/>
              </a:spcAft>
              <a:buSzPts val="1400"/>
              <a:buChar char="●"/>
            </a:pPr>
            <a:r>
              <a:rPr lang="en"/>
              <a:t>795 surveys from Salesforce employees</a:t>
            </a:r>
            <a:endParaRPr/>
          </a:p>
          <a:p>
            <a:pPr indent="-317500" lvl="0" marL="457200" rtl="0" algn="l">
              <a:lnSpc>
                <a:spcPct val="100000"/>
              </a:lnSpc>
              <a:spcBef>
                <a:spcPts val="0"/>
              </a:spcBef>
              <a:spcAft>
                <a:spcPts val="0"/>
              </a:spcAft>
              <a:buSzPts val="1400"/>
              <a:buChar char="●"/>
            </a:pPr>
            <a:r>
              <a:rPr lang="en"/>
              <a:t>661 surveys from students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Both admins and developers completed the survey...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(4740 developers)</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rPr>
              <a:t>But today we’re going to focus on the developers.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The key survey question we used to segment the developers was this one here - how much time do they spend on these 12 customization and development functions.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Everyone thinks they do all-the-things but most of the time they actually don’t.</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We ran a factor analysis on this responses to this question to understand which development tasks tend to occur together and to not occur together.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And this analysis showed 5 clear user types - our Developer Personas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The 5 developer personas are: Core Coder, Cloud Architect, Data Connector, Quality Champion, and Product Definer</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Each of those personas focuses on a different set of core job functions from that key survey question we looked at earlier - so for example, Core Coders spend 3+ hrs/day customizing Salesforce with code and 1-3 hrs/day managing integrations.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Let’s get to know the individual personas and then we’ll zoom out to some broader findings.</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rPr>
              <a:t>First we have Core Coders</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rPr>
              <a:t>Core Coders’ primary function is customizing Salesforce with code, so they’re using Apex and Visualforce to build on the Platform and 55% develop mostly with code.</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They are dedicated to developing on Salesforce and spend 80-100% of their time on it.</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Almost half of Core Coders previously worked on other platforms and interestingly, only 13% of Core Coders were previously Salesforce admins.</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This means that it’s not so much a journey from admin to developer, but rather platform to platform.</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Shishir is a great example of this - he used to be a web application programmer using C# and SQL server, so switching to Salesforce wasn’t hard for him.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Shishir is a great example of this - he used to be a web application programmer using C# and SQL server, so switching to Salesforce wasn’t hard for him.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While learning the Apex, Visualforce, and the Platform in general isn’t very difficult for Core Coders, they do see room for improvement with our developer tools and get frustrated with them like Sita talks about here.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To learn more about Core Coders from some Core Coders themselves, check out these video interviews we filmed at companies across the US.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(Matt is really great)</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In sum, Core Coders are dedicated to building on the Salesforce Platform and are looking for a better set of tools to do so.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Up next are Cloud Architects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rPr>
              <a:t>Cloud Architects are focusing on technical architecture and project management. So they’re overseeing things and making sure that development projects are running smoothly including designing the overall system and resolving technical issues.</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As you may have guessed, Cloud Architects are the most experienced Developer Persona and have 6+ years of experience with development in general.</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In their previous lives, 43% of Cloud Architects were non-Salesforce developers and 28% were project managers.</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Since Cloud Architects like Thomas have seen so much, they find Salesforce is easy to learn, but tough to master.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We’ve got 3 Cloud Architect videos for you all to check out - Mike, Gean, and Robert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Learn how they think about their roles, listen to their stories about how they got into Salesforce development originally, and hear what challenges are.</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Onto Data Connectors!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rPr>
              <a:t>Data Connectors are primarily focused on managing integrations and configuring data connections. They are the ones making sure that information is flowing from point A to B to C (through all the various business systems a company might have), with data analysis as a secondary function. Some companies have another position who takes care of the data analysis part.</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Data Connectors have a medium amount of development experience that we’ve seen so far, with 3-5 years of experience with development in general.</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45% of them also previously were non-Salesforce developers. Some Data Connectors also come from student life and business analyst roles.</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In terms of development style, we found a practically even split between using mostly clicks, 50/50 clicks and code, and mostly code with Data Connectors.</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Data Connectors like Chris appreciate that they can work directly in the system that their data lives in and that their sales users work with, so they can focus on their business’s data needs.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Here more about the life of a Data Connector from Lewis.</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Data Connectors ensure that data flows smoothly between systems so their companies can ultimately make better business decisions.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Next we’ve got Quality Champions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rPr>
              <a:t>Quality Champions spend 3+ hours a day testing and managing releases as their primary job functions. So these are the people who are going in with a fine tooth comb to catch flaws and crosscheck design/development decisions. Their goal is to make sure products go out with the highest quality possible (within reason).</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Working towards these goals, we see a shift towards the use of more clicks by Quality Champions - 40% reported that they use mostly clicks, 55% reported 50/50 clicks and code, and 20% reported mostly code.</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In their previous lives, Quality Champions come from a bigger variety of roles - 28% were non-Salesforce developers, 22% were students, and 18% were even Salesforce end users.</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4" name="Google Shape;90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Although Quality Champions appreciate our point and click capabilities, they do see room for improvement. In the open text portions of the survey, we got a lot of comparisons to Visual Studio like Mat’s comments here essentially wishing we were more like them.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Learn what makes Quality Champions like Mark and Svetlana tick!</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 name="Google Shape;931;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Google Shape;936;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7" name="Google Shape;93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rPr>
              <a:t>Last but not least: Product Definers!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rPr>
              <a:t>Product Definers are primarily focused on gathering requirements and secondarily on writing documentation. These are the people who mediate that transition between the business and development and act as the translators to suss out what exactly needs to be built.</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Not surprisingly, 39% of Product Definers were business analysts in their previous role. 23% were non-Salesforce developers and 20% were project managers.</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In terms of development style, Product Definers are less hands-on coding on the Platform with 55% using mostly clicks to do their work, basically the flip of the development style we saw with Core Coders.</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Google Shape;991;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2" name="Google Shape;99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And the open text responses in our survey reflected this too - as Anna mentions, there is a gap for people to jump into the coding deep end, but thankfully as Sarah mentions, you can still do a lot with the Platform and focus on the business needs.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6" name="Shape 1006"/>
        <p:cNvGrpSpPr/>
        <p:nvPr/>
      </p:nvGrpSpPr>
      <p:grpSpPr>
        <a:xfrm>
          <a:off x="0" y="0"/>
          <a:ext cx="0" cy="0"/>
          <a:chOff x="0" y="0"/>
          <a:chExt cx="0" cy="0"/>
        </a:xfrm>
      </p:grpSpPr>
      <p:sp>
        <p:nvSpPr>
          <p:cNvPr id="1007" name="Google Shape;1007;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 name="Google Shape;100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Learn more about what it’s like to be a Product Definer from Stu!</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7" name="Google Shape;101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3" name="Google Shape;102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Now that we’ve talked about each Developer Persona, how do they all fit together?</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 name="Google Shape;102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Everyone always asks about company size, so let’s talk about it.</a:t>
            </a:r>
            <a:endParaRPr/>
          </a:p>
          <a:p>
            <a:pPr indent="0" lvl="0" marL="0" rtl="0" algn="l">
              <a:lnSpc>
                <a:spcPct val="100000"/>
              </a:lnSpc>
              <a:spcBef>
                <a:spcPts val="0"/>
              </a:spcBef>
              <a:spcAft>
                <a:spcPts val="0"/>
              </a:spcAft>
              <a:buSzPts val="1400"/>
              <a:buNone/>
            </a:pPr>
            <a:r>
              <a:rPr lang="en"/>
              <a:t>All five personas were found across all company size and in fairly equal proportions.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4" name="Google Shape;1034;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As you can see from this chart, all of the darkest purple bars are relatively the same length, this means that about the same number of Core Coders were found at each company size and so on for the other 4 colors of purple representing the other 4 personas.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In other words, company size doesn’t really matter when talking about types of developers.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8" name="Google Shape;107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Additionally, we found that all 5 of the personas were found at all company types too.</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4" name="Google Shape;1084;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Here’s the chart for company type. As you can see, all the personas were appear with every type of company. Furthermore, while there are small spikes within ISVs and Consulting Partners, the bars within each type of company are fairly balanced, which similar to company size, means that company type had no bearing on type of developer.</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2" name="Shape 1132"/>
        <p:cNvGrpSpPr/>
        <p:nvPr/>
      </p:nvGrpSpPr>
      <p:grpSpPr>
        <a:xfrm>
          <a:off x="0" y="0"/>
          <a:ext cx="0" cy="0"/>
          <a:chOff x="0" y="0"/>
          <a:chExt cx="0" cy="0"/>
        </a:xfrm>
      </p:grpSpPr>
      <p:sp>
        <p:nvSpPr>
          <p:cNvPr id="1133" name="Google Shape;1133;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4" name="Google Shape;1134;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As we alluded to earlier, few respondents within each persona were Salesforce admins in their previous lives.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Google Shape;1139;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0" name="Google Shape;1140;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Let’s look at the data: Here I’ve highlighted the admin bars in yellow. 13-16% of each persona came from an admin role, while double to triple that number came from developing with other platforms.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In other words, the jump from Salesforce admin to developer is limited.</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2" name="Google Shape;1202;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Another finding we alluded to is that all the personas use both declarative and programmatic tools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How do we get more people building more apps on the Platform?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6" name="Shape 1206"/>
        <p:cNvGrpSpPr/>
        <p:nvPr/>
      </p:nvGrpSpPr>
      <p:grpSpPr>
        <a:xfrm>
          <a:off x="0" y="0"/>
          <a:ext cx="0" cy="0"/>
          <a:chOff x="0" y="0"/>
          <a:chExt cx="0" cy="0"/>
        </a:xfrm>
      </p:grpSpPr>
      <p:sp>
        <p:nvSpPr>
          <p:cNvPr id="1207" name="Google Shape;1207;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8" name="Google Shape;1208;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Here’s that chart, it’s a little intense. On this chart, all clicks is in the lighter purple on the left and all code is in the darker purple on the right.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9" name="Shape 1259"/>
        <p:cNvGrpSpPr/>
        <p:nvPr/>
      </p:nvGrpSpPr>
      <p:grpSpPr>
        <a:xfrm>
          <a:off x="0" y="0"/>
          <a:ext cx="0" cy="0"/>
          <a:chOff x="0" y="0"/>
          <a:chExt cx="0" cy="0"/>
        </a:xfrm>
      </p:grpSpPr>
      <p:sp>
        <p:nvSpPr>
          <p:cNvPr id="1260" name="Google Shape;1260;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1" name="Google Shape;126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As you can see, even with Core Coders, 66% of those respondents reported using declarative tools at least half the time. And it only goes up from there for the other personas.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So declarative tools aren’t just for admins.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Google Shape;1319;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0" name="Google Shape;1320;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1" name="Shape 1331"/>
        <p:cNvGrpSpPr/>
        <p:nvPr/>
      </p:nvGrpSpPr>
      <p:grpSpPr>
        <a:xfrm>
          <a:off x="0" y="0"/>
          <a:ext cx="0" cy="0"/>
          <a:chOff x="0" y="0"/>
          <a:chExt cx="0" cy="0"/>
        </a:xfrm>
      </p:grpSpPr>
      <p:sp>
        <p:nvSpPr>
          <p:cNvPr id="1332" name="Google Shape;1332;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3" name="Google Shape;1333;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For today’s presentation, now what?</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6" name="Shape 1336"/>
        <p:cNvGrpSpPr/>
        <p:nvPr/>
      </p:nvGrpSpPr>
      <p:grpSpPr>
        <a:xfrm>
          <a:off x="0" y="0"/>
          <a:ext cx="0" cy="0"/>
          <a:chOff x="0" y="0"/>
          <a:chExt cx="0" cy="0"/>
        </a:xfrm>
      </p:grpSpPr>
      <p:sp>
        <p:nvSpPr>
          <p:cNvPr id="1337" name="Google Shape;1337;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8" name="Google Shape;1338;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If we zoom out, think of our Platform user personas as both our Admin and Developer Personas. They’re all customizing and building on the Platform.</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Google Shape;1363;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4" name="Google Shape;1364;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We’ve got our hands-on customizers and builders who are hands on making the changes with all of our admins plus Core Coders</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1" name="Shape 1391"/>
        <p:cNvGrpSpPr/>
        <p:nvPr/>
      </p:nvGrpSpPr>
      <p:grpSpPr>
        <a:xfrm>
          <a:off x="0" y="0"/>
          <a:ext cx="0" cy="0"/>
          <a:chOff x="0" y="0"/>
          <a:chExt cx="0" cy="0"/>
        </a:xfrm>
      </p:grpSpPr>
      <p:sp>
        <p:nvSpPr>
          <p:cNvPr id="1392" name="Google Shape;1392;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3" name="Google Shape;1393;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And then we’ve got our development leaders and facilitators who contribute to the development process in other ways</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0" name="Shape 1420"/>
        <p:cNvGrpSpPr/>
        <p:nvPr/>
      </p:nvGrpSpPr>
      <p:grpSpPr>
        <a:xfrm>
          <a:off x="0" y="0"/>
          <a:ext cx="0" cy="0"/>
          <a:chOff x="0" y="0"/>
          <a:chExt cx="0" cy="0"/>
        </a:xfrm>
      </p:grpSpPr>
      <p:sp>
        <p:nvSpPr>
          <p:cNvPr id="1421" name="Google Shape;1421;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2" name="Google Shape;1422;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Knowing all of this, let’s build the right tools for the right users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5" name="Shape 1425"/>
        <p:cNvGrpSpPr/>
        <p:nvPr/>
      </p:nvGrpSpPr>
      <p:grpSpPr>
        <a:xfrm>
          <a:off x="0" y="0"/>
          <a:ext cx="0" cy="0"/>
          <a:chOff x="0" y="0"/>
          <a:chExt cx="0" cy="0"/>
        </a:xfrm>
      </p:grpSpPr>
      <p:sp>
        <p:nvSpPr>
          <p:cNvPr id="1426" name="Google Shape;1426;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7" name="Google Shape;1427;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You may have 1-2 primary target personas and 1-2 secondary personas, that’s ok.</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3" name="Shape 1433"/>
        <p:cNvGrpSpPr/>
        <p:nvPr/>
      </p:nvGrpSpPr>
      <p:grpSpPr>
        <a:xfrm>
          <a:off x="0" y="0"/>
          <a:ext cx="0" cy="0"/>
          <a:chOff x="0" y="0"/>
          <a:chExt cx="0" cy="0"/>
        </a:xfrm>
      </p:grpSpPr>
      <p:sp>
        <p:nvSpPr>
          <p:cNvPr id="1434" name="Google Shape;1434;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5" name="Google Shape;1435;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Let’s start by understanding who are users are and how they experience it currently.</a:t>
            </a:r>
            <a:endParaRPr/>
          </a:p>
          <a:p>
            <a:pPr indent="0" lvl="0" marL="0" rtl="0" algn="l">
              <a:lnSpc>
                <a:spcPct val="100000"/>
              </a:lnSpc>
              <a:spcBef>
                <a:spcPts val="0"/>
              </a:spcBef>
              <a:spcAft>
                <a:spcPts val="0"/>
              </a:spcAft>
              <a:buSzPts val="1400"/>
              <a:buNone/>
            </a:pPr>
            <a:r>
              <a:rPr lang="en"/>
              <a:t>User personas help us do this because they capture how people behave, their past experiences, goals and motivations.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9" name="Shape 1439"/>
        <p:cNvGrpSpPr/>
        <p:nvPr/>
      </p:nvGrpSpPr>
      <p:grpSpPr>
        <a:xfrm>
          <a:off x="0" y="0"/>
          <a:ext cx="0" cy="0"/>
          <a:chOff x="0" y="0"/>
          <a:chExt cx="0" cy="0"/>
        </a:xfrm>
      </p:grpSpPr>
      <p:sp>
        <p:nvSpPr>
          <p:cNvPr id="1440" name="Google Shape;1440;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1" name="Google Shape;1441;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What should be prioritized in your release plan?</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5" name="Shape 1455"/>
        <p:cNvGrpSpPr/>
        <p:nvPr/>
      </p:nvGrpSpPr>
      <p:grpSpPr>
        <a:xfrm>
          <a:off x="0" y="0"/>
          <a:ext cx="0" cy="0"/>
          <a:chOff x="0" y="0"/>
          <a:chExt cx="0" cy="0"/>
        </a:xfrm>
      </p:grpSpPr>
      <p:sp>
        <p:nvSpPr>
          <p:cNvPr id="1456" name="Google Shape;1456;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7" name="Google Shape;1457;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1" name="Shape 1461"/>
        <p:cNvGrpSpPr/>
        <p:nvPr/>
      </p:nvGrpSpPr>
      <p:grpSpPr>
        <a:xfrm>
          <a:off x="0" y="0"/>
          <a:ext cx="0" cy="0"/>
          <a:chOff x="0" y="0"/>
          <a:chExt cx="0" cy="0"/>
        </a:xfrm>
      </p:grpSpPr>
      <p:sp>
        <p:nvSpPr>
          <p:cNvPr id="1462" name="Google Shape;1462;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3" name="Google Shape;1463;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Google Shape;1468;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9" name="Google Shape;1469;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3" name="Shape 1473"/>
        <p:cNvGrpSpPr/>
        <p:nvPr/>
      </p:nvGrpSpPr>
      <p:grpSpPr>
        <a:xfrm>
          <a:off x="0" y="0"/>
          <a:ext cx="0" cy="0"/>
          <a:chOff x="0" y="0"/>
          <a:chExt cx="0" cy="0"/>
        </a:xfrm>
      </p:grpSpPr>
      <p:sp>
        <p:nvSpPr>
          <p:cNvPr id="1474" name="Google Shape;1474;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5" name="Google Shape;1475;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9" name="Shape 1479"/>
        <p:cNvGrpSpPr/>
        <p:nvPr/>
      </p:nvGrpSpPr>
      <p:grpSpPr>
        <a:xfrm>
          <a:off x="0" y="0"/>
          <a:ext cx="0" cy="0"/>
          <a:chOff x="0" y="0"/>
          <a:chExt cx="0" cy="0"/>
        </a:xfrm>
      </p:grpSpPr>
      <p:sp>
        <p:nvSpPr>
          <p:cNvPr id="1480" name="Google Shape;1480;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1" name="Google Shape;1481;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4" name="Shape 1484"/>
        <p:cNvGrpSpPr/>
        <p:nvPr/>
      </p:nvGrpSpPr>
      <p:grpSpPr>
        <a:xfrm>
          <a:off x="0" y="0"/>
          <a:ext cx="0" cy="0"/>
          <a:chOff x="0" y="0"/>
          <a:chExt cx="0" cy="0"/>
        </a:xfrm>
      </p:grpSpPr>
      <p:sp>
        <p:nvSpPr>
          <p:cNvPr id="1485" name="Google Shape;1485;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6" name="Google Shape;1486;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0" name="Shape 1490"/>
        <p:cNvGrpSpPr/>
        <p:nvPr/>
      </p:nvGrpSpPr>
      <p:grpSpPr>
        <a:xfrm>
          <a:off x="0" y="0"/>
          <a:ext cx="0" cy="0"/>
          <a:chOff x="0" y="0"/>
          <a:chExt cx="0" cy="0"/>
        </a:xfrm>
      </p:grpSpPr>
      <p:sp>
        <p:nvSpPr>
          <p:cNvPr id="1491" name="Google Shape;1491;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2" name="Google Shape;1492;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0" name="Shape 1500"/>
        <p:cNvGrpSpPr/>
        <p:nvPr/>
      </p:nvGrpSpPr>
      <p:grpSpPr>
        <a:xfrm>
          <a:off x="0" y="0"/>
          <a:ext cx="0" cy="0"/>
          <a:chOff x="0" y="0"/>
          <a:chExt cx="0" cy="0"/>
        </a:xfrm>
      </p:grpSpPr>
      <p:sp>
        <p:nvSpPr>
          <p:cNvPr id="1501" name="Google Shape;1501;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2" name="Google Shape;1502;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9" name="Shape 1519"/>
        <p:cNvGrpSpPr/>
        <p:nvPr/>
      </p:nvGrpSpPr>
      <p:grpSpPr>
        <a:xfrm>
          <a:off x="0" y="0"/>
          <a:ext cx="0" cy="0"/>
          <a:chOff x="0" y="0"/>
          <a:chExt cx="0" cy="0"/>
        </a:xfrm>
      </p:grpSpPr>
      <p:sp>
        <p:nvSpPr>
          <p:cNvPr id="1520" name="Google Shape;1520;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1" name="Google Shape;1521;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Based on previous user research, we know that there are 5 Admin Personas...</a:t>
            </a:r>
            <a:endParaRPr/>
          </a:p>
          <a:p>
            <a:pPr indent="0" lvl="0" marL="0" rtl="0" algn="l">
              <a:lnSpc>
                <a:spcPct val="100000"/>
              </a:lnSpc>
              <a:spcBef>
                <a:spcPts val="0"/>
              </a:spcBef>
              <a:spcAft>
                <a:spcPts val="0"/>
              </a:spcAft>
              <a:buSzPts val="1400"/>
              <a:buNone/>
            </a:pPr>
            <a:r>
              <a:rPr lang="en"/>
              <a:t>And we’ll come back to these later, but...</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4" name="Shape 1524"/>
        <p:cNvGrpSpPr/>
        <p:nvPr/>
      </p:nvGrpSpPr>
      <p:grpSpPr>
        <a:xfrm>
          <a:off x="0" y="0"/>
          <a:ext cx="0" cy="0"/>
          <a:chOff x="0" y="0"/>
          <a:chExt cx="0" cy="0"/>
        </a:xfrm>
      </p:grpSpPr>
      <p:sp>
        <p:nvSpPr>
          <p:cNvPr id="1525" name="Google Shape;1525;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6" name="Google Shape;1526;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5" name="Shape 1535"/>
        <p:cNvGrpSpPr/>
        <p:nvPr/>
      </p:nvGrpSpPr>
      <p:grpSpPr>
        <a:xfrm>
          <a:off x="0" y="0"/>
          <a:ext cx="0" cy="0"/>
          <a:chOff x="0" y="0"/>
          <a:chExt cx="0" cy="0"/>
        </a:xfrm>
      </p:grpSpPr>
      <p:sp>
        <p:nvSpPr>
          <p:cNvPr id="1536" name="Google Shape;1536;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7" name="Google Shape;1537;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0" name="Shape 1540"/>
        <p:cNvGrpSpPr/>
        <p:nvPr/>
      </p:nvGrpSpPr>
      <p:grpSpPr>
        <a:xfrm>
          <a:off x="0" y="0"/>
          <a:ext cx="0" cy="0"/>
          <a:chOff x="0" y="0"/>
          <a:chExt cx="0" cy="0"/>
        </a:xfrm>
      </p:grpSpPr>
      <p:sp>
        <p:nvSpPr>
          <p:cNvPr id="1541" name="Google Shape;1541;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2" name="Google Shape;1542;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2" name="Shape 1552"/>
        <p:cNvGrpSpPr/>
        <p:nvPr/>
      </p:nvGrpSpPr>
      <p:grpSpPr>
        <a:xfrm>
          <a:off x="0" y="0"/>
          <a:ext cx="0" cy="0"/>
          <a:chOff x="0" y="0"/>
          <a:chExt cx="0" cy="0"/>
        </a:xfrm>
      </p:grpSpPr>
      <p:sp>
        <p:nvSpPr>
          <p:cNvPr id="1553" name="Google Shape;1553;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4" name="Google Shape;1554;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7" name="Shape 1557"/>
        <p:cNvGrpSpPr/>
        <p:nvPr/>
      </p:nvGrpSpPr>
      <p:grpSpPr>
        <a:xfrm>
          <a:off x="0" y="0"/>
          <a:ext cx="0" cy="0"/>
          <a:chOff x="0" y="0"/>
          <a:chExt cx="0" cy="0"/>
        </a:xfrm>
      </p:grpSpPr>
      <p:sp>
        <p:nvSpPr>
          <p:cNvPr id="1558" name="Google Shape;1558;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9" name="Google Shape;1559;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2" name="Shape 1562"/>
        <p:cNvGrpSpPr/>
        <p:nvPr/>
      </p:nvGrpSpPr>
      <p:grpSpPr>
        <a:xfrm>
          <a:off x="0" y="0"/>
          <a:ext cx="0" cy="0"/>
          <a:chOff x="0" y="0"/>
          <a:chExt cx="0" cy="0"/>
        </a:xfrm>
      </p:grpSpPr>
      <p:sp>
        <p:nvSpPr>
          <p:cNvPr id="1563" name="Google Shape;1563;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4" name="Google Shape;1564;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8" name="Shape 1568"/>
        <p:cNvGrpSpPr/>
        <p:nvPr/>
      </p:nvGrpSpPr>
      <p:grpSpPr>
        <a:xfrm>
          <a:off x="0" y="0"/>
          <a:ext cx="0" cy="0"/>
          <a:chOff x="0" y="0"/>
          <a:chExt cx="0" cy="0"/>
        </a:xfrm>
      </p:grpSpPr>
      <p:sp>
        <p:nvSpPr>
          <p:cNvPr id="1569" name="Google Shape;1569;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0" name="Google Shape;1570;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4" name="Shape 1574"/>
        <p:cNvGrpSpPr/>
        <p:nvPr/>
      </p:nvGrpSpPr>
      <p:grpSpPr>
        <a:xfrm>
          <a:off x="0" y="0"/>
          <a:ext cx="0" cy="0"/>
          <a:chOff x="0" y="0"/>
          <a:chExt cx="0" cy="0"/>
        </a:xfrm>
      </p:grpSpPr>
      <p:sp>
        <p:nvSpPr>
          <p:cNvPr id="1575" name="Google Shape;1575;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6" name="Google Shape;1576;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0" name="Shape 1580"/>
        <p:cNvGrpSpPr/>
        <p:nvPr/>
      </p:nvGrpSpPr>
      <p:grpSpPr>
        <a:xfrm>
          <a:off x="0" y="0"/>
          <a:ext cx="0" cy="0"/>
          <a:chOff x="0" y="0"/>
          <a:chExt cx="0" cy="0"/>
        </a:xfrm>
      </p:grpSpPr>
      <p:sp>
        <p:nvSpPr>
          <p:cNvPr id="1581" name="Google Shape;1581;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2" name="Google Shape;1582;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5" name="Shape 1585"/>
        <p:cNvGrpSpPr/>
        <p:nvPr/>
      </p:nvGrpSpPr>
      <p:grpSpPr>
        <a:xfrm>
          <a:off x="0" y="0"/>
          <a:ext cx="0" cy="0"/>
          <a:chOff x="0" y="0"/>
          <a:chExt cx="0" cy="0"/>
        </a:xfrm>
      </p:grpSpPr>
      <p:sp>
        <p:nvSpPr>
          <p:cNvPr id="1586" name="Google Shape;1586;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7" name="Google Shape;1587;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What about developers?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1" name="Shape 1611"/>
        <p:cNvGrpSpPr/>
        <p:nvPr/>
      </p:nvGrpSpPr>
      <p:grpSpPr>
        <a:xfrm>
          <a:off x="0" y="0"/>
          <a:ext cx="0" cy="0"/>
          <a:chOff x="0" y="0"/>
          <a:chExt cx="0" cy="0"/>
        </a:xfrm>
      </p:grpSpPr>
      <p:sp>
        <p:nvSpPr>
          <p:cNvPr id="1612" name="Google Shape;1612;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3" name="Google Shape;1613;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7" name="Shape 1637"/>
        <p:cNvGrpSpPr/>
        <p:nvPr/>
      </p:nvGrpSpPr>
      <p:grpSpPr>
        <a:xfrm>
          <a:off x="0" y="0"/>
          <a:ext cx="0" cy="0"/>
          <a:chOff x="0" y="0"/>
          <a:chExt cx="0" cy="0"/>
        </a:xfrm>
      </p:grpSpPr>
      <p:sp>
        <p:nvSpPr>
          <p:cNvPr id="1638" name="Google Shape;1638;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9" name="Google Shape;1639;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3" name="Shape 1663"/>
        <p:cNvGrpSpPr/>
        <p:nvPr/>
      </p:nvGrpSpPr>
      <p:grpSpPr>
        <a:xfrm>
          <a:off x="0" y="0"/>
          <a:ext cx="0" cy="0"/>
          <a:chOff x="0" y="0"/>
          <a:chExt cx="0" cy="0"/>
        </a:xfrm>
      </p:grpSpPr>
      <p:sp>
        <p:nvSpPr>
          <p:cNvPr id="1664" name="Google Shape;1664;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5" name="Google Shape;1665;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3" name="Shape 1733"/>
        <p:cNvGrpSpPr/>
        <p:nvPr/>
      </p:nvGrpSpPr>
      <p:grpSpPr>
        <a:xfrm>
          <a:off x="0" y="0"/>
          <a:ext cx="0" cy="0"/>
          <a:chOff x="0" y="0"/>
          <a:chExt cx="0" cy="0"/>
        </a:xfrm>
      </p:grpSpPr>
      <p:sp>
        <p:nvSpPr>
          <p:cNvPr id="1734" name="Google Shape;1734;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5" name="Google Shape;1735;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2" name="Shape 1832"/>
        <p:cNvGrpSpPr/>
        <p:nvPr/>
      </p:nvGrpSpPr>
      <p:grpSpPr>
        <a:xfrm>
          <a:off x="0" y="0"/>
          <a:ext cx="0" cy="0"/>
          <a:chOff x="0" y="0"/>
          <a:chExt cx="0" cy="0"/>
        </a:xfrm>
      </p:grpSpPr>
      <p:sp>
        <p:nvSpPr>
          <p:cNvPr id="1833" name="Google Shape;1833;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4" name="Google Shape;1834;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5" name="Shape 1925"/>
        <p:cNvGrpSpPr/>
        <p:nvPr/>
      </p:nvGrpSpPr>
      <p:grpSpPr>
        <a:xfrm>
          <a:off x="0" y="0"/>
          <a:ext cx="0" cy="0"/>
          <a:chOff x="0" y="0"/>
          <a:chExt cx="0" cy="0"/>
        </a:xfrm>
      </p:grpSpPr>
      <p:sp>
        <p:nvSpPr>
          <p:cNvPr id="1926" name="Google Shape;1926;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7" name="Google Shape;1927;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2" name="Shape 1932"/>
        <p:cNvGrpSpPr/>
        <p:nvPr/>
      </p:nvGrpSpPr>
      <p:grpSpPr>
        <a:xfrm>
          <a:off x="0" y="0"/>
          <a:ext cx="0" cy="0"/>
          <a:chOff x="0" y="0"/>
          <a:chExt cx="0" cy="0"/>
        </a:xfrm>
      </p:grpSpPr>
      <p:sp>
        <p:nvSpPr>
          <p:cNvPr id="1933" name="Google Shape;1933;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4" name="Google Shape;1934;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4" name="Shape 1964"/>
        <p:cNvGrpSpPr/>
        <p:nvPr/>
      </p:nvGrpSpPr>
      <p:grpSpPr>
        <a:xfrm>
          <a:off x="0" y="0"/>
          <a:ext cx="0" cy="0"/>
          <a:chOff x="0" y="0"/>
          <a:chExt cx="0" cy="0"/>
        </a:xfrm>
      </p:grpSpPr>
      <p:sp>
        <p:nvSpPr>
          <p:cNvPr id="1965" name="Google Shape;1965;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6" name="Google Shape;1966;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2" name="Shape 1992"/>
        <p:cNvGrpSpPr/>
        <p:nvPr/>
      </p:nvGrpSpPr>
      <p:grpSpPr>
        <a:xfrm>
          <a:off x="0" y="0"/>
          <a:ext cx="0" cy="0"/>
          <a:chOff x="0" y="0"/>
          <a:chExt cx="0" cy="0"/>
        </a:xfrm>
      </p:grpSpPr>
      <p:sp>
        <p:nvSpPr>
          <p:cNvPr id="1993" name="Google Shape;1993;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4" name="Google Shape;1994;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7" name="Shape 2017"/>
        <p:cNvGrpSpPr/>
        <p:nvPr/>
      </p:nvGrpSpPr>
      <p:grpSpPr>
        <a:xfrm>
          <a:off x="0" y="0"/>
          <a:ext cx="0" cy="0"/>
          <a:chOff x="0" y="0"/>
          <a:chExt cx="0" cy="0"/>
        </a:xfrm>
      </p:grpSpPr>
      <p:sp>
        <p:nvSpPr>
          <p:cNvPr id="2018" name="Google Shape;2018;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9" name="Google Shape;2019;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LAYOUT">
  <p:cSld name="CUSTOM">
    <p:spTree>
      <p:nvGrpSpPr>
        <p:cNvPr id="9"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77500" y="1348550"/>
            <a:ext cx="7389000" cy="522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 name="Google Shape;12;p2"/>
          <p:cNvPicPr preferRelativeResize="0"/>
          <p:nvPr/>
        </p:nvPicPr>
        <p:blipFill rotWithShape="1">
          <a:blip r:embed="rId2">
            <a:alphaModFix/>
          </a:blip>
          <a:srcRect b="0" l="0" r="0" t="0"/>
          <a:stretch/>
        </p:blipFill>
        <p:spPr>
          <a:xfrm>
            <a:off x="866850" y="4180216"/>
            <a:ext cx="1270222" cy="24565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RSONA TITLE SLIDE">
  <p:cSld name="CUSTOM_2">
    <p:spTree>
      <p:nvGrpSpPr>
        <p:cNvPr id="44" name="Shape 44"/>
        <p:cNvGrpSpPr/>
        <p:nvPr/>
      </p:nvGrpSpPr>
      <p:grpSpPr>
        <a:xfrm>
          <a:off x="0" y="0"/>
          <a:ext cx="0" cy="0"/>
          <a:chOff x="0" y="0"/>
          <a:chExt cx="0" cy="0"/>
        </a:xfrm>
      </p:grpSpPr>
      <p:sp>
        <p:nvSpPr>
          <p:cNvPr id="45" name="Google Shape;45;p11"/>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11"/>
          <p:cNvSpPr/>
          <p:nvPr/>
        </p:nvSpPr>
        <p:spPr>
          <a:xfrm>
            <a:off x="728276" y="2911832"/>
            <a:ext cx="7705500" cy="522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GRAY" type="title">
  <p:cSld name="TITLE">
    <p:bg>
      <p:bgPr>
        <a:solidFill>
          <a:schemeClr val="lt1"/>
        </a:solidFill>
      </p:bgPr>
    </p:bg>
    <p:spTree>
      <p:nvGrpSpPr>
        <p:cNvPr id="51" name="Shape 51"/>
        <p:cNvGrpSpPr/>
        <p:nvPr/>
      </p:nvGrpSpPr>
      <p:grpSpPr>
        <a:xfrm>
          <a:off x="0" y="0"/>
          <a:ext cx="0" cy="0"/>
          <a:chOff x="0" y="0"/>
          <a:chExt cx="0" cy="0"/>
        </a:xfrm>
      </p:grpSpPr>
      <p:sp>
        <p:nvSpPr>
          <p:cNvPr id="52" name="Google Shape;5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EXT">
  <p:cSld name="CUSTOM_1">
    <p:spTree>
      <p:nvGrpSpPr>
        <p:cNvPr id="53" name="Shape 53"/>
        <p:cNvGrpSpPr/>
        <p:nvPr/>
      </p:nvGrpSpPr>
      <p:grpSpPr>
        <a:xfrm>
          <a:off x="0" y="0"/>
          <a:ext cx="0" cy="0"/>
          <a:chOff x="0" y="0"/>
          <a:chExt cx="0" cy="0"/>
        </a:xfrm>
      </p:grpSpPr>
      <p:sp>
        <p:nvSpPr>
          <p:cNvPr id="54" name="Google Shape;54;p14"/>
          <p:cNvSpPr/>
          <p:nvPr/>
        </p:nvSpPr>
        <p:spPr>
          <a:xfrm>
            <a:off x="0" y="4642225"/>
            <a:ext cx="9144000" cy="501300"/>
          </a:xfrm>
          <a:prstGeom prst="rect">
            <a:avLst/>
          </a:prstGeom>
          <a:solidFill>
            <a:srgbClr val="FFFF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4"/>
          <p:cNvSpPr/>
          <p:nvPr/>
        </p:nvSpPr>
        <p:spPr>
          <a:xfrm>
            <a:off x="347525" y="697726"/>
            <a:ext cx="7025400" cy="52200"/>
          </a:xfrm>
          <a:prstGeom prst="rect">
            <a:avLst/>
          </a:prstGeom>
          <a:solidFill>
            <a:srgbClr val="00A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4"/>
          <p:cNvSpPr txBox="1"/>
          <p:nvPr/>
        </p:nvSpPr>
        <p:spPr>
          <a:xfrm>
            <a:off x="85591" y="4712265"/>
            <a:ext cx="1640400" cy="37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54698D"/>
                </a:solidFill>
                <a:latin typeface="Open Sans"/>
                <a:ea typeface="Open Sans"/>
                <a:cs typeface="Open Sans"/>
                <a:sym typeface="Open Sans"/>
              </a:rPr>
              <a:t>CONFIDENTIAL</a:t>
            </a:r>
            <a:endParaRPr b="1" i="0" sz="1200" u="none" cap="none" strike="noStrike">
              <a:solidFill>
                <a:srgbClr val="54698D"/>
              </a:solidFill>
              <a:latin typeface="Open Sans"/>
              <a:ea typeface="Open Sans"/>
              <a:cs typeface="Open Sans"/>
              <a:sym typeface="Open Sans"/>
            </a:endParaRPr>
          </a:p>
        </p:txBody>
      </p:sp>
      <p:pic>
        <p:nvPicPr>
          <p:cNvPr id="57" name="Google Shape;57;p14"/>
          <p:cNvPicPr preferRelativeResize="0"/>
          <p:nvPr/>
        </p:nvPicPr>
        <p:blipFill rotWithShape="1">
          <a:blip r:embed="rId2">
            <a:alphaModFix/>
          </a:blip>
          <a:srcRect b="0" l="0" r="0" t="0"/>
          <a:stretch/>
        </p:blipFill>
        <p:spPr>
          <a:xfrm>
            <a:off x="7739610" y="4774845"/>
            <a:ext cx="1270250" cy="2456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EXT (2-line header)">
  <p:cSld name="CUSTOM_1_1">
    <p:spTree>
      <p:nvGrpSpPr>
        <p:cNvPr id="58" name="Shape 58"/>
        <p:cNvGrpSpPr/>
        <p:nvPr/>
      </p:nvGrpSpPr>
      <p:grpSpPr>
        <a:xfrm>
          <a:off x="0" y="0"/>
          <a:ext cx="0" cy="0"/>
          <a:chOff x="0" y="0"/>
          <a:chExt cx="0" cy="0"/>
        </a:xfrm>
      </p:grpSpPr>
      <p:sp>
        <p:nvSpPr>
          <p:cNvPr id="59" name="Google Shape;59;p15"/>
          <p:cNvSpPr/>
          <p:nvPr/>
        </p:nvSpPr>
        <p:spPr>
          <a:xfrm>
            <a:off x="0" y="4642225"/>
            <a:ext cx="9144000" cy="501300"/>
          </a:xfrm>
          <a:prstGeom prst="rect">
            <a:avLst/>
          </a:prstGeom>
          <a:solidFill>
            <a:srgbClr val="FFFF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5"/>
          <p:cNvSpPr/>
          <p:nvPr/>
        </p:nvSpPr>
        <p:spPr>
          <a:xfrm>
            <a:off x="347525" y="1078726"/>
            <a:ext cx="7025400" cy="52200"/>
          </a:xfrm>
          <a:prstGeom prst="rect">
            <a:avLst/>
          </a:prstGeom>
          <a:solidFill>
            <a:srgbClr val="00A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5"/>
          <p:cNvSpPr txBox="1"/>
          <p:nvPr/>
        </p:nvSpPr>
        <p:spPr>
          <a:xfrm>
            <a:off x="85591" y="4712265"/>
            <a:ext cx="1640400" cy="37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54698D"/>
                </a:solidFill>
                <a:latin typeface="Open Sans"/>
                <a:ea typeface="Open Sans"/>
                <a:cs typeface="Open Sans"/>
                <a:sym typeface="Open Sans"/>
              </a:rPr>
              <a:t>CONFIDENTIAL</a:t>
            </a:r>
            <a:endParaRPr b="1" i="0" sz="1200" u="none" cap="none" strike="noStrike">
              <a:solidFill>
                <a:srgbClr val="54698D"/>
              </a:solidFill>
              <a:latin typeface="Open Sans"/>
              <a:ea typeface="Open Sans"/>
              <a:cs typeface="Open Sans"/>
              <a:sym typeface="Open Sans"/>
            </a:endParaRPr>
          </a:p>
        </p:txBody>
      </p:sp>
      <p:pic>
        <p:nvPicPr>
          <p:cNvPr id="62" name="Google Shape;62;p15"/>
          <p:cNvPicPr preferRelativeResize="0"/>
          <p:nvPr/>
        </p:nvPicPr>
        <p:blipFill rotWithShape="1">
          <a:blip r:embed="rId2">
            <a:alphaModFix/>
          </a:blip>
          <a:srcRect b="0" l="0" r="0" t="0"/>
          <a:stretch/>
        </p:blipFill>
        <p:spPr>
          <a:xfrm>
            <a:off x="7739610" y="4774845"/>
            <a:ext cx="1270250" cy="24565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LAYOUT">
  <p:cSld name="CUSTOM">
    <p:spTree>
      <p:nvGrpSpPr>
        <p:cNvPr id="63" name="Shape 63"/>
        <p:cNvGrpSpPr/>
        <p:nvPr/>
      </p:nvGrpSpPr>
      <p:grpSpPr>
        <a:xfrm>
          <a:off x="0" y="0"/>
          <a:ext cx="0" cy="0"/>
          <a:chOff x="0" y="0"/>
          <a:chExt cx="0" cy="0"/>
        </a:xfrm>
      </p:grpSpPr>
      <p:sp>
        <p:nvSpPr>
          <p:cNvPr id="64" name="Google Shape;64;p16"/>
          <p:cNvSpPr/>
          <p:nvPr/>
        </p:nvSpPr>
        <p:spPr>
          <a:xfrm>
            <a:off x="0" y="0"/>
            <a:ext cx="9144000" cy="5143500"/>
          </a:xfrm>
          <a:prstGeom prst="rect">
            <a:avLst/>
          </a:prstGeom>
          <a:solidFill>
            <a:srgbClr val="00A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6"/>
          <p:cNvSpPr/>
          <p:nvPr/>
        </p:nvSpPr>
        <p:spPr>
          <a:xfrm>
            <a:off x="882424" y="1348550"/>
            <a:ext cx="5079300" cy="52200"/>
          </a:xfrm>
          <a:prstGeom prst="rect">
            <a:avLst/>
          </a:prstGeom>
          <a:solidFill>
            <a:srgbClr val="5FD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raft_icon_white (1).png" id="66" name="Google Shape;66;p16"/>
          <p:cNvPicPr preferRelativeResize="0"/>
          <p:nvPr/>
        </p:nvPicPr>
        <p:blipFill rotWithShape="1">
          <a:blip r:embed="rId2">
            <a:alphaModFix/>
          </a:blip>
          <a:srcRect b="0" l="0" r="0" t="0"/>
          <a:stretch/>
        </p:blipFill>
        <p:spPr>
          <a:xfrm>
            <a:off x="7374975" y="544850"/>
            <a:ext cx="1173299" cy="1173299"/>
          </a:xfrm>
          <a:prstGeom prst="rect">
            <a:avLst/>
          </a:prstGeom>
          <a:noFill/>
          <a:ln>
            <a:noFill/>
          </a:ln>
        </p:spPr>
      </p:pic>
      <p:pic>
        <p:nvPicPr>
          <p:cNvPr id="67" name="Google Shape;67;p16"/>
          <p:cNvPicPr preferRelativeResize="0"/>
          <p:nvPr/>
        </p:nvPicPr>
        <p:blipFill rotWithShape="1">
          <a:blip r:embed="rId3">
            <a:alphaModFix/>
          </a:blip>
          <a:srcRect b="0" l="0" r="0" t="0"/>
          <a:stretch/>
        </p:blipFill>
        <p:spPr>
          <a:xfrm>
            <a:off x="866850" y="4180216"/>
            <a:ext cx="1270222" cy="2456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LAYOUT">
  <p:cSld name="TITLE_1">
    <p:bg>
      <p:bgPr>
        <a:solidFill>
          <a:srgbClr val="00A1DF"/>
        </a:solidFill>
      </p:bgPr>
    </p:bg>
    <p:spTree>
      <p:nvGrpSpPr>
        <p:cNvPr id="68" name="Shape 68"/>
        <p:cNvGrpSpPr/>
        <p:nvPr/>
      </p:nvGrpSpPr>
      <p:grpSpPr>
        <a:xfrm>
          <a:off x="0" y="0"/>
          <a:ext cx="0" cy="0"/>
          <a:chOff x="0" y="0"/>
          <a:chExt cx="0" cy="0"/>
        </a:xfrm>
      </p:grpSpPr>
      <p:sp>
        <p:nvSpPr>
          <p:cNvPr id="69" name="Google Shape;69;p17"/>
          <p:cNvSpPr/>
          <p:nvPr/>
        </p:nvSpPr>
        <p:spPr>
          <a:xfrm>
            <a:off x="0" y="0"/>
            <a:ext cx="9144000" cy="5143500"/>
          </a:xfrm>
          <a:prstGeom prst="rect">
            <a:avLst/>
          </a:prstGeom>
          <a:solidFill>
            <a:srgbClr val="00A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7"/>
          <p:cNvSpPr/>
          <p:nvPr/>
        </p:nvSpPr>
        <p:spPr>
          <a:xfrm>
            <a:off x="751675" y="2747300"/>
            <a:ext cx="5277000" cy="52200"/>
          </a:xfrm>
          <a:prstGeom prst="rect">
            <a:avLst/>
          </a:prstGeom>
          <a:solidFill>
            <a:srgbClr val="5FD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slide with content" type="secHead">
  <p:cSld name="SECTION_HEADER">
    <p:bg>
      <p:bgPr>
        <a:solidFill>
          <a:srgbClr val="0B2399"/>
        </a:solidFill>
      </p:bgPr>
    </p:bg>
    <p:spTree>
      <p:nvGrpSpPr>
        <p:cNvPr id="72" name="Shape 72"/>
        <p:cNvGrpSpPr/>
        <p:nvPr/>
      </p:nvGrpSpPr>
      <p:grpSpPr>
        <a:xfrm>
          <a:off x="0" y="0"/>
          <a:ext cx="0" cy="0"/>
          <a:chOff x="0" y="0"/>
          <a:chExt cx="0" cy="0"/>
        </a:xfrm>
      </p:grpSpPr>
      <p:sp>
        <p:nvSpPr>
          <p:cNvPr id="73" name="Google Shape;73;p18"/>
          <p:cNvSpPr/>
          <p:nvPr/>
        </p:nvSpPr>
        <p:spPr>
          <a:xfrm>
            <a:off x="0" y="0"/>
            <a:ext cx="9144000" cy="5143500"/>
          </a:xfrm>
          <a:prstGeom prst="rect">
            <a:avLst/>
          </a:prstGeom>
          <a:solidFill>
            <a:srgbClr val="0E27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8"/>
          <p:cNvSpPr/>
          <p:nvPr/>
        </p:nvSpPr>
        <p:spPr>
          <a:xfrm>
            <a:off x="743862" y="2737784"/>
            <a:ext cx="7705500" cy="52200"/>
          </a:xfrm>
          <a:prstGeom prst="rect">
            <a:avLst/>
          </a:prstGeom>
          <a:solidFill>
            <a:srgbClr val="00A1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type="blank">
  <p:cSld name="BLANK">
    <p:spTree>
      <p:nvGrpSpPr>
        <p:cNvPr id="76" name="Shape 76"/>
        <p:cNvGrpSpPr/>
        <p:nvPr/>
      </p:nvGrpSpPr>
      <p:grpSpPr>
        <a:xfrm>
          <a:off x="0" y="0"/>
          <a:ext cx="0" cy="0"/>
          <a:chOff x="0" y="0"/>
          <a:chExt cx="0" cy="0"/>
        </a:xfrm>
      </p:grpSpPr>
      <p:sp>
        <p:nvSpPr>
          <p:cNvPr id="77" name="Google Shape;7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RSONA CONTENT">
  <p:cSld name="BLANK_1">
    <p:spTree>
      <p:nvGrpSpPr>
        <p:cNvPr id="79" name="Shape 79"/>
        <p:cNvGrpSpPr/>
        <p:nvPr/>
      </p:nvGrpSpPr>
      <p:grpSpPr>
        <a:xfrm>
          <a:off x="0" y="0"/>
          <a:ext cx="0" cy="0"/>
          <a:chOff x="0" y="0"/>
          <a:chExt cx="0" cy="0"/>
        </a:xfrm>
      </p:grpSpPr>
      <p:sp>
        <p:nvSpPr>
          <p:cNvPr id="80" name="Google Shape;8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2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0"/>
          <p:cNvSpPr/>
          <p:nvPr/>
        </p:nvSpPr>
        <p:spPr>
          <a:xfrm>
            <a:off x="523700" y="1846000"/>
            <a:ext cx="2139600" cy="52200"/>
          </a:xfrm>
          <a:prstGeom prst="rect">
            <a:avLst/>
          </a:prstGeom>
          <a:solidFill>
            <a:srgbClr val="5FD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0"/>
          <p:cNvSpPr/>
          <p:nvPr/>
        </p:nvSpPr>
        <p:spPr>
          <a:xfrm>
            <a:off x="3218575" y="0"/>
            <a:ext cx="5925600" cy="51435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 name="Google Shape;84;p20"/>
          <p:cNvPicPr preferRelativeResize="0"/>
          <p:nvPr/>
        </p:nvPicPr>
        <p:blipFill rotWithShape="1">
          <a:blip r:embed="rId2">
            <a:alphaModFix/>
          </a:blip>
          <a:srcRect b="0" l="0" r="0" t="0"/>
          <a:stretch/>
        </p:blipFill>
        <p:spPr>
          <a:xfrm>
            <a:off x="3218575" y="0"/>
            <a:ext cx="85725" cy="5143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RSONA TITLE SLIDE">
  <p:cSld name="CUSTOM_2">
    <p:spTree>
      <p:nvGrpSpPr>
        <p:cNvPr id="85" name="Shape 85"/>
        <p:cNvGrpSpPr/>
        <p:nvPr/>
      </p:nvGrpSpPr>
      <p:grpSpPr>
        <a:xfrm>
          <a:off x="0" y="0"/>
          <a:ext cx="0" cy="0"/>
          <a:chOff x="0" y="0"/>
          <a:chExt cx="0" cy="0"/>
        </a:xfrm>
      </p:grpSpPr>
      <p:sp>
        <p:nvSpPr>
          <p:cNvPr id="86" name="Google Shape;86;p21"/>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1"/>
          <p:cNvSpPr/>
          <p:nvPr/>
        </p:nvSpPr>
        <p:spPr>
          <a:xfrm>
            <a:off x="728276" y="2911832"/>
            <a:ext cx="7705500" cy="52200"/>
          </a:xfrm>
          <a:prstGeom prst="rect">
            <a:avLst/>
          </a:prstGeom>
          <a:solidFill>
            <a:srgbClr val="5FD9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slide with content" type="secHead">
  <p:cSld name="SECTION_HEADER">
    <p:bg>
      <p:bgPr>
        <a:solidFill>
          <a:srgbClr val="5D5E9E"/>
        </a:solidFill>
      </p:bgPr>
    </p:bg>
    <p:spTree>
      <p:nvGrpSpPr>
        <p:cNvPr id="13" name="Shape 13"/>
        <p:cNvGrpSpPr/>
        <p:nvPr/>
      </p:nvGrpSpPr>
      <p:grpSpPr>
        <a:xfrm>
          <a:off x="0" y="0"/>
          <a:ext cx="0" cy="0"/>
          <a:chOff x="0" y="0"/>
          <a:chExt cx="0" cy="0"/>
        </a:xfrm>
      </p:grpSpPr>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EXT">
  <p:cSld name="CUSTOM_1">
    <p:bg>
      <p:bgPr>
        <a:solidFill>
          <a:schemeClr val="lt1"/>
        </a:solidFill>
      </p:bgPr>
    </p:bg>
    <p:spTree>
      <p:nvGrpSpPr>
        <p:cNvPr id="92" name="Shape 92"/>
        <p:cNvGrpSpPr/>
        <p:nvPr/>
      </p:nvGrpSpPr>
      <p:grpSpPr>
        <a:xfrm>
          <a:off x="0" y="0"/>
          <a:ext cx="0" cy="0"/>
          <a:chOff x="0" y="0"/>
          <a:chExt cx="0" cy="0"/>
        </a:xfrm>
      </p:grpSpPr>
      <p:sp>
        <p:nvSpPr>
          <p:cNvPr id="93" name="Google Shape;93;p23"/>
          <p:cNvSpPr/>
          <p:nvPr/>
        </p:nvSpPr>
        <p:spPr>
          <a:xfrm>
            <a:off x="0" y="4642225"/>
            <a:ext cx="9144000" cy="501300"/>
          </a:xfrm>
          <a:prstGeom prst="rect">
            <a:avLst/>
          </a:prstGeom>
          <a:solidFill>
            <a:srgbClr val="F4F6F9"/>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3"/>
          <p:cNvSpPr txBox="1"/>
          <p:nvPr/>
        </p:nvSpPr>
        <p:spPr>
          <a:xfrm>
            <a:off x="85591" y="4712265"/>
            <a:ext cx="1640400" cy="37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54698D"/>
                </a:solidFill>
                <a:latin typeface="Open Sans"/>
                <a:ea typeface="Open Sans"/>
                <a:cs typeface="Open Sans"/>
                <a:sym typeface="Open Sans"/>
              </a:rPr>
              <a:t>CONFIDENTIAL</a:t>
            </a:r>
            <a:endParaRPr b="1" i="0" sz="1200" u="none" cap="none" strike="noStrike">
              <a:solidFill>
                <a:srgbClr val="54698D"/>
              </a:solidFill>
              <a:latin typeface="Open Sans"/>
              <a:ea typeface="Open Sans"/>
              <a:cs typeface="Open Sans"/>
              <a:sym typeface="Open Sans"/>
            </a:endParaRPr>
          </a:p>
        </p:txBody>
      </p:sp>
      <p:pic>
        <p:nvPicPr>
          <p:cNvPr id="95" name="Google Shape;95;p23"/>
          <p:cNvPicPr preferRelativeResize="0"/>
          <p:nvPr/>
        </p:nvPicPr>
        <p:blipFill rotWithShape="1">
          <a:blip r:embed="rId2">
            <a:alphaModFix/>
          </a:blip>
          <a:srcRect b="0" l="0" r="0" t="0"/>
          <a:stretch/>
        </p:blipFill>
        <p:spPr>
          <a:xfrm>
            <a:off x="7739610" y="4774845"/>
            <a:ext cx="1270250" cy="24565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EXT (2-line header)">
  <p:cSld name="CUSTOM_1_1">
    <p:bg>
      <p:bgPr>
        <a:solidFill>
          <a:schemeClr val="lt1"/>
        </a:solidFill>
      </p:bgPr>
    </p:bg>
    <p:spTree>
      <p:nvGrpSpPr>
        <p:cNvPr id="96" name="Shape 96"/>
        <p:cNvGrpSpPr/>
        <p:nvPr/>
      </p:nvGrpSpPr>
      <p:grpSpPr>
        <a:xfrm>
          <a:off x="0" y="0"/>
          <a:ext cx="0" cy="0"/>
          <a:chOff x="0" y="0"/>
          <a:chExt cx="0" cy="0"/>
        </a:xfrm>
      </p:grpSpPr>
      <p:sp>
        <p:nvSpPr>
          <p:cNvPr id="97" name="Google Shape;97;p24"/>
          <p:cNvSpPr/>
          <p:nvPr/>
        </p:nvSpPr>
        <p:spPr>
          <a:xfrm>
            <a:off x="0" y="4642225"/>
            <a:ext cx="9144000" cy="501300"/>
          </a:xfrm>
          <a:prstGeom prst="rect">
            <a:avLst/>
          </a:prstGeom>
          <a:solidFill>
            <a:srgbClr val="F4F6F9"/>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4"/>
          <p:cNvSpPr txBox="1"/>
          <p:nvPr/>
        </p:nvSpPr>
        <p:spPr>
          <a:xfrm>
            <a:off x="85591" y="4712265"/>
            <a:ext cx="1640400" cy="37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54698D"/>
                </a:solidFill>
                <a:latin typeface="Open Sans"/>
                <a:ea typeface="Open Sans"/>
                <a:cs typeface="Open Sans"/>
                <a:sym typeface="Open Sans"/>
              </a:rPr>
              <a:t>CONFIDENTIAL</a:t>
            </a:r>
            <a:endParaRPr b="1" i="0" sz="1200" u="none" cap="none" strike="noStrike">
              <a:solidFill>
                <a:srgbClr val="54698D"/>
              </a:solidFill>
              <a:latin typeface="Open Sans"/>
              <a:ea typeface="Open Sans"/>
              <a:cs typeface="Open Sans"/>
              <a:sym typeface="Open Sans"/>
            </a:endParaRPr>
          </a:p>
        </p:txBody>
      </p:sp>
      <p:pic>
        <p:nvPicPr>
          <p:cNvPr id="99" name="Google Shape;99;p24"/>
          <p:cNvPicPr preferRelativeResize="0"/>
          <p:nvPr/>
        </p:nvPicPr>
        <p:blipFill rotWithShape="1">
          <a:blip r:embed="rId2">
            <a:alphaModFix/>
          </a:blip>
          <a:srcRect b="0" l="0" r="0" t="0"/>
          <a:stretch/>
        </p:blipFill>
        <p:spPr>
          <a:xfrm>
            <a:off x="7739610" y="4774845"/>
            <a:ext cx="1270250" cy="24565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RSONA TITLE SLIDE">
  <p:cSld name="CUSTOM_2">
    <p:spTree>
      <p:nvGrpSpPr>
        <p:cNvPr id="100" name="Shape 100"/>
        <p:cNvGrpSpPr/>
        <p:nvPr/>
      </p:nvGrpSpPr>
      <p:grpSpPr>
        <a:xfrm>
          <a:off x="0" y="0"/>
          <a:ext cx="0" cy="0"/>
          <a:chOff x="0" y="0"/>
          <a:chExt cx="0" cy="0"/>
        </a:xfrm>
      </p:grpSpPr>
      <p:sp>
        <p:nvSpPr>
          <p:cNvPr id="101" name="Google Shape;101;p2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RSONA CONTENT">
  <p:cSld name="BLANK_1">
    <p:spTree>
      <p:nvGrpSpPr>
        <p:cNvPr id="102" name="Shape 102"/>
        <p:cNvGrpSpPr/>
        <p:nvPr/>
      </p:nvGrpSpPr>
      <p:grpSpPr>
        <a:xfrm>
          <a:off x="0" y="0"/>
          <a:ext cx="0" cy="0"/>
          <a:chOff x="0" y="0"/>
          <a:chExt cx="0" cy="0"/>
        </a:xfrm>
      </p:grpSpPr>
      <p:sp>
        <p:nvSpPr>
          <p:cNvPr id="103" name="Google Shape;10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2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6"/>
          <p:cNvSpPr/>
          <p:nvPr/>
        </p:nvSpPr>
        <p:spPr>
          <a:xfrm>
            <a:off x="523700" y="1846000"/>
            <a:ext cx="2139600" cy="522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6"/>
          <p:cNvSpPr/>
          <p:nvPr/>
        </p:nvSpPr>
        <p:spPr>
          <a:xfrm>
            <a:off x="3218575" y="0"/>
            <a:ext cx="5925600" cy="51435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7" name="Google Shape;107;p26"/>
          <p:cNvPicPr preferRelativeResize="0"/>
          <p:nvPr/>
        </p:nvPicPr>
        <p:blipFill rotWithShape="1">
          <a:blip r:embed="rId2">
            <a:alphaModFix/>
          </a:blip>
          <a:srcRect b="0" l="0" r="0" t="0"/>
          <a:stretch/>
        </p:blipFill>
        <p:spPr>
          <a:xfrm>
            <a:off x="3218575" y="0"/>
            <a:ext cx="85725" cy="514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GRAY" type="title">
  <p:cSld name="TITLE">
    <p:bg>
      <p:bgPr>
        <a:solidFill>
          <a:schemeClr val="lt1"/>
        </a:solidFill>
      </p:bgPr>
    </p:bg>
    <p:spTree>
      <p:nvGrpSpPr>
        <p:cNvPr id="108" name="Shape 108"/>
        <p:cNvGrpSpPr/>
        <p:nvPr/>
      </p:nvGrpSpPr>
      <p:grpSpPr>
        <a:xfrm>
          <a:off x="0" y="0"/>
          <a:ext cx="0" cy="0"/>
          <a:chOff x="0" y="0"/>
          <a:chExt cx="0" cy="0"/>
        </a:xfrm>
      </p:grpSpPr>
      <p:sp>
        <p:nvSpPr>
          <p:cNvPr id="109" name="Google Shape;10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27"/>
          <p:cNvSpPr/>
          <p:nvPr/>
        </p:nvSpPr>
        <p:spPr>
          <a:xfrm>
            <a:off x="0" y="4642225"/>
            <a:ext cx="9144000" cy="501300"/>
          </a:xfrm>
          <a:prstGeom prst="rect">
            <a:avLst/>
          </a:prstGeom>
          <a:solidFill>
            <a:srgbClr val="F4F6F9"/>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7"/>
          <p:cNvSpPr txBox="1"/>
          <p:nvPr/>
        </p:nvSpPr>
        <p:spPr>
          <a:xfrm>
            <a:off x="85591" y="4712265"/>
            <a:ext cx="1640400" cy="37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54698D"/>
                </a:solidFill>
                <a:latin typeface="Open Sans"/>
                <a:ea typeface="Open Sans"/>
                <a:cs typeface="Open Sans"/>
                <a:sym typeface="Open Sans"/>
              </a:rPr>
              <a:t>CONFIDENTIAL</a:t>
            </a:r>
            <a:endParaRPr b="1" i="0" sz="1200" u="none" cap="none" strike="noStrike">
              <a:solidFill>
                <a:srgbClr val="54698D"/>
              </a:solidFill>
              <a:latin typeface="Open Sans"/>
              <a:ea typeface="Open Sans"/>
              <a:cs typeface="Open Sans"/>
              <a:sym typeface="Open Sans"/>
            </a:endParaRPr>
          </a:p>
        </p:txBody>
      </p:sp>
      <p:pic>
        <p:nvPicPr>
          <p:cNvPr id="112" name="Google Shape;112;p27"/>
          <p:cNvPicPr preferRelativeResize="0"/>
          <p:nvPr/>
        </p:nvPicPr>
        <p:blipFill rotWithShape="1">
          <a:blip r:embed="rId2">
            <a:alphaModFix/>
          </a:blip>
          <a:srcRect b="0" l="0" r="0" t="0"/>
          <a:stretch/>
        </p:blipFill>
        <p:spPr>
          <a:xfrm>
            <a:off x="7739610" y="4774845"/>
            <a:ext cx="1270250" cy="24565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LAYOUT">
  <p:cSld name="CUSTOM">
    <p:spTree>
      <p:nvGrpSpPr>
        <p:cNvPr id="113" name="Shape 113"/>
        <p:cNvGrpSpPr/>
        <p:nvPr/>
      </p:nvGrpSpPr>
      <p:grpSpPr>
        <a:xfrm>
          <a:off x="0" y="0"/>
          <a:ext cx="0" cy="0"/>
          <a:chOff x="0" y="0"/>
          <a:chExt cx="0" cy="0"/>
        </a:xfrm>
      </p:grpSpPr>
      <p:sp>
        <p:nvSpPr>
          <p:cNvPr id="114" name="Google Shape;114;p28"/>
          <p:cNvSpPr/>
          <p:nvPr/>
        </p:nvSpPr>
        <p:spPr>
          <a:xfrm>
            <a:off x="0" y="0"/>
            <a:ext cx="9144000" cy="5143500"/>
          </a:xfrm>
          <a:prstGeom prst="rect">
            <a:avLst/>
          </a:prstGeom>
          <a:solidFill>
            <a:srgbClr val="F6BC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8"/>
          <p:cNvSpPr/>
          <p:nvPr/>
        </p:nvSpPr>
        <p:spPr>
          <a:xfrm>
            <a:off x="882424" y="1348550"/>
            <a:ext cx="5079300" cy="52200"/>
          </a:xfrm>
          <a:prstGeom prst="rect">
            <a:avLst/>
          </a:prstGeom>
          <a:solidFill>
            <a:srgbClr val="FFE6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raft_icon_white (1).png" id="116" name="Google Shape;116;p28"/>
          <p:cNvPicPr preferRelativeResize="0"/>
          <p:nvPr/>
        </p:nvPicPr>
        <p:blipFill rotWithShape="1">
          <a:blip r:embed="rId2">
            <a:alphaModFix/>
          </a:blip>
          <a:srcRect b="0" l="0" r="0" t="0"/>
          <a:stretch/>
        </p:blipFill>
        <p:spPr>
          <a:xfrm>
            <a:off x="7374975" y="544850"/>
            <a:ext cx="1173299" cy="1173299"/>
          </a:xfrm>
          <a:prstGeom prst="rect">
            <a:avLst/>
          </a:prstGeom>
          <a:noFill/>
          <a:ln>
            <a:noFill/>
          </a:ln>
        </p:spPr>
      </p:pic>
      <p:pic>
        <p:nvPicPr>
          <p:cNvPr id="117" name="Google Shape;117;p28"/>
          <p:cNvPicPr preferRelativeResize="0"/>
          <p:nvPr/>
        </p:nvPicPr>
        <p:blipFill rotWithShape="1">
          <a:blip r:embed="rId3">
            <a:alphaModFix/>
          </a:blip>
          <a:srcRect b="0" l="0" r="0" t="0"/>
          <a:stretch/>
        </p:blipFill>
        <p:spPr>
          <a:xfrm>
            <a:off x="866850" y="4180216"/>
            <a:ext cx="1270222" cy="24565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LAYOUT">
  <p:cSld name="TITLE_1">
    <p:bg>
      <p:bgPr>
        <a:solidFill>
          <a:srgbClr val="00A1DF"/>
        </a:solidFill>
      </p:bgPr>
    </p:bg>
    <p:spTree>
      <p:nvGrpSpPr>
        <p:cNvPr id="118" name="Shape 118"/>
        <p:cNvGrpSpPr/>
        <p:nvPr/>
      </p:nvGrpSpPr>
      <p:grpSpPr>
        <a:xfrm>
          <a:off x="0" y="0"/>
          <a:ext cx="0" cy="0"/>
          <a:chOff x="0" y="0"/>
          <a:chExt cx="0" cy="0"/>
        </a:xfrm>
      </p:grpSpPr>
      <p:sp>
        <p:nvSpPr>
          <p:cNvPr id="119" name="Google Shape;119;p29"/>
          <p:cNvSpPr/>
          <p:nvPr/>
        </p:nvSpPr>
        <p:spPr>
          <a:xfrm>
            <a:off x="0" y="0"/>
            <a:ext cx="9144000" cy="5143500"/>
          </a:xfrm>
          <a:prstGeom prst="rect">
            <a:avLst/>
          </a:prstGeom>
          <a:solidFill>
            <a:srgbClr val="F6BC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9"/>
          <p:cNvSpPr/>
          <p:nvPr/>
        </p:nvSpPr>
        <p:spPr>
          <a:xfrm>
            <a:off x="751675" y="2747300"/>
            <a:ext cx="5277000" cy="52200"/>
          </a:xfrm>
          <a:prstGeom prst="rect">
            <a:avLst/>
          </a:prstGeom>
          <a:solidFill>
            <a:srgbClr val="FFE6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slide with content" type="secHead">
  <p:cSld name="SECTION_HEADER">
    <p:bg>
      <p:bgPr>
        <a:solidFill>
          <a:srgbClr val="0B2399"/>
        </a:solidFill>
      </p:bgPr>
    </p:bg>
    <p:spTree>
      <p:nvGrpSpPr>
        <p:cNvPr id="121" name="Shape 121"/>
        <p:cNvGrpSpPr/>
        <p:nvPr/>
      </p:nvGrpSpPr>
      <p:grpSpPr>
        <a:xfrm>
          <a:off x="0" y="0"/>
          <a:ext cx="0" cy="0"/>
          <a:chOff x="0" y="0"/>
          <a:chExt cx="0" cy="0"/>
        </a:xfrm>
      </p:grpSpPr>
      <p:sp>
        <p:nvSpPr>
          <p:cNvPr id="122" name="Google Shape;122;p30"/>
          <p:cNvSpPr/>
          <p:nvPr/>
        </p:nvSpPr>
        <p:spPr>
          <a:xfrm>
            <a:off x="0" y="0"/>
            <a:ext cx="9144000" cy="5143500"/>
          </a:xfrm>
          <a:prstGeom prst="rect">
            <a:avLst/>
          </a:prstGeom>
          <a:solidFill>
            <a:srgbClr val="D282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4" name="Google Shape;124;p30"/>
          <p:cNvSpPr/>
          <p:nvPr/>
        </p:nvSpPr>
        <p:spPr>
          <a:xfrm>
            <a:off x="743862" y="2737784"/>
            <a:ext cx="7705500" cy="52200"/>
          </a:xfrm>
          <a:prstGeom prst="rect">
            <a:avLst/>
          </a:prstGeom>
          <a:solidFill>
            <a:srgbClr val="F6BC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type="blank">
  <p:cSld name="BLANK">
    <p:spTree>
      <p:nvGrpSpPr>
        <p:cNvPr id="125" name="Shape 125"/>
        <p:cNvGrpSpPr/>
        <p:nvPr/>
      </p:nvGrpSpPr>
      <p:grpSpPr>
        <a:xfrm>
          <a:off x="0" y="0"/>
          <a:ext cx="0" cy="0"/>
          <a:chOff x="0" y="0"/>
          <a:chExt cx="0" cy="0"/>
        </a:xfrm>
      </p:grpSpPr>
      <p:sp>
        <p:nvSpPr>
          <p:cNvPr id="126" name="Google Shape;12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31"/>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type="blank">
  <p:cSld name="BLANK">
    <p:spTree>
      <p:nvGrpSpPr>
        <p:cNvPr id="132" name="Shape 132"/>
        <p:cNvGrpSpPr/>
        <p:nvPr/>
      </p:nvGrpSpPr>
      <p:grpSpPr>
        <a:xfrm>
          <a:off x="0" y="0"/>
          <a:ext cx="0" cy="0"/>
          <a:chOff x="0" y="0"/>
          <a:chExt cx="0" cy="0"/>
        </a:xfrm>
      </p:grpSpPr>
      <p:sp>
        <p:nvSpPr>
          <p:cNvPr id="133" name="Google Shape;13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3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GRAY" type="title">
  <p:cSld name="TITLE">
    <p:bg>
      <p:bgPr>
        <a:solidFill>
          <a:srgbClr val="FFFFFF">
            <a:alpha val="71764"/>
          </a:srgbClr>
        </a:solidFill>
      </p:bgPr>
    </p:bg>
    <p:spTree>
      <p:nvGrpSpPr>
        <p:cNvPr id="15" name="Shape 15"/>
        <p:cNvGrpSpPr/>
        <p:nvPr/>
      </p:nvGrpSpPr>
      <p:grpSpPr>
        <a:xfrm>
          <a:off x="0" y="0"/>
          <a:ext cx="0" cy="0"/>
          <a:chOff x="0" y="0"/>
          <a:chExt cx="0" cy="0"/>
        </a:xfrm>
      </p:grpSpPr>
      <p:sp>
        <p:nvSpPr>
          <p:cNvPr id="16" name="Google Shape;16;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4"/>
          <p:cNvSpPr/>
          <p:nvPr/>
        </p:nvSpPr>
        <p:spPr>
          <a:xfrm>
            <a:off x="0" y="4642225"/>
            <a:ext cx="9144000" cy="501300"/>
          </a:xfrm>
          <a:prstGeom prst="rect">
            <a:avLst/>
          </a:prstGeom>
          <a:solidFill>
            <a:srgbClr val="F4F6F9"/>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
          <p:cNvSpPr txBox="1"/>
          <p:nvPr/>
        </p:nvSpPr>
        <p:spPr>
          <a:xfrm>
            <a:off x="85591" y="4712265"/>
            <a:ext cx="1640400" cy="37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54698D"/>
                </a:solidFill>
                <a:latin typeface="Open Sans"/>
                <a:ea typeface="Open Sans"/>
                <a:cs typeface="Open Sans"/>
                <a:sym typeface="Open Sans"/>
              </a:rPr>
              <a:t>CONFIDENTIAL</a:t>
            </a:r>
            <a:endParaRPr b="1" i="0" sz="1200" u="none" cap="none" strike="noStrike">
              <a:solidFill>
                <a:srgbClr val="54698D"/>
              </a:solidFill>
              <a:latin typeface="Open Sans"/>
              <a:ea typeface="Open Sans"/>
              <a:cs typeface="Open Sans"/>
              <a:sym typeface="Open Sans"/>
            </a:endParaRPr>
          </a:p>
        </p:txBody>
      </p:sp>
      <p:pic>
        <p:nvPicPr>
          <p:cNvPr id="19" name="Google Shape;19;p4"/>
          <p:cNvPicPr preferRelativeResize="0"/>
          <p:nvPr/>
        </p:nvPicPr>
        <p:blipFill rotWithShape="1">
          <a:blip r:embed="rId2">
            <a:alphaModFix/>
          </a:blip>
          <a:srcRect b="0" l="0" r="0" t="0"/>
          <a:stretch/>
        </p:blipFill>
        <p:spPr>
          <a:xfrm>
            <a:off x="7739610" y="4774845"/>
            <a:ext cx="1270250" cy="24565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GRAY" type="title">
  <p:cSld name="TITLE">
    <p:spTree>
      <p:nvGrpSpPr>
        <p:cNvPr id="135" name="Shape 135"/>
        <p:cNvGrpSpPr/>
        <p:nvPr/>
      </p:nvGrpSpPr>
      <p:grpSpPr>
        <a:xfrm>
          <a:off x="0" y="0"/>
          <a:ext cx="0" cy="0"/>
          <a:chOff x="0" y="0"/>
          <a:chExt cx="0" cy="0"/>
        </a:xfrm>
      </p:grpSpPr>
      <p:sp>
        <p:nvSpPr>
          <p:cNvPr id="136" name="Google Shape;13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EXT">
  <p:cSld name="CUSTOM_1">
    <p:spTree>
      <p:nvGrpSpPr>
        <p:cNvPr id="137" name="Shape 137"/>
        <p:cNvGrpSpPr/>
        <p:nvPr/>
      </p:nvGrpSpPr>
      <p:grpSpPr>
        <a:xfrm>
          <a:off x="0" y="0"/>
          <a:ext cx="0" cy="0"/>
          <a:chOff x="0" y="0"/>
          <a:chExt cx="0" cy="0"/>
        </a:xfrm>
      </p:grpSpPr>
      <p:sp>
        <p:nvSpPr>
          <p:cNvPr id="138" name="Google Shape;138;p35"/>
          <p:cNvSpPr/>
          <p:nvPr/>
        </p:nvSpPr>
        <p:spPr>
          <a:xfrm>
            <a:off x="0" y="4642225"/>
            <a:ext cx="9144000" cy="501300"/>
          </a:xfrm>
          <a:prstGeom prst="rect">
            <a:avLst/>
          </a:prstGeom>
          <a:solidFill>
            <a:srgbClr val="FFFF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5"/>
          <p:cNvSpPr/>
          <p:nvPr/>
        </p:nvSpPr>
        <p:spPr>
          <a:xfrm>
            <a:off x="347525" y="697726"/>
            <a:ext cx="7025400" cy="52200"/>
          </a:xfrm>
          <a:prstGeom prst="rect">
            <a:avLst/>
          </a:prstGeom>
          <a:solidFill>
            <a:srgbClr val="F6BC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5"/>
          <p:cNvSpPr txBox="1"/>
          <p:nvPr/>
        </p:nvSpPr>
        <p:spPr>
          <a:xfrm>
            <a:off x="85591" y="4712265"/>
            <a:ext cx="1640400" cy="37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54698D"/>
                </a:solidFill>
                <a:latin typeface="Open Sans"/>
                <a:ea typeface="Open Sans"/>
                <a:cs typeface="Open Sans"/>
                <a:sym typeface="Open Sans"/>
              </a:rPr>
              <a:t>CONFIDENTIAL</a:t>
            </a:r>
            <a:endParaRPr b="1" i="0" sz="1200" u="none" cap="none" strike="noStrike">
              <a:solidFill>
                <a:srgbClr val="54698D"/>
              </a:solidFill>
              <a:latin typeface="Open Sans"/>
              <a:ea typeface="Open Sans"/>
              <a:cs typeface="Open Sans"/>
              <a:sym typeface="Open Sans"/>
            </a:endParaRPr>
          </a:p>
        </p:txBody>
      </p:sp>
      <p:pic>
        <p:nvPicPr>
          <p:cNvPr id="141" name="Google Shape;141;p35"/>
          <p:cNvPicPr preferRelativeResize="0"/>
          <p:nvPr/>
        </p:nvPicPr>
        <p:blipFill rotWithShape="1">
          <a:blip r:embed="rId2">
            <a:alphaModFix/>
          </a:blip>
          <a:srcRect b="0" l="0" r="0" t="0"/>
          <a:stretch/>
        </p:blipFill>
        <p:spPr>
          <a:xfrm>
            <a:off x="7739610" y="4774845"/>
            <a:ext cx="1270250" cy="24565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EXT (2-line header)">
  <p:cSld name="CUSTOM_1_1">
    <p:spTree>
      <p:nvGrpSpPr>
        <p:cNvPr id="142" name="Shape 142"/>
        <p:cNvGrpSpPr/>
        <p:nvPr/>
      </p:nvGrpSpPr>
      <p:grpSpPr>
        <a:xfrm>
          <a:off x="0" y="0"/>
          <a:ext cx="0" cy="0"/>
          <a:chOff x="0" y="0"/>
          <a:chExt cx="0" cy="0"/>
        </a:xfrm>
      </p:grpSpPr>
      <p:sp>
        <p:nvSpPr>
          <p:cNvPr id="143" name="Google Shape;143;p36"/>
          <p:cNvSpPr/>
          <p:nvPr/>
        </p:nvSpPr>
        <p:spPr>
          <a:xfrm>
            <a:off x="0" y="4642225"/>
            <a:ext cx="9144000" cy="501300"/>
          </a:xfrm>
          <a:prstGeom prst="rect">
            <a:avLst/>
          </a:prstGeom>
          <a:solidFill>
            <a:srgbClr val="FFFF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6"/>
          <p:cNvSpPr/>
          <p:nvPr/>
        </p:nvSpPr>
        <p:spPr>
          <a:xfrm>
            <a:off x="347525" y="1078726"/>
            <a:ext cx="7025400" cy="52200"/>
          </a:xfrm>
          <a:prstGeom prst="rect">
            <a:avLst/>
          </a:prstGeom>
          <a:solidFill>
            <a:srgbClr val="F6BC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6"/>
          <p:cNvSpPr txBox="1"/>
          <p:nvPr/>
        </p:nvSpPr>
        <p:spPr>
          <a:xfrm>
            <a:off x="85591" y="4712265"/>
            <a:ext cx="1640400" cy="37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54698D"/>
                </a:solidFill>
                <a:latin typeface="Open Sans"/>
                <a:ea typeface="Open Sans"/>
                <a:cs typeface="Open Sans"/>
                <a:sym typeface="Open Sans"/>
              </a:rPr>
              <a:t>CONFIDENTIAL</a:t>
            </a:r>
            <a:endParaRPr b="1" i="0" sz="1200" u="none" cap="none" strike="noStrike">
              <a:solidFill>
                <a:srgbClr val="54698D"/>
              </a:solidFill>
              <a:latin typeface="Open Sans"/>
              <a:ea typeface="Open Sans"/>
              <a:cs typeface="Open Sans"/>
              <a:sym typeface="Open Sans"/>
            </a:endParaRPr>
          </a:p>
        </p:txBody>
      </p:sp>
      <p:pic>
        <p:nvPicPr>
          <p:cNvPr id="146" name="Google Shape;146;p36"/>
          <p:cNvPicPr preferRelativeResize="0"/>
          <p:nvPr/>
        </p:nvPicPr>
        <p:blipFill rotWithShape="1">
          <a:blip r:embed="rId2">
            <a:alphaModFix/>
          </a:blip>
          <a:srcRect b="0" l="0" r="0" t="0"/>
          <a:stretch/>
        </p:blipFill>
        <p:spPr>
          <a:xfrm>
            <a:off x="7739610" y="4774845"/>
            <a:ext cx="1270250" cy="24565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LAYOUT">
  <p:cSld name="CUSTOM">
    <p:spTree>
      <p:nvGrpSpPr>
        <p:cNvPr id="147" name="Shape 147"/>
        <p:cNvGrpSpPr/>
        <p:nvPr/>
      </p:nvGrpSpPr>
      <p:grpSpPr>
        <a:xfrm>
          <a:off x="0" y="0"/>
          <a:ext cx="0" cy="0"/>
          <a:chOff x="0" y="0"/>
          <a:chExt cx="0" cy="0"/>
        </a:xfrm>
      </p:grpSpPr>
      <p:sp>
        <p:nvSpPr>
          <p:cNvPr id="148" name="Google Shape;148;p37"/>
          <p:cNvSpPr/>
          <p:nvPr/>
        </p:nvSpPr>
        <p:spPr>
          <a:xfrm>
            <a:off x="0" y="0"/>
            <a:ext cx="9144000" cy="5143500"/>
          </a:xfrm>
          <a:prstGeom prst="rect">
            <a:avLst/>
          </a:prstGeom>
          <a:solidFill>
            <a:srgbClr val="F6BC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7"/>
          <p:cNvSpPr/>
          <p:nvPr/>
        </p:nvSpPr>
        <p:spPr>
          <a:xfrm>
            <a:off x="882424" y="1348550"/>
            <a:ext cx="5079300" cy="52200"/>
          </a:xfrm>
          <a:prstGeom prst="rect">
            <a:avLst/>
          </a:prstGeom>
          <a:solidFill>
            <a:srgbClr val="FFE6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raft_icon_white (1).png" id="150" name="Google Shape;150;p37"/>
          <p:cNvPicPr preferRelativeResize="0"/>
          <p:nvPr/>
        </p:nvPicPr>
        <p:blipFill rotWithShape="1">
          <a:blip r:embed="rId2">
            <a:alphaModFix/>
          </a:blip>
          <a:srcRect b="0" l="0" r="0" t="0"/>
          <a:stretch/>
        </p:blipFill>
        <p:spPr>
          <a:xfrm>
            <a:off x="7374975" y="544850"/>
            <a:ext cx="1173299" cy="1173299"/>
          </a:xfrm>
          <a:prstGeom prst="rect">
            <a:avLst/>
          </a:prstGeom>
          <a:noFill/>
          <a:ln>
            <a:noFill/>
          </a:ln>
        </p:spPr>
      </p:pic>
      <p:pic>
        <p:nvPicPr>
          <p:cNvPr id="151" name="Google Shape;151;p37"/>
          <p:cNvPicPr preferRelativeResize="0"/>
          <p:nvPr/>
        </p:nvPicPr>
        <p:blipFill rotWithShape="1">
          <a:blip r:embed="rId3">
            <a:alphaModFix/>
          </a:blip>
          <a:srcRect b="0" l="0" r="0" t="0"/>
          <a:stretch/>
        </p:blipFill>
        <p:spPr>
          <a:xfrm>
            <a:off x="866850" y="4180216"/>
            <a:ext cx="1270222" cy="24565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LAYOUT">
  <p:cSld name="TITLE_1">
    <p:bg>
      <p:bgPr>
        <a:solidFill>
          <a:srgbClr val="00A1DF"/>
        </a:solidFill>
      </p:bgPr>
    </p:bg>
    <p:spTree>
      <p:nvGrpSpPr>
        <p:cNvPr id="152" name="Shape 152"/>
        <p:cNvGrpSpPr/>
        <p:nvPr/>
      </p:nvGrpSpPr>
      <p:grpSpPr>
        <a:xfrm>
          <a:off x="0" y="0"/>
          <a:ext cx="0" cy="0"/>
          <a:chOff x="0" y="0"/>
          <a:chExt cx="0" cy="0"/>
        </a:xfrm>
      </p:grpSpPr>
      <p:sp>
        <p:nvSpPr>
          <p:cNvPr id="153" name="Google Shape;153;p38"/>
          <p:cNvSpPr/>
          <p:nvPr/>
        </p:nvSpPr>
        <p:spPr>
          <a:xfrm>
            <a:off x="0" y="0"/>
            <a:ext cx="9144000" cy="5143500"/>
          </a:xfrm>
          <a:prstGeom prst="rect">
            <a:avLst/>
          </a:prstGeom>
          <a:solidFill>
            <a:srgbClr val="F6BC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8"/>
          <p:cNvSpPr/>
          <p:nvPr/>
        </p:nvSpPr>
        <p:spPr>
          <a:xfrm>
            <a:off x="751675" y="2747300"/>
            <a:ext cx="5277000" cy="52200"/>
          </a:xfrm>
          <a:prstGeom prst="rect">
            <a:avLst/>
          </a:prstGeom>
          <a:solidFill>
            <a:srgbClr val="FFE6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slide with content" type="secHead">
  <p:cSld name="SECTION_HEADER">
    <p:bg>
      <p:bgPr>
        <a:solidFill>
          <a:srgbClr val="0B2399"/>
        </a:solidFill>
      </p:bgPr>
    </p:bg>
    <p:spTree>
      <p:nvGrpSpPr>
        <p:cNvPr id="155" name="Shape 155"/>
        <p:cNvGrpSpPr/>
        <p:nvPr/>
      </p:nvGrpSpPr>
      <p:grpSpPr>
        <a:xfrm>
          <a:off x="0" y="0"/>
          <a:ext cx="0" cy="0"/>
          <a:chOff x="0" y="0"/>
          <a:chExt cx="0" cy="0"/>
        </a:xfrm>
      </p:grpSpPr>
      <p:sp>
        <p:nvSpPr>
          <p:cNvPr id="156" name="Google Shape;156;p39"/>
          <p:cNvSpPr/>
          <p:nvPr/>
        </p:nvSpPr>
        <p:spPr>
          <a:xfrm>
            <a:off x="0" y="0"/>
            <a:ext cx="9144000" cy="5143500"/>
          </a:xfrm>
          <a:prstGeom prst="rect">
            <a:avLst/>
          </a:prstGeom>
          <a:solidFill>
            <a:srgbClr val="D282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39"/>
          <p:cNvSpPr/>
          <p:nvPr/>
        </p:nvSpPr>
        <p:spPr>
          <a:xfrm>
            <a:off x="743862" y="2737784"/>
            <a:ext cx="7705500" cy="52200"/>
          </a:xfrm>
          <a:prstGeom prst="rect">
            <a:avLst/>
          </a:prstGeom>
          <a:solidFill>
            <a:srgbClr val="F6BC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RSONA CONTENT">
  <p:cSld name="BLANK_1">
    <p:spTree>
      <p:nvGrpSpPr>
        <p:cNvPr id="159" name="Shape 159"/>
        <p:cNvGrpSpPr/>
        <p:nvPr/>
      </p:nvGrpSpPr>
      <p:grpSpPr>
        <a:xfrm>
          <a:off x="0" y="0"/>
          <a:ext cx="0" cy="0"/>
          <a:chOff x="0" y="0"/>
          <a:chExt cx="0" cy="0"/>
        </a:xfrm>
      </p:grpSpPr>
      <p:sp>
        <p:nvSpPr>
          <p:cNvPr id="160" name="Google Shape;16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4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0"/>
          <p:cNvSpPr/>
          <p:nvPr/>
        </p:nvSpPr>
        <p:spPr>
          <a:xfrm>
            <a:off x="523700" y="1846000"/>
            <a:ext cx="2139600" cy="52200"/>
          </a:xfrm>
          <a:prstGeom prst="rect">
            <a:avLst/>
          </a:prstGeom>
          <a:solidFill>
            <a:srgbClr val="FFE6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0"/>
          <p:cNvSpPr/>
          <p:nvPr/>
        </p:nvSpPr>
        <p:spPr>
          <a:xfrm>
            <a:off x="3218575" y="0"/>
            <a:ext cx="5925600" cy="51435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4" name="Google Shape;164;p40"/>
          <p:cNvPicPr preferRelativeResize="0"/>
          <p:nvPr/>
        </p:nvPicPr>
        <p:blipFill rotWithShape="1">
          <a:blip r:embed="rId2">
            <a:alphaModFix/>
          </a:blip>
          <a:srcRect b="0" l="0" r="0" t="0"/>
          <a:stretch/>
        </p:blipFill>
        <p:spPr>
          <a:xfrm>
            <a:off x="3218575" y="0"/>
            <a:ext cx="85725" cy="51435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RSONA TITLE SLIDE">
  <p:cSld name="CUSTOM_2">
    <p:spTree>
      <p:nvGrpSpPr>
        <p:cNvPr id="165" name="Shape 165"/>
        <p:cNvGrpSpPr/>
        <p:nvPr/>
      </p:nvGrpSpPr>
      <p:grpSpPr>
        <a:xfrm>
          <a:off x="0" y="0"/>
          <a:ext cx="0" cy="0"/>
          <a:chOff x="0" y="0"/>
          <a:chExt cx="0" cy="0"/>
        </a:xfrm>
      </p:grpSpPr>
      <p:sp>
        <p:nvSpPr>
          <p:cNvPr id="166" name="Google Shape;166;p41"/>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1"/>
          <p:cNvSpPr/>
          <p:nvPr/>
        </p:nvSpPr>
        <p:spPr>
          <a:xfrm>
            <a:off x="728276" y="2911832"/>
            <a:ext cx="7705500" cy="52200"/>
          </a:xfrm>
          <a:prstGeom prst="rect">
            <a:avLst/>
          </a:prstGeom>
          <a:solidFill>
            <a:srgbClr val="FFE6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LAYOUT">
  <p:cSld name="TITLE_1">
    <p:bg>
      <p:bgPr>
        <a:solidFill>
          <a:srgbClr val="00A1DF"/>
        </a:solidFill>
      </p:bgPr>
    </p:bg>
    <p:spTree>
      <p:nvGrpSpPr>
        <p:cNvPr id="20" name="Shape 20"/>
        <p:cNvGrpSpPr/>
        <p:nvPr/>
      </p:nvGrpSpPr>
      <p:grpSpPr>
        <a:xfrm>
          <a:off x="0" y="0"/>
          <a:ext cx="0" cy="0"/>
          <a:chOff x="0" y="0"/>
          <a:chExt cx="0" cy="0"/>
        </a:xfrm>
      </p:grpSpPr>
      <p:sp>
        <p:nvSpPr>
          <p:cNvPr id="21" name="Google Shape;21;p5"/>
          <p:cNvSpPr/>
          <p:nvPr/>
        </p:nvSpPr>
        <p:spPr>
          <a:xfrm>
            <a:off x="0" y="0"/>
            <a:ext cx="9144000" cy="51435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5"/>
          <p:cNvSpPr/>
          <p:nvPr/>
        </p:nvSpPr>
        <p:spPr>
          <a:xfrm>
            <a:off x="751675" y="2747300"/>
            <a:ext cx="5277000" cy="522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EXT">
  <p:cSld name="CUSTOM_1">
    <p:bg>
      <p:bgPr>
        <a:solidFill>
          <a:schemeClr val="lt1"/>
        </a:solidFill>
      </p:bgPr>
    </p:bg>
    <p:spTree>
      <p:nvGrpSpPr>
        <p:cNvPr id="24" name="Shape 24"/>
        <p:cNvGrpSpPr/>
        <p:nvPr/>
      </p:nvGrpSpPr>
      <p:grpSpPr>
        <a:xfrm>
          <a:off x="0" y="0"/>
          <a:ext cx="0" cy="0"/>
          <a:chOff x="0" y="0"/>
          <a:chExt cx="0" cy="0"/>
        </a:xfrm>
      </p:grpSpPr>
      <p:sp>
        <p:nvSpPr>
          <p:cNvPr id="25" name="Google Shape;25;p6"/>
          <p:cNvSpPr/>
          <p:nvPr/>
        </p:nvSpPr>
        <p:spPr>
          <a:xfrm>
            <a:off x="0" y="4642225"/>
            <a:ext cx="9144000" cy="501300"/>
          </a:xfrm>
          <a:prstGeom prst="rect">
            <a:avLst/>
          </a:prstGeom>
          <a:solidFill>
            <a:srgbClr val="F4F6F9"/>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6"/>
          <p:cNvSpPr txBox="1"/>
          <p:nvPr/>
        </p:nvSpPr>
        <p:spPr>
          <a:xfrm>
            <a:off x="85591" y="4712265"/>
            <a:ext cx="1640400" cy="37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54698D"/>
                </a:solidFill>
                <a:latin typeface="Open Sans"/>
                <a:ea typeface="Open Sans"/>
                <a:cs typeface="Open Sans"/>
                <a:sym typeface="Open Sans"/>
              </a:rPr>
              <a:t>CONFIDENTIAL</a:t>
            </a:r>
            <a:endParaRPr b="1" i="0" sz="1200" u="none" cap="none" strike="noStrike">
              <a:solidFill>
                <a:srgbClr val="54698D"/>
              </a:solidFill>
              <a:latin typeface="Open Sans"/>
              <a:ea typeface="Open Sans"/>
              <a:cs typeface="Open Sans"/>
              <a:sym typeface="Open Sans"/>
            </a:endParaRPr>
          </a:p>
        </p:txBody>
      </p:sp>
      <p:pic>
        <p:nvPicPr>
          <p:cNvPr id="27" name="Google Shape;27;p6"/>
          <p:cNvPicPr preferRelativeResize="0"/>
          <p:nvPr/>
        </p:nvPicPr>
        <p:blipFill rotWithShape="1">
          <a:blip r:embed="rId2">
            <a:alphaModFix/>
          </a:blip>
          <a:srcRect b="0" l="0" r="0" t="0"/>
          <a:stretch/>
        </p:blipFill>
        <p:spPr>
          <a:xfrm>
            <a:off x="7739610" y="4774845"/>
            <a:ext cx="1270250" cy="2456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 TEXT 1">
  <p:cSld name="CUSTOM_1_1">
    <p:spTree>
      <p:nvGrpSpPr>
        <p:cNvPr id="28" name="Shape 28"/>
        <p:cNvGrpSpPr/>
        <p:nvPr/>
      </p:nvGrpSpPr>
      <p:grpSpPr>
        <a:xfrm>
          <a:off x="0" y="0"/>
          <a:ext cx="0" cy="0"/>
          <a:chOff x="0" y="0"/>
          <a:chExt cx="0" cy="0"/>
        </a:xfrm>
      </p:grpSpPr>
      <p:sp>
        <p:nvSpPr>
          <p:cNvPr id="29" name="Google Shape;29;p7"/>
          <p:cNvSpPr/>
          <p:nvPr/>
        </p:nvSpPr>
        <p:spPr>
          <a:xfrm>
            <a:off x="0" y="0"/>
            <a:ext cx="9144000" cy="5143500"/>
          </a:xfrm>
          <a:prstGeom prst="rect">
            <a:avLst/>
          </a:prstGeom>
          <a:solidFill>
            <a:srgbClr val="0B23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7"/>
          <p:cNvSpPr/>
          <p:nvPr/>
        </p:nvSpPr>
        <p:spPr>
          <a:xfrm>
            <a:off x="347525" y="697726"/>
            <a:ext cx="7025400" cy="522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slide with content 1">
  <p:cSld name="SECTION_HEADER_1">
    <p:bg>
      <p:bgPr>
        <a:solidFill>
          <a:srgbClr val="0B2399"/>
        </a:solidFill>
      </p:bgPr>
    </p:bg>
    <p:spTree>
      <p:nvGrpSpPr>
        <p:cNvPr id="31" name="Shape 31"/>
        <p:cNvGrpSpPr/>
        <p:nvPr/>
      </p:nvGrpSpPr>
      <p:grpSpPr>
        <a:xfrm>
          <a:off x="0" y="0"/>
          <a:ext cx="0" cy="0"/>
          <a:chOff x="0" y="0"/>
          <a:chExt cx="0" cy="0"/>
        </a:xfrm>
      </p:grpSpPr>
      <p:sp>
        <p:nvSpPr>
          <p:cNvPr id="32" name="Google Shape;32;p8"/>
          <p:cNvSpPr/>
          <p:nvPr/>
        </p:nvSpPr>
        <p:spPr>
          <a:xfrm>
            <a:off x="0" y="0"/>
            <a:ext cx="9144000" cy="51435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 name="Google Shape;34;p8"/>
          <p:cNvSpPr/>
          <p:nvPr/>
        </p:nvSpPr>
        <p:spPr>
          <a:xfrm>
            <a:off x="743862" y="2737784"/>
            <a:ext cx="7705500" cy="522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type="blank">
  <p:cSld name="BLANK">
    <p:spTree>
      <p:nvGrpSpPr>
        <p:cNvPr id="35" name="Shape 35"/>
        <p:cNvGrpSpPr/>
        <p:nvPr/>
      </p:nvGrpSpPr>
      <p:grpSpPr>
        <a:xfrm>
          <a:off x="0" y="0"/>
          <a:ext cx="0" cy="0"/>
          <a:chOff x="0" y="0"/>
          <a:chExt cx="0" cy="0"/>
        </a:xfrm>
      </p:grpSpPr>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RSONA CONTENT">
  <p:cSld name="BLANK_1">
    <p:spTree>
      <p:nvGrpSpPr>
        <p:cNvPr id="38" name="Shape 38"/>
        <p:cNvGrpSpPr/>
        <p:nvPr/>
      </p:nvGrpSpPr>
      <p:grpSpPr>
        <a:xfrm>
          <a:off x="0" y="0"/>
          <a:ext cx="0" cy="0"/>
          <a:chOff x="0" y="0"/>
          <a:chExt cx="0" cy="0"/>
        </a:xfrm>
      </p:grpSpPr>
      <p:sp>
        <p:nvSpPr>
          <p:cNvPr id="39" name="Google Shape;3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1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0"/>
          <p:cNvSpPr/>
          <p:nvPr/>
        </p:nvSpPr>
        <p:spPr>
          <a:xfrm>
            <a:off x="523700" y="1846000"/>
            <a:ext cx="2139600" cy="522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0"/>
          <p:cNvSpPr/>
          <p:nvPr/>
        </p:nvSpPr>
        <p:spPr>
          <a:xfrm>
            <a:off x="3218575" y="0"/>
            <a:ext cx="5925600" cy="51435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 name="Google Shape;43;p10"/>
          <p:cNvPicPr preferRelativeResize="0"/>
          <p:nvPr/>
        </p:nvPicPr>
        <p:blipFill rotWithShape="1">
          <a:blip r:embed="rId2">
            <a:alphaModFix/>
          </a:blip>
          <a:srcRect b="0" l="0" r="0" t="0"/>
          <a:stretch/>
        </p:blipFill>
        <p:spPr>
          <a:xfrm>
            <a:off x="3218575" y="0"/>
            <a:ext cx="85725"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0" Type="http://schemas.openxmlformats.org/officeDocument/2006/relationships/theme" Target="../theme/theme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10" Type="http://schemas.openxmlformats.org/officeDocument/2006/relationships/theme" Target="../theme/theme3.xml"/><Relationship Id="rId9" Type="http://schemas.openxmlformats.org/officeDocument/2006/relationships/slideLayout" Target="../slideLayouts/slideLayout28.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10" Type="http://schemas.openxmlformats.org/officeDocument/2006/relationships/theme" Target="../theme/theme5.xml"/><Relationship Id="rId9" Type="http://schemas.openxmlformats.org/officeDocument/2006/relationships/slideLayout" Target="../slideLayouts/slideLayout3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4F6F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4F6F9"/>
        </a:solidFill>
      </p:bgPr>
    </p:bg>
    <p:spTree>
      <p:nvGrpSpPr>
        <p:cNvPr id="47" name="Shape 47"/>
        <p:cNvGrpSpPr/>
        <p:nvPr/>
      </p:nvGrpSpPr>
      <p:grpSpPr>
        <a:xfrm>
          <a:off x="0" y="0"/>
          <a:ext cx="0" cy="0"/>
          <a:chOff x="0" y="0"/>
          <a:chExt cx="0" cy="0"/>
        </a:xfrm>
      </p:grpSpPr>
      <p:sp>
        <p:nvSpPr>
          <p:cNvPr id="48" name="Google Shape;48;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9" name="Google Shape;49;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0" name="Google Shape;5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4F6F9"/>
        </a:solidFill>
      </p:bgPr>
    </p:bg>
    <p:spTree>
      <p:nvGrpSpPr>
        <p:cNvPr id="88" name="Shape 88"/>
        <p:cNvGrpSpPr/>
        <p:nvPr/>
      </p:nvGrpSpPr>
      <p:grpSpPr>
        <a:xfrm>
          <a:off x="0" y="0"/>
          <a:ext cx="0" cy="0"/>
          <a:chOff x="0" y="0"/>
          <a:chExt cx="0" cy="0"/>
        </a:xfrm>
      </p:grpSpPr>
      <p:sp>
        <p:nvSpPr>
          <p:cNvPr id="89" name="Google Shape;89;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0" name="Google Shape;90;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1" name="Google Shape;9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4F6F9"/>
        </a:solidFill>
      </p:bgPr>
    </p:bg>
    <p:spTree>
      <p:nvGrpSpPr>
        <p:cNvPr id="128" name="Shape 128"/>
        <p:cNvGrpSpPr/>
        <p:nvPr/>
      </p:nvGrpSpPr>
      <p:grpSpPr>
        <a:xfrm>
          <a:off x="0" y="0"/>
          <a:ext cx="0" cy="0"/>
          <a:chOff x="0" y="0"/>
          <a:chExt cx="0" cy="0"/>
        </a:xfrm>
      </p:grpSpPr>
      <p:sp>
        <p:nvSpPr>
          <p:cNvPr id="129" name="Google Shape;129;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30" name="Google Shape;130;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31" name="Google Shape;13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sfdc.co/ccKgm4" TargetMode="External"/><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hyperlink" Target="https://drive.google.com/open?id=0B2EBbepIs8JqNTUxOFo2WmZleW8" TargetMode="External"/><Relationship Id="rId4" Type="http://schemas.openxmlformats.org/officeDocument/2006/relationships/image" Target="../media/image14.png"/><Relationship Id="rId5" Type="http://schemas.openxmlformats.org/officeDocument/2006/relationships/hyperlink" Target="https://drive.google.com/open?id=0B2EBbepIs8JqNTUxOFo2WmZleW8" TargetMode="External"/><Relationship Id="rId6" Type="http://schemas.openxmlformats.org/officeDocument/2006/relationships/hyperlink" Target="https://drive.google.com/open?id=0B2EBbepIs8JqNTUxOFo2WmZleW8"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0.xml"/><Relationship Id="rId3" Type="http://schemas.openxmlformats.org/officeDocument/2006/relationships/hyperlink" Target="https://docs.google.com/document/d/1AwOiI6uFkAR8oJ0TgHNYcBMDlC-YbjVn_hcISW8q4Lg/edit"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1.xml"/><Relationship Id="rId3" Type="http://schemas.openxmlformats.org/officeDocument/2006/relationships/hyperlink" Target="https://docs.google.com/document/d/1AwOiI6uFkAR8oJ0TgHNYcBMDlC-YbjVn_hcISW8q4Lg/edit"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2.xml"/><Relationship Id="rId3" Type="http://schemas.openxmlformats.org/officeDocument/2006/relationships/hyperlink" Target="https://docs.google.com/document/d/1AwOiI6uFkAR8oJ0TgHNYcBMDlC-YbjVn_hcISW8q4Lg/edit"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3.xml"/><Relationship Id="rId3" Type="http://schemas.openxmlformats.org/officeDocument/2006/relationships/hyperlink" Target="https://docs.google.com/document/d/1AwOiI6uFkAR8oJ0TgHNYcBMDlC-YbjVn_hcISW8q4Lg/edit"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4.xml"/><Relationship Id="rId3" Type="http://schemas.openxmlformats.org/officeDocument/2006/relationships/hyperlink" Target="https://docs.google.com/document/d/1AwOiI6uFkAR8oJ0TgHNYcBMDlC-YbjVn_hcISW8q4Lg/edit"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5.xml"/><Relationship Id="rId3" Type="http://schemas.openxmlformats.org/officeDocument/2006/relationships/hyperlink" Target="https://docs.google.com/document/d/1AwOiI6uFkAR8oJ0TgHNYcBMDlC-YbjVn_hcISW8q4Lg/edit"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6.xml"/><Relationship Id="rId3" Type="http://schemas.openxmlformats.org/officeDocument/2006/relationships/hyperlink" Target="https://docs.google.com/document/d/1AwOiI6uFkAR8oJ0TgHNYcBMDlC-YbjVn_hcISW8q4Lg/edit"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7.xml"/><Relationship Id="rId3" Type="http://schemas.openxmlformats.org/officeDocument/2006/relationships/hyperlink" Target="https://docs.google.com/document/d/1AwOiI6uFkAR8oJ0TgHNYcBMDlC-YbjVn_hcISW8q4Lg/edit"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8.xml"/><Relationship Id="rId3" Type="http://schemas.openxmlformats.org/officeDocument/2006/relationships/hyperlink" Target="https://docs.google.com/document/d/1AwOiI6uFkAR8oJ0TgHNYcBMDlC-YbjVn_hcISW8q4Lg/edit"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9.xml"/><Relationship Id="rId3" Type="http://schemas.openxmlformats.org/officeDocument/2006/relationships/hyperlink" Target="https://docs.google.com/document/d/1AwOiI6uFkAR8oJ0TgHNYcBMDlC-YbjVn_hcISW8q4Lg/edi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0.xml"/><Relationship Id="rId3" Type="http://schemas.openxmlformats.org/officeDocument/2006/relationships/hyperlink" Target="https://docs.google.com/document/d/1AwOiI6uFkAR8oJ0TgHNYcBMDlC-YbjVn_hcISW8q4Lg/edit"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1.xml"/><Relationship Id="rId3" Type="http://schemas.openxmlformats.org/officeDocument/2006/relationships/hyperlink" Target="https://docs.google.com/document/d/1AwOiI6uFkAR8oJ0TgHNYcBMDlC-YbjVn_hcISW8q4Lg/edit"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2.xml"/><Relationship Id="rId3" Type="http://schemas.openxmlformats.org/officeDocument/2006/relationships/hyperlink" Target="https://docs.google.com/document/d/1AwOiI6uFkAR8oJ0TgHNYcBMDlC-YbjVn_hcISW8q4Lg/edit"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3.xml"/><Relationship Id="rId3" Type="http://schemas.openxmlformats.org/officeDocument/2006/relationships/hyperlink" Target="https://docs.google.com/document/d/1AwOiI6uFkAR8oJ0TgHNYcBMDlC-YbjVn_hcISW8q4Lg/edi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hyperlink" Target="http://sfdc.com/admin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4.png"/><Relationship Id="rId11" Type="http://schemas.openxmlformats.org/officeDocument/2006/relationships/image" Target="../media/image10.png"/><Relationship Id="rId10" Type="http://schemas.openxmlformats.org/officeDocument/2006/relationships/image" Target="../media/image17.png"/><Relationship Id="rId9"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6.png"/><Relationship Id="rId7" Type="http://schemas.openxmlformats.org/officeDocument/2006/relationships/image" Target="../media/image22.png"/><Relationship Id="rId8"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hyperlink" Target="https://drive.google.com/open?id=0B2EBbepIs8JqTWZkdnRHaTZqMTQ" TargetMode="External"/><Relationship Id="rId4" Type="http://schemas.openxmlformats.org/officeDocument/2006/relationships/image" Target="../media/image25.png"/><Relationship Id="rId10" Type="http://schemas.openxmlformats.org/officeDocument/2006/relationships/hyperlink" Target="https://drive.google.com/open?id=0B2EBbepIs8JqUG5xbXU3Um4ydmc" TargetMode="External"/><Relationship Id="rId9" Type="http://schemas.openxmlformats.org/officeDocument/2006/relationships/hyperlink" Target="https://drive.google.com/open?id=0B2EBbepIs8JqUG5xbXU3Um4ydmc" TargetMode="External"/><Relationship Id="rId5" Type="http://schemas.openxmlformats.org/officeDocument/2006/relationships/hyperlink" Target="https://drive.google.com/open?id=0B2EBbepIs8JqUG5xbXU3Um4ydmc" TargetMode="External"/><Relationship Id="rId6" Type="http://schemas.openxmlformats.org/officeDocument/2006/relationships/image" Target="../media/image29.png"/><Relationship Id="rId7" Type="http://schemas.openxmlformats.org/officeDocument/2006/relationships/hyperlink" Target="https://drive.google.com/open?id=0B2EBbepIs8JqTWZkdnRHaTZqMTQ" TargetMode="External"/><Relationship Id="rId8" Type="http://schemas.openxmlformats.org/officeDocument/2006/relationships/hyperlink" Target="https://drive.google.com/open?id=0B2EBbepIs8JqTWZkdnRHaTZqMTQ"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hyperlink" Target="https://drive.google.com/open?id=0B2EBbepIs8JqVVVINTZfeWFOaVk" TargetMode="External"/><Relationship Id="rId4" Type="http://schemas.openxmlformats.org/officeDocument/2006/relationships/image" Target="../media/image34.png"/><Relationship Id="rId5" Type="http://schemas.openxmlformats.org/officeDocument/2006/relationships/hyperlink" Target="https://drive.google.com/open?id=0B2EBbepIs8JqVVVINTZfeWFOaVk" TargetMode="External"/><Relationship Id="rId6" Type="http://schemas.openxmlformats.org/officeDocument/2006/relationships/hyperlink" Target="https://drive.google.com/open?id=0B2EBbepIs8JqVVVINTZfeWFOaV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22.png"/><Relationship Id="rId11" Type="http://schemas.openxmlformats.org/officeDocument/2006/relationships/image" Target="../media/image12.png"/><Relationship Id="rId10" Type="http://schemas.openxmlformats.org/officeDocument/2006/relationships/image" Target="../media/image26.png"/><Relationship Id="rId9" Type="http://schemas.openxmlformats.org/officeDocument/2006/relationships/image" Target="../media/image17.png"/><Relationship Id="rId5" Type="http://schemas.openxmlformats.org/officeDocument/2006/relationships/image" Target="../media/image31.png"/><Relationship Id="rId6" Type="http://schemas.openxmlformats.org/officeDocument/2006/relationships/image" Target="../media/image27.png"/><Relationship Id="rId7" Type="http://schemas.openxmlformats.org/officeDocument/2006/relationships/image" Target="../media/image15.png"/><Relationship Id="rId8"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hyperlink" Target="https://drive.google.com/open?id=0B2EBbepIs8JqZWhRRTI4NktINDg" TargetMode="External"/><Relationship Id="rId4" Type="http://schemas.openxmlformats.org/officeDocument/2006/relationships/image" Target="../media/image54.png"/><Relationship Id="rId10" Type="http://schemas.openxmlformats.org/officeDocument/2006/relationships/hyperlink" Target="https://drive.google.com/open?id=0B2EBbepIs8JqOVYwb0ZNSVFiZms" TargetMode="External"/><Relationship Id="rId9" Type="http://schemas.openxmlformats.org/officeDocument/2006/relationships/hyperlink" Target="https://drive.google.com/open?id=0B2EBbepIs8JqOVYwb0ZNSVFiZms" TargetMode="External"/><Relationship Id="rId5" Type="http://schemas.openxmlformats.org/officeDocument/2006/relationships/hyperlink" Target="https://drive.google.com/open?id=0B2EBbepIs8JqZWhRRTI4NktINDg" TargetMode="External"/><Relationship Id="rId6" Type="http://schemas.openxmlformats.org/officeDocument/2006/relationships/hyperlink" Target="https://drive.google.com/open?id=0B2EBbepIs8JqZWhRRTI4NktINDg" TargetMode="External"/><Relationship Id="rId7" Type="http://schemas.openxmlformats.org/officeDocument/2006/relationships/hyperlink" Target="https://drive.google.com/open?id=0B2EBbepIs8JqOVYwb0ZNSVFiZms" TargetMode="External"/><Relationship Id="rId8"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hyperlink" Target="https://drive.google.com/open?id=0B2EBbepIs8JqN2ZNb3lWXzJsSUU" TargetMode="External"/><Relationship Id="rId4" Type="http://schemas.openxmlformats.org/officeDocument/2006/relationships/image" Target="../media/image42.png"/><Relationship Id="rId5" Type="http://schemas.openxmlformats.org/officeDocument/2006/relationships/hyperlink" Target="https://drive.google.com/open?id=0B2EBbepIs8JqN2ZNb3lWXzJsSUU" TargetMode="External"/><Relationship Id="rId6" Type="http://schemas.openxmlformats.org/officeDocument/2006/relationships/hyperlink" Target="https://drive.google.com/open?id=0B2EBbepIs8JqN2ZNb3lWXzJsSUU"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19.png"/><Relationship Id="rId4" Type="http://schemas.openxmlformats.org/officeDocument/2006/relationships/image" Target="../media/image22.png"/><Relationship Id="rId11" Type="http://schemas.openxmlformats.org/officeDocument/2006/relationships/image" Target="../media/image5.png"/><Relationship Id="rId10" Type="http://schemas.openxmlformats.org/officeDocument/2006/relationships/image" Target="../media/image17.png"/><Relationship Id="rId9" Type="http://schemas.openxmlformats.org/officeDocument/2006/relationships/image" Target="../media/image26.png"/><Relationship Id="rId5" Type="http://schemas.openxmlformats.org/officeDocument/2006/relationships/image" Target="../media/image38.png"/><Relationship Id="rId6" Type="http://schemas.openxmlformats.org/officeDocument/2006/relationships/image" Target="../media/image27.png"/><Relationship Id="rId7" Type="http://schemas.openxmlformats.org/officeDocument/2006/relationships/image" Target="../media/image15.png"/><Relationship Id="rId8"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 Id="rId3" Type="http://schemas.openxmlformats.org/officeDocument/2006/relationships/image" Target="../media/image46.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hyperlink" Target="https://drive.google.com/open?id=0B2EBbepIs8JqMTI5UDBycDRESVk" TargetMode="External"/><Relationship Id="rId4" Type="http://schemas.openxmlformats.org/officeDocument/2006/relationships/image" Target="../media/image44.png"/><Relationship Id="rId5" Type="http://schemas.openxmlformats.org/officeDocument/2006/relationships/hyperlink" Target="https://drive.google.com/open?id=0B2EBbepIs8JqMTI5UDBycDRESVk" TargetMode="External"/><Relationship Id="rId6" Type="http://schemas.openxmlformats.org/officeDocument/2006/relationships/hyperlink" Target="https://drive.google.com/open?id=0B2EBbepIs8JqMTI5UDBycDRESVk"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19.png"/><Relationship Id="rId4" Type="http://schemas.openxmlformats.org/officeDocument/2006/relationships/image" Target="../media/image27.png"/><Relationship Id="rId11" Type="http://schemas.openxmlformats.org/officeDocument/2006/relationships/image" Target="../media/image9.png"/><Relationship Id="rId10" Type="http://schemas.openxmlformats.org/officeDocument/2006/relationships/image" Target="../media/image17.png"/><Relationship Id="rId9"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32.png"/><Relationship Id="rId7" Type="http://schemas.openxmlformats.org/officeDocument/2006/relationships/image" Target="../media/image15.png"/><Relationship Id="rId8"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 Id="rId3" Type="http://schemas.openxmlformats.org/officeDocument/2006/relationships/image" Target="../media/image33.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hyperlink" Target="https://drive.google.com/open?id=0B2EBbepIs8JqR0NicGFSUm5QYlU" TargetMode="External"/><Relationship Id="rId4" Type="http://schemas.openxmlformats.org/officeDocument/2006/relationships/image" Target="../media/image43.png"/><Relationship Id="rId10" Type="http://schemas.openxmlformats.org/officeDocument/2006/relationships/hyperlink" Target="https://drive.google.com/open?id=0B2EBbepIs8JqOUF4bXI1OWp0V2M" TargetMode="External"/><Relationship Id="rId9" Type="http://schemas.openxmlformats.org/officeDocument/2006/relationships/hyperlink" Target="https://drive.google.com/open?id=0B2EBbepIs8JqOUF4bXI1OWp0V2M" TargetMode="External"/><Relationship Id="rId5" Type="http://schemas.openxmlformats.org/officeDocument/2006/relationships/hyperlink" Target="https://drive.google.com/open?id=0B2EBbepIs8JqOUF4bXI1OWp0V2M" TargetMode="External"/><Relationship Id="rId6" Type="http://schemas.openxmlformats.org/officeDocument/2006/relationships/image" Target="../media/image60.png"/><Relationship Id="rId7" Type="http://schemas.openxmlformats.org/officeDocument/2006/relationships/hyperlink" Target="https://drive.google.com/open?id=0B2EBbepIs8JqR0NicGFSUm5QYlU" TargetMode="External"/><Relationship Id="rId8" Type="http://schemas.openxmlformats.org/officeDocument/2006/relationships/hyperlink" Target="https://drive.google.com/open?id=0B2EBbepIs8JqR0NicGFSUm5QYlU"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 Id="rId3" Type="http://schemas.openxmlformats.org/officeDocument/2006/relationships/image" Target="../media/image19.png"/><Relationship Id="rId4" Type="http://schemas.openxmlformats.org/officeDocument/2006/relationships/image" Target="../media/image22.png"/><Relationship Id="rId11" Type="http://schemas.openxmlformats.org/officeDocument/2006/relationships/image" Target="../media/image6.png"/><Relationship Id="rId10" Type="http://schemas.openxmlformats.org/officeDocument/2006/relationships/image" Target="../media/image17.png"/><Relationship Id="rId9" Type="http://schemas.openxmlformats.org/officeDocument/2006/relationships/image" Target="../media/image26.png"/><Relationship Id="rId5" Type="http://schemas.openxmlformats.org/officeDocument/2006/relationships/image" Target="../media/image49.png"/><Relationship Id="rId6" Type="http://schemas.openxmlformats.org/officeDocument/2006/relationships/image" Target="../media/image27.png"/><Relationship Id="rId7" Type="http://schemas.openxmlformats.org/officeDocument/2006/relationships/image" Target="../media/image15.png"/><Relationship Id="rId8"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 Id="rId3" Type="http://schemas.openxmlformats.org/officeDocument/2006/relationships/image" Target="../media/image41.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hyperlink" Target="https://drive.google.com/open?id=0B2EBbepIs8JqblEtLWo0LTlYVUE" TargetMode="External"/><Relationship Id="rId4" Type="http://schemas.openxmlformats.org/officeDocument/2006/relationships/image" Target="../media/image63.png"/><Relationship Id="rId5" Type="http://schemas.openxmlformats.org/officeDocument/2006/relationships/hyperlink" Target="https://drive.google.com/open?id=0B2EBbepIs8JqblEtLWo0LTlYVUE" TargetMode="External"/><Relationship Id="rId6" Type="http://schemas.openxmlformats.org/officeDocument/2006/relationships/hyperlink" Target="https://drive.google.com/open?id=0B2EBbepIs8JqblEtLWo0LTlYVUE"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 Id="rId3" Type="http://schemas.openxmlformats.org/officeDocument/2006/relationships/image" Target="../media/image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1.png"/><Relationship Id="rId13" Type="http://schemas.openxmlformats.org/officeDocument/2006/relationships/image" Target="../media/image20.png"/><Relationship Id="rId12"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fdc.com/admins" TargetMode="External"/><Relationship Id="rId4" Type="http://schemas.openxmlformats.org/officeDocument/2006/relationships/image" Target="../media/image12.png"/><Relationship Id="rId9"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9.png"/></Relationships>
</file>

<file path=ppt/slides/_rels/slide65.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1.png"/><Relationship Id="rId13" Type="http://schemas.openxmlformats.org/officeDocument/2006/relationships/image" Target="../media/image20.png"/><Relationship Id="rId12"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fdc.com/admins" TargetMode="External"/><Relationship Id="rId4" Type="http://schemas.openxmlformats.org/officeDocument/2006/relationships/image" Target="../media/image12.png"/><Relationship Id="rId9"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9.png"/></Relationships>
</file>

<file path=ppt/slides/_rels/slide66.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1.png"/><Relationship Id="rId13" Type="http://schemas.openxmlformats.org/officeDocument/2006/relationships/image" Target="../media/image20.png"/><Relationship Id="rId12"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fdc.com/admins" TargetMode="External"/><Relationship Id="rId4" Type="http://schemas.openxmlformats.org/officeDocument/2006/relationships/image" Target="../media/image12.png"/><Relationship Id="rId9"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57.png"/><Relationship Id="rId4" Type="http://schemas.openxmlformats.org/officeDocument/2006/relationships/hyperlink" Target="https://sfdc.co/persona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png"/><Relationship Id="rId4" Type="http://schemas.openxmlformats.org/officeDocument/2006/relationships/hyperlink" Target="https://org62.my.salesforce.com/_ui/core/chatter/groups/GroupProfilePage?g=0F90M000000LgDM" TargetMode="External"/><Relationship Id="rId5"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4.png"/><Relationship Id="rId4" Type="http://schemas.openxmlformats.org/officeDocument/2006/relationships/image" Target="../media/image59.png"/><Relationship Id="rId5" Type="http://schemas.openxmlformats.org/officeDocument/2006/relationships/image" Target="../media/image51.png"/><Relationship Id="rId6" Type="http://schemas.openxmlformats.org/officeDocument/2006/relationships/image" Target="../media/image5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fdc.co/admins" TargetMode="External"/><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2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53.png"/><Relationship Id="rId4" Type="http://schemas.openxmlformats.org/officeDocument/2006/relationships/image" Target="../media/image66.png"/><Relationship Id="rId5" Type="http://schemas.openxmlformats.org/officeDocument/2006/relationships/image" Target="../media/image6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67.png"/><Relationship Id="rId4" Type="http://schemas.openxmlformats.org/officeDocument/2006/relationships/image" Target="../media/image58.png"/><Relationship Id="rId5" Type="http://schemas.openxmlformats.org/officeDocument/2006/relationships/image" Target="../media/image6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hyperlink" Target="https://docs.google.com/presentation/d/148YJidkjhAdAkpnDxhEgAVW_sqft0SaImd5WWGx9MOk/edit" TargetMode="External"/><Relationship Id="rId4" Type="http://schemas.openxmlformats.org/officeDocument/2006/relationships/slide" Target="/ppt/slides/slide93.xml"/><Relationship Id="rId5" Type="http://schemas.openxmlformats.org/officeDocument/2006/relationships/slide" Target="/ppt/slides/slide16.xml"/><Relationship Id="rId6" Type="http://schemas.openxmlformats.org/officeDocument/2006/relationships/hyperlink" Target="https://docs.google.com/presentation/d/148YJidkjhAdAkpnDxhEgAVW_sqft0SaImd5WWGx9MOk/edit"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slide" Target="/ppt/slides/slide20.xml"/><Relationship Id="rId4" Type="http://schemas.openxmlformats.org/officeDocument/2006/relationships/hyperlink" Target="http://force.com/" TargetMode="External"/><Relationship Id="rId5" Type="http://schemas.openxmlformats.org/officeDocument/2006/relationships/slide" Target="/ppt/slides/slide9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slide" Target="/ppt/slides/slide10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69.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65.png"/><Relationship Id="rId7" Type="http://schemas.openxmlformats.org/officeDocument/2006/relationships/image" Target="../media/image6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69.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65.png"/><Relationship Id="rId7" Type="http://schemas.openxmlformats.org/officeDocument/2006/relationships/image" Target="../media/image6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A1DF"/>
        </a:solidFill>
      </p:bgPr>
    </p:bg>
    <p:spTree>
      <p:nvGrpSpPr>
        <p:cNvPr id="171" name="Shape 171"/>
        <p:cNvGrpSpPr/>
        <p:nvPr/>
      </p:nvGrpSpPr>
      <p:grpSpPr>
        <a:xfrm>
          <a:off x="0" y="0"/>
          <a:ext cx="0" cy="0"/>
          <a:chOff x="0" y="0"/>
          <a:chExt cx="0" cy="0"/>
        </a:xfrm>
      </p:grpSpPr>
      <p:sp>
        <p:nvSpPr>
          <p:cNvPr id="172" name="Google Shape;172;p42"/>
          <p:cNvSpPr/>
          <p:nvPr/>
        </p:nvSpPr>
        <p:spPr>
          <a:xfrm>
            <a:off x="819500" y="2717875"/>
            <a:ext cx="718200" cy="7182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2"/>
          <p:cNvSpPr/>
          <p:nvPr/>
        </p:nvSpPr>
        <p:spPr>
          <a:xfrm>
            <a:off x="2074875" y="2717875"/>
            <a:ext cx="718200" cy="7182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42"/>
          <p:cNvSpPr/>
          <p:nvPr/>
        </p:nvSpPr>
        <p:spPr>
          <a:xfrm>
            <a:off x="3330250" y="2717875"/>
            <a:ext cx="718200" cy="7182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42"/>
          <p:cNvSpPr/>
          <p:nvPr/>
        </p:nvSpPr>
        <p:spPr>
          <a:xfrm>
            <a:off x="4592800" y="2717875"/>
            <a:ext cx="718200" cy="7182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42"/>
          <p:cNvSpPr txBox="1"/>
          <p:nvPr/>
        </p:nvSpPr>
        <p:spPr>
          <a:xfrm>
            <a:off x="769473" y="544850"/>
            <a:ext cx="6555600" cy="91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FFFFFF"/>
                </a:solidFill>
                <a:latin typeface="Open Sans"/>
                <a:ea typeface="Open Sans"/>
                <a:cs typeface="Open Sans"/>
                <a:sym typeface="Open Sans"/>
              </a:rPr>
              <a:t>Developer Personas</a:t>
            </a:r>
            <a:endParaRPr b="1" i="0" sz="4800" u="none" cap="none" strike="noStrike">
              <a:solidFill>
                <a:srgbClr val="FFFFFF"/>
              </a:solidFill>
              <a:latin typeface="Open Sans"/>
              <a:ea typeface="Open Sans"/>
              <a:cs typeface="Open Sans"/>
              <a:sym typeface="Open Sans"/>
            </a:endParaRPr>
          </a:p>
        </p:txBody>
      </p:sp>
      <p:sp>
        <p:nvSpPr>
          <p:cNvPr id="177" name="Google Shape;177;p42"/>
          <p:cNvSpPr txBox="1"/>
          <p:nvPr/>
        </p:nvSpPr>
        <p:spPr>
          <a:xfrm>
            <a:off x="769482" y="1465829"/>
            <a:ext cx="5004600" cy="54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Open Sans"/>
                <a:ea typeface="Open Sans"/>
                <a:cs typeface="Open Sans"/>
                <a:sym typeface="Open Sans"/>
              </a:rPr>
              <a:t>Findings &amp; Analysis</a:t>
            </a:r>
            <a:endParaRPr b="1" i="0" sz="2400" u="none" cap="none" strike="noStrike">
              <a:solidFill>
                <a:srgbClr val="FFFFFF"/>
              </a:solidFill>
              <a:latin typeface="Open Sans"/>
              <a:ea typeface="Open Sans"/>
              <a:cs typeface="Open Sans"/>
              <a:sym typeface="Open Sans"/>
            </a:endParaRPr>
          </a:p>
        </p:txBody>
      </p:sp>
      <p:sp>
        <p:nvSpPr>
          <p:cNvPr id="178" name="Google Shape;178;p42"/>
          <p:cNvSpPr txBox="1"/>
          <p:nvPr/>
        </p:nvSpPr>
        <p:spPr>
          <a:xfrm>
            <a:off x="769482" y="1914341"/>
            <a:ext cx="5004600" cy="54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Open Sans"/>
                <a:ea typeface="Open Sans"/>
                <a:cs typeface="Open Sans"/>
                <a:sym typeface="Open Sans"/>
              </a:rPr>
              <a:t>Fall 2016</a:t>
            </a:r>
            <a:endParaRPr b="0" i="0" sz="1800" u="none" cap="none" strike="noStrike">
              <a:solidFill>
                <a:srgbClr val="FFFFFF"/>
              </a:solidFill>
              <a:latin typeface="Open Sans"/>
              <a:ea typeface="Open Sans"/>
              <a:cs typeface="Open Sans"/>
              <a:sym typeface="Open Sans"/>
            </a:endParaRPr>
          </a:p>
        </p:txBody>
      </p:sp>
      <p:sp>
        <p:nvSpPr>
          <p:cNvPr id="179" name="Google Shape;179;p42"/>
          <p:cNvSpPr txBox="1"/>
          <p:nvPr/>
        </p:nvSpPr>
        <p:spPr>
          <a:xfrm>
            <a:off x="698741" y="3397975"/>
            <a:ext cx="934500" cy="272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0" i="0" lang="en" sz="900" u="none" cap="none" strike="noStrike">
                <a:solidFill>
                  <a:srgbClr val="FFFFFF"/>
                </a:solidFill>
                <a:latin typeface="Open Sans"/>
                <a:ea typeface="Open Sans"/>
                <a:cs typeface="Open Sans"/>
                <a:sym typeface="Open Sans"/>
              </a:rPr>
              <a:t>Core Coder</a:t>
            </a:r>
            <a:endParaRPr b="0" i="0" sz="900" u="none" cap="none" strike="noStrike">
              <a:solidFill>
                <a:srgbClr val="FFFFFF"/>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900"/>
              <a:buFont typeface="Arial"/>
              <a:buNone/>
            </a:pPr>
            <a:r>
              <a:t/>
            </a:r>
            <a:endParaRPr b="0" i="0" sz="900" u="none" cap="none" strike="noStrike">
              <a:solidFill>
                <a:srgbClr val="FFFFFF"/>
              </a:solidFill>
              <a:latin typeface="Open Sans"/>
              <a:ea typeface="Open Sans"/>
              <a:cs typeface="Open Sans"/>
              <a:sym typeface="Open Sans"/>
            </a:endParaRPr>
          </a:p>
        </p:txBody>
      </p:sp>
      <p:sp>
        <p:nvSpPr>
          <p:cNvPr id="180" name="Google Shape;180;p42"/>
          <p:cNvSpPr txBox="1"/>
          <p:nvPr/>
        </p:nvSpPr>
        <p:spPr>
          <a:xfrm>
            <a:off x="1798162" y="3397975"/>
            <a:ext cx="1257300" cy="272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0" i="0" lang="en" sz="900" u="none" cap="none" strike="noStrike">
                <a:solidFill>
                  <a:srgbClr val="FFFFFF"/>
                </a:solidFill>
                <a:latin typeface="Open Sans"/>
                <a:ea typeface="Open Sans"/>
                <a:cs typeface="Open Sans"/>
                <a:sym typeface="Open Sans"/>
              </a:rPr>
              <a:t>Cloud Architect</a:t>
            </a:r>
            <a:endParaRPr b="0" i="0" sz="900" u="none" cap="none" strike="noStrike">
              <a:solidFill>
                <a:srgbClr val="FFFFFF"/>
              </a:solidFill>
              <a:latin typeface="Open Sans"/>
              <a:ea typeface="Open Sans"/>
              <a:cs typeface="Open Sans"/>
              <a:sym typeface="Open Sans"/>
            </a:endParaRPr>
          </a:p>
        </p:txBody>
      </p:sp>
      <p:sp>
        <p:nvSpPr>
          <p:cNvPr id="181" name="Google Shape;181;p42"/>
          <p:cNvSpPr txBox="1"/>
          <p:nvPr/>
        </p:nvSpPr>
        <p:spPr>
          <a:xfrm>
            <a:off x="3023636" y="3397975"/>
            <a:ext cx="1327800" cy="272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0" i="0" lang="en" sz="900" u="none" cap="none" strike="noStrike">
                <a:solidFill>
                  <a:srgbClr val="FFFFFF"/>
                </a:solidFill>
                <a:latin typeface="Open Sans"/>
                <a:ea typeface="Open Sans"/>
                <a:cs typeface="Open Sans"/>
                <a:sym typeface="Open Sans"/>
              </a:rPr>
              <a:t>Data Connector</a:t>
            </a:r>
            <a:endParaRPr b="0" i="0" sz="900" u="none" cap="none" strike="noStrike">
              <a:solidFill>
                <a:srgbClr val="FFFFFF"/>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900"/>
              <a:buFont typeface="Arial"/>
              <a:buNone/>
            </a:pPr>
            <a:r>
              <a:t/>
            </a:r>
            <a:endParaRPr b="0" i="0" sz="900" u="none" cap="none" strike="noStrike">
              <a:solidFill>
                <a:srgbClr val="FFFFFF"/>
              </a:solidFill>
              <a:latin typeface="Open Sans"/>
              <a:ea typeface="Open Sans"/>
              <a:cs typeface="Open Sans"/>
              <a:sym typeface="Open Sans"/>
            </a:endParaRPr>
          </a:p>
        </p:txBody>
      </p:sp>
      <p:sp>
        <p:nvSpPr>
          <p:cNvPr id="182" name="Google Shape;182;p42"/>
          <p:cNvSpPr txBox="1"/>
          <p:nvPr/>
        </p:nvSpPr>
        <p:spPr>
          <a:xfrm>
            <a:off x="4287999" y="3397975"/>
            <a:ext cx="1327800" cy="272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0" i="0" lang="en" sz="900" u="none" cap="none" strike="noStrike">
                <a:solidFill>
                  <a:srgbClr val="FFFFFF"/>
                </a:solidFill>
                <a:latin typeface="Open Sans"/>
                <a:ea typeface="Open Sans"/>
                <a:cs typeface="Open Sans"/>
                <a:sym typeface="Open Sans"/>
              </a:rPr>
              <a:t>Quality Champion</a:t>
            </a:r>
            <a:endParaRPr b="0" i="0" sz="900" u="none" cap="none" strike="noStrike">
              <a:solidFill>
                <a:srgbClr val="FFFFFF"/>
              </a:solidFill>
              <a:latin typeface="Open Sans"/>
              <a:ea typeface="Open Sans"/>
              <a:cs typeface="Open Sans"/>
              <a:sym typeface="Open Sans"/>
            </a:endParaRPr>
          </a:p>
        </p:txBody>
      </p:sp>
      <p:sp>
        <p:nvSpPr>
          <p:cNvPr id="183" name="Google Shape;183;p42"/>
          <p:cNvSpPr txBox="1"/>
          <p:nvPr/>
        </p:nvSpPr>
        <p:spPr>
          <a:xfrm>
            <a:off x="5445873" y="3397975"/>
            <a:ext cx="1526400" cy="272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900"/>
              <a:buFont typeface="Arial"/>
              <a:buNone/>
            </a:pPr>
            <a:r>
              <a:rPr b="0" i="0" lang="en" sz="900" u="none" cap="none" strike="noStrike">
                <a:solidFill>
                  <a:srgbClr val="FFFFFF"/>
                </a:solidFill>
                <a:latin typeface="Open Sans"/>
                <a:ea typeface="Open Sans"/>
                <a:cs typeface="Open Sans"/>
                <a:sym typeface="Open Sans"/>
              </a:rPr>
              <a:t>Product Definer</a:t>
            </a:r>
            <a:endParaRPr b="0" i="0" sz="900" u="none" cap="none" strike="noStrike">
              <a:solidFill>
                <a:srgbClr val="FFFFFF"/>
              </a:solidFill>
              <a:latin typeface="Open Sans"/>
              <a:ea typeface="Open Sans"/>
              <a:cs typeface="Open Sans"/>
              <a:sym typeface="Open Sans"/>
            </a:endParaRPr>
          </a:p>
        </p:txBody>
      </p:sp>
      <p:sp>
        <p:nvSpPr>
          <p:cNvPr id="184" name="Google Shape;184;p42"/>
          <p:cNvSpPr txBox="1"/>
          <p:nvPr/>
        </p:nvSpPr>
        <p:spPr>
          <a:xfrm>
            <a:off x="3399000" y="4044725"/>
            <a:ext cx="2346000" cy="462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Open Sans"/>
                <a:ea typeface="Open Sans"/>
                <a:cs typeface="Open Sans"/>
                <a:sym typeface="Open Sans"/>
              </a:rPr>
              <a:t>Shortened URL for this deck:</a:t>
            </a:r>
            <a:endParaRPr b="0" i="0" sz="1000" u="none" cap="none" strike="noStrike">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chemeClr val="lt1"/>
                </a:solidFill>
                <a:latin typeface="Open Sans"/>
                <a:ea typeface="Open Sans"/>
                <a:cs typeface="Open Sans"/>
                <a:sym typeface="Open Sans"/>
              </a:rPr>
              <a:t>sfdc.co/developers</a:t>
            </a:r>
            <a:endParaRPr b="0" i="0" sz="1000" u="none" cap="none" strike="noStrike">
              <a:solidFill>
                <a:schemeClr val="lt1"/>
              </a:solidFill>
              <a:latin typeface="Open Sans"/>
              <a:ea typeface="Open Sans"/>
              <a:cs typeface="Open Sans"/>
              <a:sym typeface="Open Sans"/>
            </a:endParaRPr>
          </a:p>
        </p:txBody>
      </p:sp>
      <p:sp>
        <p:nvSpPr>
          <p:cNvPr id="185" name="Google Shape;185;p42"/>
          <p:cNvSpPr txBox="1"/>
          <p:nvPr/>
        </p:nvSpPr>
        <p:spPr>
          <a:xfrm>
            <a:off x="5888775" y="4139975"/>
            <a:ext cx="2480700" cy="2724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Clr>
                <a:srgbClr val="000000"/>
              </a:buClr>
              <a:buSzPts val="1000"/>
              <a:buFont typeface="Arial"/>
              <a:buNone/>
            </a:pPr>
            <a:r>
              <a:rPr b="0" i="0" lang="en" sz="1000" u="sng" cap="none" strike="noStrike">
                <a:solidFill>
                  <a:schemeClr val="hlink"/>
                </a:solidFill>
                <a:latin typeface="Open Sans"/>
                <a:ea typeface="Open Sans"/>
                <a:cs typeface="Open Sans"/>
                <a:sym typeface="Open Sans"/>
                <a:hlinkClick r:id="rId3"/>
              </a:rPr>
              <a:t>Nov 10 presentation recording</a:t>
            </a:r>
            <a:endParaRPr b="0" i="0" sz="1000" u="none" cap="none" strike="noStrike">
              <a:solidFill>
                <a:schemeClr val="lt1"/>
              </a:solidFill>
              <a:latin typeface="Open Sans"/>
              <a:ea typeface="Open Sans"/>
              <a:cs typeface="Open Sans"/>
              <a:sym typeface="Open Sans"/>
            </a:endParaRPr>
          </a:p>
        </p:txBody>
      </p:sp>
      <p:pic>
        <p:nvPicPr>
          <p:cNvPr descr="platform1.png" id="186" name="Google Shape;186;p42"/>
          <p:cNvPicPr preferRelativeResize="0"/>
          <p:nvPr/>
        </p:nvPicPr>
        <p:blipFill rotWithShape="1">
          <a:blip r:embed="rId4">
            <a:alphaModFix/>
          </a:blip>
          <a:srcRect b="0" l="0" r="0" t="0"/>
          <a:stretch/>
        </p:blipFill>
        <p:spPr>
          <a:xfrm>
            <a:off x="2069900" y="2668340"/>
            <a:ext cx="728141" cy="780453"/>
          </a:xfrm>
          <a:prstGeom prst="rect">
            <a:avLst/>
          </a:prstGeom>
          <a:noFill/>
          <a:ln>
            <a:noFill/>
          </a:ln>
        </p:spPr>
      </p:pic>
      <p:pic>
        <p:nvPicPr>
          <p:cNvPr descr="platform2.png" id="187" name="Google Shape;187;p42"/>
          <p:cNvPicPr preferRelativeResize="0"/>
          <p:nvPr/>
        </p:nvPicPr>
        <p:blipFill rotWithShape="1">
          <a:blip r:embed="rId5">
            <a:alphaModFix/>
          </a:blip>
          <a:srcRect b="0" l="0" r="0" t="0"/>
          <a:stretch/>
        </p:blipFill>
        <p:spPr>
          <a:xfrm>
            <a:off x="819301" y="2710102"/>
            <a:ext cx="854258" cy="733729"/>
          </a:xfrm>
          <a:prstGeom prst="rect">
            <a:avLst/>
          </a:prstGeom>
          <a:noFill/>
          <a:ln>
            <a:noFill/>
          </a:ln>
        </p:spPr>
      </p:pic>
      <p:pic>
        <p:nvPicPr>
          <p:cNvPr descr="platform3.png" id="188" name="Google Shape;188;p42"/>
          <p:cNvPicPr preferRelativeResize="0"/>
          <p:nvPr/>
        </p:nvPicPr>
        <p:blipFill rotWithShape="1">
          <a:blip r:embed="rId6">
            <a:alphaModFix/>
          </a:blip>
          <a:srcRect b="0" l="0" r="0" t="0"/>
          <a:stretch/>
        </p:blipFill>
        <p:spPr>
          <a:xfrm>
            <a:off x="5812975" y="2681575"/>
            <a:ext cx="792200" cy="754000"/>
          </a:xfrm>
          <a:prstGeom prst="rect">
            <a:avLst/>
          </a:prstGeom>
          <a:noFill/>
          <a:ln>
            <a:noFill/>
          </a:ln>
        </p:spPr>
      </p:pic>
      <p:pic>
        <p:nvPicPr>
          <p:cNvPr descr="platform4.png" id="189" name="Google Shape;189;p42"/>
          <p:cNvPicPr preferRelativeResize="0"/>
          <p:nvPr/>
        </p:nvPicPr>
        <p:blipFill rotWithShape="1">
          <a:blip r:embed="rId7">
            <a:alphaModFix/>
          </a:blip>
          <a:srcRect b="0" l="0" r="0" t="0"/>
          <a:stretch/>
        </p:blipFill>
        <p:spPr>
          <a:xfrm>
            <a:off x="3194395" y="2622945"/>
            <a:ext cx="892431" cy="855755"/>
          </a:xfrm>
          <a:prstGeom prst="rect">
            <a:avLst/>
          </a:prstGeom>
          <a:noFill/>
          <a:ln>
            <a:noFill/>
          </a:ln>
        </p:spPr>
      </p:pic>
      <p:pic>
        <p:nvPicPr>
          <p:cNvPr descr="platform5.png" id="190" name="Google Shape;190;p42"/>
          <p:cNvPicPr preferRelativeResize="0"/>
          <p:nvPr/>
        </p:nvPicPr>
        <p:blipFill rotWithShape="1">
          <a:blip r:embed="rId8">
            <a:alphaModFix/>
          </a:blip>
          <a:srcRect b="0" l="0" r="0" t="0"/>
          <a:stretch/>
        </p:blipFill>
        <p:spPr>
          <a:xfrm>
            <a:off x="4592792" y="2715030"/>
            <a:ext cx="846307" cy="7238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1"/>
          <p:cNvSpPr txBox="1"/>
          <p:nvPr/>
        </p:nvSpPr>
        <p:spPr>
          <a:xfrm>
            <a:off x="264650" y="256775"/>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Meet our Developer Personas...</a:t>
            </a:r>
            <a:endParaRPr b="0" i="0" sz="1800" u="none" cap="none" strike="noStrike">
              <a:solidFill>
                <a:srgbClr val="16325C"/>
              </a:solidFill>
              <a:latin typeface="Open Sans"/>
              <a:ea typeface="Open Sans"/>
              <a:cs typeface="Open Sans"/>
              <a:sym typeface="Open Sans"/>
            </a:endParaRPr>
          </a:p>
        </p:txBody>
      </p:sp>
      <p:pic>
        <p:nvPicPr>
          <p:cNvPr id="350" name="Google Shape;350;p51">
            <a:hlinkClick r:id="rId3"/>
          </p:cNvPr>
          <p:cNvPicPr preferRelativeResize="0"/>
          <p:nvPr/>
        </p:nvPicPr>
        <p:blipFill rotWithShape="1">
          <a:blip r:embed="rId4">
            <a:alphaModFix/>
          </a:blip>
          <a:srcRect b="2669" l="445" r="455" t="925"/>
          <a:stretch/>
        </p:blipFill>
        <p:spPr>
          <a:xfrm>
            <a:off x="1826850" y="1118575"/>
            <a:ext cx="5490299" cy="3004049"/>
          </a:xfrm>
          <a:prstGeom prst="rect">
            <a:avLst/>
          </a:prstGeom>
          <a:noFill/>
          <a:ln cap="flat" cmpd="sng" w="9525">
            <a:solidFill>
              <a:srgbClr val="D8DDE6"/>
            </a:solidFill>
            <a:prstDash val="solid"/>
            <a:round/>
            <a:headEnd len="sm" w="sm" type="none"/>
            <a:tailEnd len="sm" w="sm" type="none"/>
          </a:ln>
        </p:spPr>
      </p:pic>
      <p:sp>
        <p:nvSpPr>
          <p:cNvPr id="351" name="Google Shape;351;p51">
            <a:hlinkClick r:id="rId5"/>
          </p:cNvPr>
          <p:cNvSpPr/>
          <p:nvPr/>
        </p:nvSpPr>
        <p:spPr>
          <a:xfrm>
            <a:off x="4185353" y="2185099"/>
            <a:ext cx="773309" cy="773309"/>
          </a:xfrm>
          <a:prstGeom prst="ellips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51">
            <a:hlinkClick r:id="rId6"/>
          </p:cNvPr>
          <p:cNvSpPr/>
          <p:nvPr/>
        </p:nvSpPr>
        <p:spPr>
          <a:xfrm rot="5400000">
            <a:off x="4425366" y="2403071"/>
            <a:ext cx="390041" cy="337366"/>
          </a:xfrm>
          <a:prstGeom prst="triangle">
            <a:avLst>
              <a:gd fmla="val 50000" name="adj"/>
            </a:avLst>
          </a:prstGeom>
          <a:solidFill>
            <a:srgbClr val="5469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1" name="Shape 2051"/>
        <p:cNvGrpSpPr/>
        <p:nvPr/>
      </p:nvGrpSpPr>
      <p:grpSpPr>
        <a:xfrm>
          <a:off x="0" y="0"/>
          <a:ext cx="0" cy="0"/>
          <a:chOff x="0" y="0"/>
          <a:chExt cx="0" cy="0"/>
        </a:xfrm>
      </p:grpSpPr>
      <p:sp>
        <p:nvSpPr>
          <p:cNvPr id="2052" name="Google Shape;2052;p141"/>
          <p:cNvSpPr txBox="1"/>
          <p:nvPr/>
        </p:nvSpPr>
        <p:spPr>
          <a:xfrm>
            <a:off x="264650" y="263350"/>
            <a:ext cx="86886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The most commonly used continuous integration tool is </a:t>
            </a:r>
            <a:r>
              <a:rPr b="1" i="0" lang="en" sz="1800" u="none" cap="none" strike="noStrike">
                <a:solidFill>
                  <a:srgbClr val="16325C"/>
                </a:solidFill>
                <a:latin typeface="Open Sans"/>
                <a:ea typeface="Open Sans"/>
                <a:cs typeface="Open Sans"/>
                <a:sym typeface="Open Sans"/>
              </a:rPr>
              <a:t>Jenkins</a:t>
            </a:r>
            <a:r>
              <a:rPr b="0" i="0" lang="en" sz="1800" u="none" cap="none" strike="noStrike">
                <a:solidFill>
                  <a:srgbClr val="16325C"/>
                </a:solidFill>
                <a:latin typeface="Open Sans"/>
                <a:ea typeface="Open Sans"/>
                <a:cs typeface="Open Sans"/>
                <a:sym typeface="Open Sans"/>
              </a:rPr>
              <a:t>. However, about the </a:t>
            </a:r>
            <a:r>
              <a:rPr b="1" i="0" lang="en" sz="1800" u="none" cap="none" strike="noStrike">
                <a:solidFill>
                  <a:srgbClr val="16325C"/>
                </a:solidFill>
                <a:latin typeface="Open Sans"/>
                <a:ea typeface="Open Sans"/>
                <a:cs typeface="Open Sans"/>
                <a:sym typeface="Open Sans"/>
              </a:rPr>
              <a:t>same proportion</a:t>
            </a:r>
            <a:r>
              <a:rPr b="0" i="0" lang="en" sz="1800" u="none" cap="none" strike="noStrike">
                <a:solidFill>
                  <a:srgbClr val="16325C"/>
                </a:solidFill>
                <a:latin typeface="Open Sans"/>
                <a:ea typeface="Open Sans"/>
                <a:cs typeface="Open Sans"/>
                <a:sym typeface="Open Sans"/>
              </a:rPr>
              <a:t> of developers </a:t>
            </a:r>
            <a:r>
              <a:rPr b="1" i="0" lang="en" sz="1800" u="none" cap="none" strike="noStrike">
                <a:solidFill>
                  <a:srgbClr val="16325C"/>
                </a:solidFill>
                <a:latin typeface="Open Sans"/>
                <a:ea typeface="Open Sans"/>
                <a:cs typeface="Open Sans"/>
                <a:sym typeface="Open Sans"/>
              </a:rPr>
              <a:t>doesn’t use any of the tools</a:t>
            </a:r>
            <a:r>
              <a:rPr b="0" i="0" lang="en" sz="1800" u="none" cap="none" strike="noStrike">
                <a:solidFill>
                  <a:srgbClr val="16325C"/>
                </a:solidFill>
                <a:latin typeface="Open Sans"/>
                <a:ea typeface="Open Sans"/>
                <a:cs typeface="Open Sans"/>
                <a:sym typeface="Open Sans"/>
              </a:rPr>
              <a:t> listed.</a:t>
            </a:r>
            <a:endParaRPr b="0" i="0" sz="1800" u="none" cap="none" strike="noStrike">
              <a:solidFill>
                <a:srgbClr val="16325C"/>
              </a:solidFill>
              <a:latin typeface="Open Sans"/>
              <a:ea typeface="Open Sans"/>
              <a:cs typeface="Open Sans"/>
              <a:sym typeface="Open Sans"/>
            </a:endParaRPr>
          </a:p>
        </p:txBody>
      </p:sp>
      <p:sp>
        <p:nvSpPr>
          <p:cNvPr id="2053" name="Google Shape;2053;p141"/>
          <p:cNvSpPr txBox="1"/>
          <p:nvPr/>
        </p:nvSpPr>
        <p:spPr>
          <a:xfrm>
            <a:off x="264650" y="986686"/>
            <a:ext cx="81804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54698D"/>
                </a:solidFill>
                <a:latin typeface="Open Sans"/>
                <a:ea typeface="Open Sans"/>
                <a:cs typeface="Open Sans"/>
                <a:sym typeface="Open Sans"/>
              </a:rPr>
              <a:t>What tools do you use for continuous integration? Select all that apply.</a:t>
            </a:r>
            <a:endParaRPr b="0" i="0" sz="1400" u="none" cap="none" strike="noStrike">
              <a:solidFill>
                <a:srgbClr val="54698D"/>
              </a:solidFill>
              <a:latin typeface="Open Sans"/>
              <a:ea typeface="Open Sans"/>
              <a:cs typeface="Open Sans"/>
              <a:sym typeface="Open Sans"/>
            </a:endParaRPr>
          </a:p>
        </p:txBody>
      </p:sp>
      <p:sp>
        <p:nvSpPr>
          <p:cNvPr id="2054" name="Google Shape;2054;p141"/>
          <p:cNvSpPr txBox="1"/>
          <p:nvPr/>
        </p:nvSpPr>
        <p:spPr>
          <a:xfrm>
            <a:off x="706065" y="1557100"/>
            <a:ext cx="10140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Jenkins</a:t>
            </a:r>
            <a:endParaRPr b="0" i="0" sz="1200" u="none" cap="none" strike="noStrike">
              <a:solidFill>
                <a:srgbClr val="344452"/>
              </a:solidFill>
              <a:latin typeface="Open Sans"/>
              <a:ea typeface="Open Sans"/>
              <a:cs typeface="Open Sans"/>
              <a:sym typeface="Open Sans"/>
            </a:endParaRPr>
          </a:p>
        </p:txBody>
      </p:sp>
      <p:sp>
        <p:nvSpPr>
          <p:cNvPr id="2055" name="Google Shape;2055;p141"/>
          <p:cNvSpPr txBox="1"/>
          <p:nvPr/>
        </p:nvSpPr>
        <p:spPr>
          <a:xfrm>
            <a:off x="706065" y="1952003"/>
            <a:ext cx="10140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None</a:t>
            </a:r>
            <a:endParaRPr b="0" i="0" sz="1200" u="none" cap="none" strike="noStrike">
              <a:solidFill>
                <a:srgbClr val="344452"/>
              </a:solidFill>
              <a:latin typeface="Open Sans"/>
              <a:ea typeface="Open Sans"/>
              <a:cs typeface="Open Sans"/>
              <a:sym typeface="Open Sans"/>
            </a:endParaRPr>
          </a:p>
        </p:txBody>
      </p:sp>
      <p:sp>
        <p:nvSpPr>
          <p:cNvPr id="2056" name="Google Shape;2056;p141"/>
          <p:cNvSpPr txBox="1"/>
          <p:nvPr/>
        </p:nvSpPr>
        <p:spPr>
          <a:xfrm>
            <a:off x="706065" y="2346893"/>
            <a:ext cx="10140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Bamboo</a:t>
            </a:r>
            <a:endParaRPr b="0" i="0" sz="1200" u="none" cap="none" strike="noStrike">
              <a:solidFill>
                <a:srgbClr val="344452"/>
              </a:solidFill>
              <a:latin typeface="Open Sans"/>
              <a:ea typeface="Open Sans"/>
              <a:cs typeface="Open Sans"/>
              <a:sym typeface="Open Sans"/>
            </a:endParaRPr>
          </a:p>
        </p:txBody>
      </p:sp>
      <p:sp>
        <p:nvSpPr>
          <p:cNvPr id="2057" name="Google Shape;2057;p141"/>
          <p:cNvSpPr txBox="1"/>
          <p:nvPr/>
        </p:nvSpPr>
        <p:spPr>
          <a:xfrm>
            <a:off x="706065" y="2741795"/>
            <a:ext cx="10140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TeamCity</a:t>
            </a:r>
            <a:endParaRPr b="0" i="0" sz="1200" u="none" cap="none" strike="noStrike">
              <a:solidFill>
                <a:srgbClr val="344452"/>
              </a:solidFill>
              <a:latin typeface="Open Sans"/>
              <a:ea typeface="Open Sans"/>
              <a:cs typeface="Open Sans"/>
              <a:sym typeface="Open Sans"/>
            </a:endParaRPr>
          </a:p>
        </p:txBody>
      </p:sp>
      <p:sp>
        <p:nvSpPr>
          <p:cNvPr id="2058" name="Google Shape;2058;p141"/>
          <p:cNvSpPr txBox="1"/>
          <p:nvPr/>
        </p:nvSpPr>
        <p:spPr>
          <a:xfrm>
            <a:off x="706065" y="3136698"/>
            <a:ext cx="10140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Other</a:t>
            </a:r>
            <a:endParaRPr b="0" i="0" sz="1200" u="none" cap="none" strike="noStrike">
              <a:solidFill>
                <a:srgbClr val="344452"/>
              </a:solidFill>
              <a:latin typeface="Open Sans"/>
              <a:ea typeface="Open Sans"/>
              <a:cs typeface="Open Sans"/>
              <a:sym typeface="Open Sans"/>
            </a:endParaRPr>
          </a:p>
        </p:txBody>
      </p:sp>
      <p:sp>
        <p:nvSpPr>
          <p:cNvPr id="2059" name="Google Shape;2059;p141"/>
          <p:cNvSpPr txBox="1"/>
          <p:nvPr/>
        </p:nvSpPr>
        <p:spPr>
          <a:xfrm>
            <a:off x="706052" y="3531600"/>
            <a:ext cx="10140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CircleCI</a:t>
            </a:r>
            <a:endParaRPr b="0" i="0" sz="1200" u="none" cap="none" strike="noStrike">
              <a:solidFill>
                <a:srgbClr val="344452"/>
              </a:solidFill>
              <a:latin typeface="Open Sans"/>
              <a:ea typeface="Open Sans"/>
              <a:cs typeface="Open Sans"/>
              <a:sym typeface="Open Sans"/>
            </a:endParaRPr>
          </a:p>
        </p:txBody>
      </p:sp>
      <p:sp>
        <p:nvSpPr>
          <p:cNvPr id="2060" name="Google Shape;2060;p141"/>
          <p:cNvSpPr txBox="1"/>
          <p:nvPr/>
        </p:nvSpPr>
        <p:spPr>
          <a:xfrm>
            <a:off x="706052" y="3926500"/>
            <a:ext cx="10140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TravisCI</a:t>
            </a:r>
            <a:endParaRPr b="0" i="0" sz="1200" u="none" cap="none" strike="noStrike">
              <a:solidFill>
                <a:srgbClr val="344452"/>
              </a:solidFill>
              <a:latin typeface="Open Sans"/>
              <a:ea typeface="Open Sans"/>
              <a:cs typeface="Open Sans"/>
              <a:sym typeface="Open Sans"/>
            </a:endParaRPr>
          </a:p>
        </p:txBody>
      </p:sp>
      <p:sp>
        <p:nvSpPr>
          <p:cNvPr id="2061" name="Google Shape;2061;p141"/>
          <p:cNvSpPr/>
          <p:nvPr/>
        </p:nvSpPr>
        <p:spPr>
          <a:xfrm>
            <a:off x="1719975" y="3130700"/>
            <a:ext cx="4605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141"/>
          <p:cNvSpPr/>
          <p:nvPr/>
        </p:nvSpPr>
        <p:spPr>
          <a:xfrm>
            <a:off x="1720025" y="2735800"/>
            <a:ext cx="6264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141"/>
          <p:cNvSpPr/>
          <p:nvPr/>
        </p:nvSpPr>
        <p:spPr>
          <a:xfrm>
            <a:off x="1719975" y="2340925"/>
            <a:ext cx="12357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141"/>
          <p:cNvSpPr/>
          <p:nvPr/>
        </p:nvSpPr>
        <p:spPr>
          <a:xfrm>
            <a:off x="1719975" y="1946025"/>
            <a:ext cx="33747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141"/>
          <p:cNvSpPr/>
          <p:nvPr/>
        </p:nvSpPr>
        <p:spPr>
          <a:xfrm>
            <a:off x="1720000" y="1551125"/>
            <a:ext cx="35961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141"/>
          <p:cNvSpPr txBox="1"/>
          <p:nvPr/>
        </p:nvSpPr>
        <p:spPr>
          <a:xfrm>
            <a:off x="5316088" y="15571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22%</a:t>
            </a:r>
            <a:endParaRPr b="0" i="0" sz="1200" u="none" cap="none" strike="noStrike">
              <a:solidFill>
                <a:srgbClr val="344452"/>
              </a:solidFill>
              <a:latin typeface="Open Sans"/>
              <a:ea typeface="Open Sans"/>
              <a:cs typeface="Open Sans"/>
              <a:sym typeface="Open Sans"/>
            </a:endParaRPr>
          </a:p>
        </p:txBody>
      </p:sp>
      <p:sp>
        <p:nvSpPr>
          <p:cNvPr id="2067" name="Google Shape;2067;p141"/>
          <p:cNvSpPr txBox="1"/>
          <p:nvPr/>
        </p:nvSpPr>
        <p:spPr>
          <a:xfrm>
            <a:off x="5094663" y="1946025"/>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21%</a:t>
            </a:r>
            <a:endParaRPr b="0" i="0" sz="1200" u="none" cap="none" strike="noStrike">
              <a:solidFill>
                <a:srgbClr val="344452"/>
              </a:solidFill>
              <a:latin typeface="Open Sans"/>
              <a:ea typeface="Open Sans"/>
              <a:cs typeface="Open Sans"/>
              <a:sym typeface="Open Sans"/>
            </a:endParaRPr>
          </a:p>
        </p:txBody>
      </p:sp>
      <p:sp>
        <p:nvSpPr>
          <p:cNvPr id="2068" name="Google Shape;2068;p141"/>
          <p:cNvSpPr txBox="1"/>
          <p:nvPr/>
        </p:nvSpPr>
        <p:spPr>
          <a:xfrm>
            <a:off x="2955663" y="2340925"/>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8%</a:t>
            </a:r>
            <a:endParaRPr b="0" i="0" sz="1200" u="none" cap="none" strike="noStrike">
              <a:solidFill>
                <a:srgbClr val="344452"/>
              </a:solidFill>
              <a:latin typeface="Open Sans"/>
              <a:ea typeface="Open Sans"/>
              <a:cs typeface="Open Sans"/>
              <a:sym typeface="Open Sans"/>
            </a:endParaRPr>
          </a:p>
        </p:txBody>
      </p:sp>
      <p:sp>
        <p:nvSpPr>
          <p:cNvPr id="2069" name="Google Shape;2069;p141"/>
          <p:cNvSpPr txBox="1"/>
          <p:nvPr/>
        </p:nvSpPr>
        <p:spPr>
          <a:xfrm>
            <a:off x="2346438" y="27358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4%</a:t>
            </a:r>
            <a:endParaRPr b="0" i="0" sz="1200" u="none" cap="none" strike="noStrike">
              <a:solidFill>
                <a:srgbClr val="344452"/>
              </a:solidFill>
              <a:latin typeface="Open Sans"/>
              <a:ea typeface="Open Sans"/>
              <a:cs typeface="Open Sans"/>
              <a:sym typeface="Open Sans"/>
            </a:endParaRPr>
          </a:p>
        </p:txBody>
      </p:sp>
      <p:sp>
        <p:nvSpPr>
          <p:cNvPr id="2070" name="Google Shape;2070;p141"/>
          <p:cNvSpPr txBox="1"/>
          <p:nvPr/>
        </p:nvSpPr>
        <p:spPr>
          <a:xfrm>
            <a:off x="2180463" y="31322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3%</a:t>
            </a:r>
            <a:endParaRPr b="0" i="0" sz="1200" u="none" cap="none" strike="noStrike">
              <a:solidFill>
                <a:srgbClr val="344452"/>
              </a:solidFill>
              <a:latin typeface="Open Sans"/>
              <a:ea typeface="Open Sans"/>
              <a:cs typeface="Open Sans"/>
              <a:sym typeface="Open Sans"/>
            </a:endParaRPr>
          </a:p>
        </p:txBody>
      </p:sp>
      <p:sp>
        <p:nvSpPr>
          <p:cNvPr id="2071" name="Google Shape;2071;p141"/>
          <p:cNvSpPr/>
          <p:nvPr/>
        </p:nvSpPr>
        <p:spPr>
          <a:xfrm>
            <a:off x="1720000" y="3525600"/>
            <a:ext cx="4605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141"/>
          <p:cNvSpPr txBox="1"/>
          <p:nvPr/>
        </p:nvSpPr>
        <p:spPr>
          <a:xfrm>
            <a:off x="2180463" y="35286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3%</a:t>
            </a:r>
            <a:endParaRPr b="0" i="0" sz="1200" u="none" cap="none" strike="noStrike">
              <a:solidFill>
                <a:srgbClr val="344452"/>
              </a:solidFill>
              <a:latin typeface="Open Sans"/>
              <a:ea typeface="Open Sans"/>
              <a:cs typeface="Open Sans"/>
              <a:sym typeface="Open Sans"/>
            </a:endParaRPr>
          </a:p>
        </p:txBody>
      </p:sp>
      <p:sp>
        <p:nvSpPr>
          <p:cNvPr id="2073" name="Google Shape;2073;p141"/>
          <p:cNvSpPr/>
          <p:nvPr/>
        </p:nvSpPr>
        <p:spPr>
          <a:xfrm>
            <a:off x="1720001" y="3926500"/>
            <a:ext cx="3429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141"/>
          <p:cNvSpPr txBox="1"/>
          <p:nvPr/>
        </p:nvSpPr>
        <p:spPr>
          <a:xfrm>
            <a:off x="2062888" y="39265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a:t>
            </a:r>
            <a:endParaRPr b="0" i="0" sz="1200" u="none" cap="none" strike="noStrike">
              <a:solidFill>
                <a:srgbClr val="344452"/>
              </a:solidFill>
              <a:latin typeface="Open Sans"/>
              <a:ea typeface="Open Sans"/>
              <a:cs typeface="Open Sans"/>
              <a:sym typeface="Open Sans"/>
            </a:endParaRPr>
          </a:p>
        </p:txBody>
      </p:sp>
      <p:cxnSp>
        <p:nvCxnSpPr>
          <p:cNvPr id="2075" name="Google Shape;2075;p141"/>
          <p:cNvCxnSpPr/>
          <p:nvPr/>
        </p:nvCxnSpPr>
        <p:spPr>
          <a:xfrm>
            <a:off x="1719999" y="1492300"/>
            <a:ext cx="0" cy="279960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9" name="Shape 2079"/>
        <p:cNvGrpSpPr/>
        <p:nvPr/>
      </p:nvGrpSpPr>
      <p:grpSpPr>
        <a:xfrm>
          <a:off x="0" y="0"/>
          <a:ext cx="0" cy="0"/>
          <a:chOff x="0" y="0"/>
          <a:chExt cx="0" cy="0"/>
        </a:xfrm>
      </p:grpSpPr>
      <p:sp>
        <p:nvSpPr>
          <p:cNvPr id="2080" name="Google Shape;2080;p142"/>
          <p:cNvSpPr txBox="1"/>
          <p:nvPr/>
        </p:nvSpPr>
        <p:spPr>
          <a:xfrm>
            <a:off x="264650" y="187150"/>
            <a:ext cx="87549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The most commonly used testing tools are </a:t>
            </a:r>
            <a:r>
              <a:rPr b="1" i="0" lang="en" sz="1800" u="none" cap="none" strike="noStrike">
                <a:solidFill>
                  <a:srgbClr val="16325C"/>
                </a:solidFill>
                <a:latin typeface="Open Sans"/>
                <a:ea typeface="Open Sans"/>
                <a:cs typeface="Open Sans"/>
                <a:sym typeface="Open Sans"/>
              </a:rPr>
              <a:t>SoapUI, Selenium, and JUnit/Java.</a:t>
            </a:r>
            <a:r>
              <a:rPr b="0" i="0" lang="en" sz="1800" u="none" cap="none" strike="noStrike">
                <a:solidFill>
                  <a:srgbClr val="16325C"/>
                </a:solidFill>
                <a:latin typeface="Open Sans"/>
                <a:ea typeface="Open Sans"/>
                <a:cs typeface="Open Sans"/>
                <a:sym typeface="Open Sans"/>
              </a:rPr>
              <a:t> However, </a:t>
            </a:r>
            <a:r>
              <a:rPr b="1" i="0" lang="en" sz="1800" u="none" cap="none" strike="noStrike">
                <a:solidFill>
                  <a:srgbClr val="16325C"/>
                </a:solidFill>
                <a:latin typeface="Open Sans"/>
                <a:ea typeface="Open Sans"/>
                <a:cs typeface="Open Sans"/>
                <a:sym typeface="Open Sans"/>
              </a:rPr>
              <a:t>slightly more</a:t>
            </a:r>
            <a:r>
              <a:rPr b="0" i="0" lang="en" sz="1800" u="none" cap="none" strike="noStrike">
                <a:solidFill>
                  <a:srgbClr val="16325C"/>
                </a:solidFill>
                <a:latin typeface="Open Sans"/>
                <a:ea typeface="Open Sans"/>
                <a:cs typeface="Open Sans"/>
                <a:sym typeface="Open Sans"/>
              </a:rPr>
              <a:t> developers </a:t>
            </a:r>
            <a:r>
              <a:rPr b="1" i="0" lang="en" sz="1800" u="none" cap="none" strike="noStrike">
                <a:solidFill>
                  <a:srgbClr val="16325C"/>
                </a:solidFill>
                <a:latin typeface="Open Sans"/>
                <a:ea typeface="Open Sans"/>
                <a:cs typeface="Open Sans"/>
                <a:sym typeface="Open Sans"/>
              </a:rPr>
              <a:t>don’t use any of the tools</a:t>
            </a:r>
            <a:r>
              <a:rPr b="0" i="0" lang="en" sz="1800" u="none" cap="none" strike="noStrike">
                <a:solidFill>
                  <a:srgbClr val="16325C"/>
                </a:solidFill>
                <a:latin typeface="Open Sans"/>
                <a:ea typeface="Open Sans"/>
                <a:cs typeface="Open Sans"/>
                <a:sym typeface="Open Sans"/>
              </a:rPr>
              <a:t> listed.</a:t>
            </a:r>
            <a:endParaRPr b="0" i="0" sz="1800" u="none" cap="none" strike="noStrike">
              <a:solidFill>
                <a:srgbClr val="16325C"/>
              </a:solidFill>
              <a:latin typeface="Open Sans"/>
              <a:ea typeface="Open Sans"/>
              <a:cs typeface="Open Sans"/>
              <a:sym typeface="Open Sans"/>
            </a:endParaRPr>
          </a:p>
        </p:txBody>
      </p:sp>
      <p:sp>
        <p:nvSpPr>
          <p:cNvPr id="2081" name="Google Shape;2081;p142"/>
          <p:cNvSpPr txBox="1"/>
          <p:nvPr/>
        </p:nvSpPr>
        <p:spPr>
          <a:xfrm>
            <a:off x="264650" y="910486"/>
            <a:ext cx="81804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54698D"/>
                </a:solidFill>
                <a:latin typeface="Open Sans"/>
                <a:ea typeface="Open Sans"/>
                <a:cs typeface="Open Sans"/>
                <a:sym typeface="Open Sans"/>
              </a:rPr>
              <a:t>What tools do you use for testing? Select all that apply.*</a:t>
            </a:r>
            <a:endParaRPr b="0" i="0" sz="1400" u="none" cap="none" strike="noStrike">
              <a:solidFill>
                <a:srgbClr val="54698D"/>
              </a:solidFill>
              <a:latin typeface="Open Sans"/>
              <a:ea typeface="Open Sans"/>
              <a:cs typeface="Open Sans"/>
              <a:sym typeface="Open Sans"/>
            </a:endParaRPr>
          </a:p>
        </p:txBody>
      </p:sp>
      <p:sp>
        <p:nvSpPr>
          <p:cNvPr id="2082" name="Google Shape;2082;p142"/>
          <p:cNvSpPr/>
          <p:nvPr/>
        </p:nvSpPr>
        <p:spPr>
          <a:xfrm>
            <a:off x="1872443" y="4169000"/>
            <a:ext cx="6300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142"/>
          <p:cNvSpPr txBox="1"/>
          <p:nvPr/>
        </p:nvSpPr>
        <p:spPr>
          <a:xfrm>
            <a:off x="264670" y="1404700"/>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None</a:t>
            </a:r>
            <a:endParaRPr b="0" i="0" sz="1000" u="none" cap="none" strike="noStrike">
              <a:solidFill>
                <a:srgbClr val="344452"/>
              </a:solidFill>
              <a:latin typeface="Open Sans"/>
              <a:ea typeface="Open Sans"/>
              <a:cs typeface="Open Sans"/>
              <a:sym typeface="Open Sans"/>
            </a:endParaRPr>
          </a:p>
        </p:txBody>
      </p:sp>
      <p:sp>
        <p:nvSpPr>
          <p:cNvPr id="2084" name="Google Shape;2084;p142"/>
          <p:cNvSpPr txBox="1"/>
          <p:nvPr/>
        </p:nvSpPr>
        <p:spPr>
          <a:xfrm>
            <a:off x="264670" y="1799603"/>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SoapUI</a:t>
            </a:r>
            <a:endParaRPr b="0" i="0" sz="1000" u="none" cap="none" strike="noStrike">
              <a:solidFill>
                <a:srgbClr val="344452"/>
              </a:solidFill>
              <a:latin typeface="Open Sans"/>
              <a:ea typeface="Open Sans"/>
              <a:cs typeface="Open Sans"/>
              <a:sym typeface="Open Sans"/>
            </a:endParaRPr>
          </a:p>
        </p:txBody>
      </p:sp>
      <p:sp>
        <p:nvSpPr>
          <p:cNvPr id="2085" name="Google Shape;2085;p142"/>
          <p:cNvSpPr txBox="1"/>
          <p:nvPr/>
        </p:nvSpPr>
        <p:spPr>
          <a:xfrm>
            <a:off x="264670" y="2194493"/>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Selenium</a:t>
            </a:r>
            <a:endParaRPr b="0" i="0" sz="1000" u="none" cap="none" strike="noStrike">
              <a:solidFill>
                <a:srgbClr val="344452"/>
              </a:solidFill>
              <a:latin typeface="Open Sans"/>
              <a:ea typeface="Open Sans"/>
              <a:cs typeface="Open Sans"/>
              <a:sym typeface="Open Sans"/>
            </a:endParaRPr>
          </a:p>
        </p:txBody>
      </p:sp>
      <p:sp>
        <p:nvSpPr>
          <p:cNvPr id="2086" name="Google Shape;2086;p142"/>
          <p:cNvSpPr txBox="1"/>
          <p:nvPr/>
        </p:nvSpPr>
        <p:spPr>
          <a:xfrm>
            <a:off x="264670" y="2589395"/>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JUnit/Java</a:t>
            </a:r>
            <a:endParaRPr b="0" i="0" sz="1000" u="none" cap="none" strike="noStrike">
              <a:solidFill>
                <a:srgbClr val="344452"/>
              </a:solidFill>
              <a:latin typeface="Open Sans"/>
              <a:ea typeface="Open Sans"/>
              <a:cs typeface="Open Sans"/>
              <a:sym typeface="Open Sans"/>
            </a:endParaRPr>
          </a:p>
        </p:txBody>
      </p:sp>
      <p:sp>
        <p:nvSpPr>
          <p:cNvPr id="2087" name="Google Shape;2087;p142"/>
          <p:cNvSpPr txBox="1"/>
          <p:nvPr/>
        </p:nvSpPr>
        <p:spPr>
          <a:xfrm>
            <a:off x="264670" y="2984298"/>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Javascript Testing Framework</a:t>
            </a:r>
            <a:endParaRPr b="0" i="0" sz="1000" u="none" cap="none" strike="noStrike">
              <a:solidFill>
                <a:srgbClr val="344452"/>
              </a:solidFill>
              <a:latin typeface="Open Sans"/>
              <a:ea typeface="Open Sans"/>
              <a:cs typeface="Open Sans"/>
              <a:sym typeface="Open Sans"/>
            </a:endParaRPr>
          </a:p>
        </p:txBody>
      </p:sp>
      <p:sp>
        <p:nvSpPr>
          <p:cNvPr id="2088" name="Google Shape;2088;p142"/>
          <p:cNvSpPr txBox="1"/>
          <p:nvPr/>
        </p:nvSpPr>
        <p:spPr>
          <a:xfrm>
            <a:off x="264650" y="3379200"/>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Fiddler</a:t>
            </a:r>
            <a:endParaRPr b="0" i="0" sz="1000" u="none" cap="none" strike="noStrike">
              <a:solidFill>
                <a:srgbClr val="344452"/>
              </a:solidFill>
              <a:latin typeface="Open Sans"/>
              <a:ea typeface="Open Sans"/>
              <a:cs typeface="Open Sans"/>
              <a:sym typeface="Open Sans"/>
            </a:endParaRPr>
          </a:p>
        </p:txBody>
      </p:sp>
      <p:sp>
        <p:nvSpPr>
          <p:cNvPr id="2089" name="Google Shape;2089;p142"/>
          <p:cNvSpPr txBox="1"/>
          <p:nvPr/>
        </p:nvSpPr>
        <p:spPr>
          <a:xfrm>
            <a:off x="264650" y="3774100"/>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JMeter Performance Tests</a:t>
            </a:r>
            <a:endParaRPr b="0" i="0" sz="1000" u="none" cap="none" strike="noStrike">
              <a:solidFill>
                <a:srgbClr val="344452"/>
              </a:solidFill>
              <a:latin typeface="Open Sans"/>
              <a:ea typeface="Open Sans"/>
              <a:cs typeface="Open Sans"/>
              <a:sym typeface="Open Sans"/>
            </a:endParaRPr>
          </a:p>
        </p:txBody>
      </p:sp>
      <p:sp>
        <p:nvSpPr>
          <p:cNvPr id="2090" name="Google Shape;2090;p142"/>
          <p:cNvSpPr/>
          <p:nvPr/>
        </p:nvSpPr>
        <p:spPr>
          <a:xfrm>
            <a:off x="1872425" y="2978300"/>
            <a:ext cx="19554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142"/>
          <p:cNvSpPr/>
          <p:nvPr/>
        </p:nvSpPr>
        <p:spPr>
          <a:xfrm>
            <a:off x="1872450" y="2583400"/>
            <a:ext cx="29310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142"/>
          <p:cNvSpPr/>
          <p:nvPr/>
        </p:nvSpPr>
        <p:spPr>
          <a:xfrm>
            <a:off x="1872425" y="2188525"/>
            <a:ext cx="30492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142"/>
          <p:cNvSpPr/>
          <p:nvPr/>
        </p:nvSpPr>
        <p:spPr>
          <a:xfrm>
            <a:off x="1872425" y="1793625"/>
            <a:ext cx="36237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142"/>
          <p:cNvSpPr/>
          <p:nvPr/>
        </p:nvSpPr>
        <p:spPr>
          <a:xfrm>
            <a:off x="1872449" y="1398725"/>
            <a:ext cx="40113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142"/>
          <p:cNvSpPr txBox="1"/>
          <p:nvPr/>
        </p:nvSpPr>
        <p:spPr>
          <a:xfrm>
            <a:off x="5883788" y="1398725"/>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26%</a:t>
            </a:r>
            <a:endParaRPr b="0" i="0" sz="1200" u="none" cap="none" strike="noStrike">
              <a:solidFill>
                <a:srgbClr val="344452"/>
              </a:solidFill>
              <a:latin typeface="Open Sans"/>
              <a:ea typeface="Open Sans"/>
              <a:cs typeface="Open Sans"/>
              <a:sym typeface="Open Sans"/>
            </a:endParaRPr>
          </a:p>
        </p:txBody>
      </p:sp>
      <p:sp>
        <p:nvSpPr>
          <p:cNvPr id="2096" name="Google Shape;2096;p142"/>
          <p:cNvSpPr txBox="1"/>
          <p:nvPr/>
        </p:nvSpPr>
        <p:spPr>
          <a:xfrm>
            <a:off x="5496113" y="1793625"/>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23%</a:t>
            </a:r>
            <a:endParaRPr b="0" i="0" sz="1200" u="none" cap="none" strike="noStrike">
              <a:solidFill>
                <a:srgbClr val="344452"/>
              </a:solidFill>
              <a:latin typeface="Open Sans"/>
              <a:ea typeface="Open Sans"/>
              <a:cs typeface="Open Sans"/>
              <a:sym typeface="Open Sans"/>
            </a:endParaRPr>
          </a:p>
        </p:txBody>
      </p:sp>
      <p:sp>
        <p:nvSpPr>
          <p:cNvPr id="2097" name="Google Shape;2097;p142"/>
          <p:cNvSpPr txBox="1"/>
          <p:nvPr/>
        </p:nvSpPr>
        <p:spPr>
          <a:xfrm>
            <a:off x="4921638" y="2188525"/>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20%</a:t>
            </a:r>
            <a:endParaRPr b="0" i="0" sz="1200" u="none" cap="none" strike="noStrike">
              <a:solidFill>
                <a:srgbClr val="344452"/>
              </a:solidFill>
              <a:latin typeface="Open Sans"/>
              <a:ea typeface="Open Sans"/>
              <a:cs typeface="Open Sans"/>
              <a:sym typeface="Open Sans"/>
            </a:endParaRPr>
          </a:p>
        </p:txBody>
      </p:sp>
      <p:sp>
        <p:nvSpPr>
          <p:cNvPr id="2098" name="Google Shape;2098;p142"/>
          <p:cNvSpPr txBox="1"/>
          <p:nvPr/>
        </p:nvSpPr>
        <p:spPr>
          <a:xfrm>
            <a:off x="4803488" y="2583413"/>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19%</a:t>
            </a:r>
            <a:endParaRPr b="0" i="0" sz="1200" u="none" cap="none" strike="noStrike">
              <a:solidFill>
                <a:srgbClr val="344452"/>
              </a:solidFill>
              <a:latin typeface="Open Sans"/>
              <a:ea typeface="Open Sans"/>
              <a:cs typeface="Open Sans"/>
              <a:sym typeface="Open Sans"/>
            </a:endParaRPr>
          </a:p>
        </p:txBody>
      </p:sp>
      <p:sp>
        <p:nvSpPr>
          <p:cNvPr id="2099" name="Google Shape;2099;p142"/>
          <p:cNvSpPr txBox="1"/>
          <p:nvPr/>
        </p:nvSpPr>
        <p:spPr>
          <a:xfrm>
            <a:off x="3827838" y="29783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12%</a:t>
            </a:r>
            <a:endParaRPr b="0" i="0" sz="1200" u="none" cap="none" strike="noStrike">
              <a:solidFill>
                <a:srgbClr val="344452"/>
              </a:solidFill>
              <a:latin typeface="Open Sans"/>
              <a:ea typeface="Open Sans"/>
              <a:cs typeface="Open Sans"/>
              <a:sym typeface="Open Sans"/>
            </a:endParaRPr>
          </a:p>
        </p:txBody>
      </p:sp>
      <p:sp>
        <p:nvSpPr>
          <p:cNvPr id="2100" name="Google Shape;2100;p142"/>
          <p:cNvSpPr/>
          <p:nvPr/>
        </p:nvSpPr>
        <p:spPr>
          <a:xfrm>
            <a:off x="1872451" y="3373200"/>
            <a:ext cx="17823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142"/>
          <p:cNvSpPr txBox="1"/>
          <p:nvPr/>
        </p:nvSpPr>
        <p:spPr>
          <a:xfrm>
            <a:off x="3654738" y="33762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11%</a:t>
            </a:r>
            <a:endParaRPr b="0" i="0" sz="1200" u="none" cap="none" strike="noStrike">
              <a:solidFill>
                <a:srgbClr val="344452"/>
              </a:solidFill>
              <a:latin typeface="Open Sans"/>
              <a:ea typeface="Open Sans"/>
              <a:cs typeface="Open Sans"/>
              <a:sym typeface="Open Sans"/>
            </a:endParaRPr>
          </a:p>
        </p:txBody>
      </p:sp>
      <p:sp>
        <p:nvSpPr>
          <p:cNvPr id="2102" name="Google Shape;2102;p142"/>
          <p:cNvSpPr/>
          <p:nvPr/>
        </p:nvSpPr>
        <p:spPr>
          <a:xfrm>
            <a:off x="1872447" y="3774100"/>
            <a:ext cx="7788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142"/>
          <p:cNvSpPr txBox="1"/>
          <p:nvPr/>
        </p:nvSpPr>
        <p:spPr>
          <a:xfrm>
            <a:off x="2651288" y="37741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5%</a:t>
            </a:r>
            <a:endParaRPr b="0" i="0" sz="1200" u="none" cap="none" strike="noStrike">
              <a:solidFill>
                <a:srgbClr val="344452"/>
              </a:solidFill>
              <a:latin typeface="Open Sans"/>
              <a:ea typeface="Open Sans"/>
              <a:cs typeface="Open Sans"/>
              <a:sym typeface="Open Sans"/>
            </a:endParaRPr>
          </a:p>
        </p:txBody>
      </p:sp>
      <p:cxnSp>
        <p:nvCxnSpPr>
          <p:cNvPr id="2104" name="Google Shape;2104;p142"/>
          <p:cNvCxnSpPr/>
          <p:nvPr/>
        </p:nvCxnSpPr>
        <p:spPr>
          <a:xfrm>
            <a:off x="1872399" y="1339900"/>
            <a:ext cx="0" cy="3216900"/>
          </a:xfrm>
          <a:prstGeom prst="straightConnector1">
            <a:avLst/>
          </a:prstGeom>
          <a:noFill/>
          <a:ln cap="flat" cmpd="sng" w="9525">
            <a:solidFill>
              <a:srgbClr val="000000"/>
            </a:solidFill>
            <a:prstDash val="solid"/>
            <a:round/>
            <a:headEnd len="sm" w="sm" type="none"/>
            <a:tailEnd len="sm" w="sm" type="none"/>
          </a:ln>
        </p:spPr>
      </p:cxnSp>
      <p:sp>
        <p:nvSpPr>
          <p:cNvPr id="2105" name="Google Shape;2105;p142"/>
          <p:cNvSpPr txBox="1"/>
          <p:nvPr/>
        </p:nvSpPr>
        <p:spPr>
          <a:xfrm>
            <a:off x="264650" y="4169000"/>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Gulp</a:t>
            </a:r>
            <a:endParaRPr b="0" i="0" sz="1000" u="none" cap="none" strike="noStrike">
              <a:solidFill>
                <a:srgbClr val="344452"/>
              </a:solidFill>
              <a:latin typeface="Open Sans"/>
              <a:ea typeface="Open Sans"/>
              <a:cs typeface="Open Sans"/>
              <a:sym typeface="Open Sans"/>
            </a:endParaRPr>
          </a:p>
        </p:txBody>
      </p:sp>
      <p:sp>
        <p:nvSpPr>
          <p:cNvPr id="2106" name="Google Shape;2106;p142"/>
          <p:cNvSpPr txBox="1"/>
          <p:nvPr/>
        </p:nvSpPr>
        <p:spPr>
          <a:xfrm>
            <a:off x="2492088" y="41690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4%</a:t>
            </a:r>
            <a:endParaRPr b="0" i="0" sz="1200" u="none" cap="none" strike="noStrike">
              <a:solidFill>
                <a:srgbClr val="344452"/>
              </a:solidFill>
              <a:latin typeface="Open Sans"/>
              <a:ea typeface="Open Sans"/>
              <a:cs typeface="Open Sans"/>
              <a:sym typeface="Open Sans"/>
            </a:endParaRPr>
          </a:p>
        </p:txBody>
      </p:sp>
      <p:sp>
        <p:nvSpPr>
          <p:cNvPr id="2107" name="Google Shape;2107;p142"/>
          <p:cNvSpPr txBox="1"/>
          <p:nvPr/>
        </p:nvSpPr>
        <p:spPr>
          <a:xfrm>
            <a:off x="6813500" y="3272200"/>
            <a:ext cx="2031000" cy="12846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 sz="1000" u="none" cap="none" strike="noStrike">
                <a:solidFill>
                  <a:srgbClr val="54698D"/>
                </a:solidFill>
                <a:latin typeface="Open Sans"/>
                <a:ea typeface="Open Sans"/>
                <a:cs typeface="Open Sans"/>
                <a:sym typeface="Open Sans"/>
              </a:rPr>
              <a:t>* Top eight tools shown here. Other options included: Other, Karma, RSpec/Ruby, Runscope, Charles, ProxyBurp.</a:t>
            </a:r>
            <a:endParaRPr b="0" i="0" sz="1000" u="none" cap="none" strike="noStrike">
              <a:solidFill>
                <a:srgbClr val="54698D"/>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1" name="Shape 2111"/>
        <p:cNvGrpSpPr/>
        <p:nvPr/>
      </p:nvGrpSpPr>
      <p:grpSpPr>
        <a:xfrm>
          <a:off x="0" y="0"/>
          <a:ext cx="0" cy="0"/>
          <a:chOff x="0" y="0"/>
          <a:chExt cx="0" cy="0"/>
        </a:xfrm>
      </p:grpSpPr>
      <p:sp>
        <p:nvSpPr>
          <p:cNvPr id="2112" name="Google Shape;2112;p143"/>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Top phrases used in open text responses</a:t>
            </a:r>
            <a:endParaRPr b="0" i="0" sz="1800" u="none" cap="none" strike="noStrike">
              <a:solidFill>
                <a:srgbClr val="16325C"/>
              </a:solidFill>
              <a:latin typeface="Open Sans"/>
              <a:ea typeface="Open Sans"/>
              <a:cs typeface="Open Sans"/>
              <a:sym typeface="Open Sans"/>
            </a:endParaRPr>
          </a:p>
        </p:txBody>
      </p:sp>
      <p:sp>
        <p:nvSpPr>
          <p:cNvPr id="2113" name="Google Shape;2113;p143"/>
          <p:cNvSpPr txBox="1"/>
          <p:nvPr/>
        </p:nvSpPr>
        <p:spPr>
          <a:xfrm>
            <a:off x="5203550" y="4242175"/>
            <a:ext cx="3640800" cy="363600"/>
          </a:xfrm>
          <a:prstGeom prst="rect">
            <a:avLst/>
          </a:prstGeom>
          <a:noFill/>
          <a:ln>
            <a:noFill/>
          </a:ln>
        </p:spPr>
        <p:txBody>
          <a:bodyPr anchorCtr="0" anchor="b" bIns="91425" lIns="91425" spcFirstLastPara="1" rIns="91425" wrap="square" tIns="91425">
            <a:noAutofit/>
          </a:bodyPr>
          <a:lstStyle/>
          <a:p>
            <a:pPr indent="0" lvl="0" marL="0" marR="0" rtl="0" algn="r">
              <a:lnSpc>
                <a:spcPct val="115000"/>
              </a:lnSpc>
              <a:spcBef>
                <a:spcPts val="0"/>
              </a:spcBef>
              <a:spcAft>
                <a:spcPts val="0"/>
              </a:spcAft>
              <a:buClr>
                <a:srgbClr val="000000"/>
              </a:buClr>
              <a:buSzPts val="1100"/>
              <a:buFont typeface="Arial"/>
              <a:buNone/>
            </a:pPr>
            <a:r>
              <a:rPr b="0" i="0" lang="en" sz="1000" u="none" cap="none" strike="noStrike">
                <a:solidFill>
                  <a:srgbClr val="54698D"/>
                </a:solidFill>
                <a:latin typeface="Open Sans"/>
                <a:ea typeface="Open Sans"/>
                <a:cs typeface="Open Sans"/>
                <a:sym typeface="Open Sans"/>
              </a:rPr>
              <a:t>Special thanks to Kris Chant for this analysis!</a:t>
            </a:r>
            <a:endParaRPr b="0" i="0" sz="1000" u="none" cap="none" strike="noStrike">
              <a:solidFill>
                <a:srgbClr val="54698D"/>
              </a:solidFill>
              <a:latin typeface="Arial"/>
              <a:ea typeface="Arial"/>
              <a:cs typeface="Arial"/>
              <a:sym typeface="Arial"/>
            </a:endParaRPr>
          </a:p>
        </p:txBody>
      </p:sp>
      <p:graphicFrame>
        <p:nvGraphicFramePr>
          <p:cNvPr id="2114" name="Google Shape;2114;p143"/>
          <p:cNvGraphicFramePr/>
          <p:nvPr/>
        </p:nvGraphicFramePr>
        <p:xfrm>
          <a:off x="337875" y="769225"/>
          <a:ext cx="3000000" cy="3000000"/>
        </p:xfrm>
        <a:graphic>
          <a:graphicData uri="http://schemas.openxmlformats.org/drawingml/2006/table">
            <a:tbl>
              <a:tblPr>
                <a:noFill/>
                <a:tableStyleId>{B907E051-0D9A-4C28-A7AF-756DB9D82A98}</a:tableStyleId>
              </a:tblPr>
              <a:tblGrid>
                <a:gridCol w="765350"/>
                <a:gridCol w="3825300"/>
                <a:gridCol w="3825300"/>
              </a:tblGrid>
              <a:tr h="273400">
                <a:tc>
                  <a:txBody>
                    <a:bodyPr>
                      <a:noAutofit/>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solidFill>
                          <a:srgbClr val="16325C"/>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16325C"/>
                          </a:solidFill>
                          <a:latin typeface="Open Sans"/>
                          <a:ea typeface="Open Sans"/>
                          <a:cs typeface="Open Sans"/>
                          <a:sym typeface="Open Sans"/>
                        </a:rPr>
                        <a:t>What do you </a:t>
                      </a:r>
                      <a:r>
                        <a:rPr b="1" lang="en" sz="1200" u="none" cap="none" strike="noStrike">
                          <a:solidFill>
                            <a:srgbClr val="16325C"/>
                          </a:solidFill>
                          <a:latin typeface="Open Sans"/>
                          <a:ea typeface="Open Sans"/>
                          <a:cs typeface="Open Sans"/>
                          <a:sym typeface="Open Sans"/>
                        </a:rPr>
                        <a:t>like most </a:t>
                      </a:r>
                      <a:r>
                        <a:rPr lang="en" sz="1200" u="none" cap="none" strike="noStrike">
                          <a:solidFill>
                            <a:srgbClr val="16325C"/>
                          </a:solidFill>
                          <a:latin typeface="Open Sans"/>
                          <a:ea typeface="Open Sans"/>
                          <a:cs typeface="Open Sans"/>
                          <a:sym typeface="Open Sans"/>
                        </a:rPr>
                        <a:t>about developing </a:t>
                      </a:r>
                      <a:br>
                        <a:rPr lang="en" sz="1200" u="none" cap="none" strike="noStrike">
                          <a:solidFill>
                            <a:srgbClr val="16325C"/>
                          </a:solidFill>
                          <a:latin typeface="Open Sans"/>
                          <a:ea typeface="Open Sans"/>
                          <a:cs typeface="Open Sans"/>
                          <a:sym typeface="Open Sans"/>
                        </a:rPr>
                      </a:br>
                      <a:r>
                        <a:rPr lang="en" sz="1200" u="none" cap="none" strike="noStrike">
                          <a:solidFill>
                            <a:srgbClr val="16325C"/>
                          </a:solidFill>
                          <a:latin typeface="Open Sans"/>
                          <a:ea typeface="Open Sans"/>
                          <a:cs typeface="Open Sans"/>
                          <a:sym typeface="Open Sans"/>
                        </a:rPr>
                        <a:t>on Salesforce?</a:t>
                      </a:r>
                      <a:endParaRPr sz="1200" u="none" cap="none" strike="noStrike">
                        <a:solidFill>
                          <a:srgbClr val="16325C"/>
                        </a:solidFill>
                        <a:latin typeface="Open Sans"/>
                        <a:ea typeface="Open Sans"/>
                        <a:cs typeface="Open Sans"/>
                        <a:sym typeface="Open Sans"/>
                      </a:endParaRPr>
                    </a:p>
                  </a:txBody>
                  <a:tcPr marT="91425" marB="91425" marR="91425" marL="91425" anchor="b">
                    <a:lnT cap="flat" cmpd="sng" w="9525">
                      <a:solidFill>
                        <a:srgbClr val="9E9E9E">
                          <a:alpha val="0"/>
                        </a:srgbClr>
                      </a:solidFill>
                      <a:prstDash val="solid"/>
                      <a:round/>
                      <a:headEnd len="sm" w="sm" type="none"/>
                      <a:tailEnd len="sm" w="sm" type="none"/>
                    </a:lnT>
                  </a:tcPr>
                </a:tc>
                <a:tc>
                  <a:txBody>
                    <a:bodyPr>
                      <a:noAutofit/>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rgbClr val="16325C"/>
                          </a:solidFill>
                          <a:latin typeface="Open Sans"/>
                          <a:ea typeface="Open Sans"/>
                          <a:cs typeface="Open Sans"/>
                          <a:sym typeface="Open Sans"/>
                        </a:rPr>
                        <a:t>What do you </a:t>
                      </a:r>
                      <a:r>
                        <a:rPr b="1" lang="en" sz="1200" u="none" cap="none" strike="noStrike">
                          <a:solidFill>
                            <a:srgbClr val="16325C"/>
                          </a:solidFill>
                          <a:latin typeface="Open Sans"/>
                          <a:ea typeface="Open Sans"/>
                          <a:cs typeface="Open Sans"/>
                          <a:sym typeface="Open Sans"/>
                        </a:rPr>
                        <a:t>dislike or would change </a:t>
                      </a:r>
                      <a:r>
                        <a:rPr lang="en" sz="1200" u="none" cap="none" strike="noStrike">
                          <a:solidFill>
                            <a:srgbClr val="16325C"/>
                          </a:solidFill>
                          <a:latin typeface="Open Sans"/>
                          <a:ea typeface="Open Sans"/>
                          <a:cs typeface="Open Sans"/>
                          <a:sym typeface="Open Sans"/>
                        </a:rPr>
                        <a:t>about developing on Salesforce?</a:t>
                      </a:r>
                      <a:endParaRPr sz="1200" u="none" cap="none" strike="noStrike">
                        <a:solidFill>
                          <a:srgbClr val="16325C"/>
                        </a:solidFill>
                        <a:latin typeface="Open Sans"/>
                        <a:ea typeface="Open Sans"/>
                        <a:cs typeface="Open Sans"/>
                        <a:sym typeface="Open Sans"/>
                      </a:endParaRPr>
                    </a:p>
                  </a:txBody>
                  <a:tcPr marT="91425" marB="91425" marR="91425" marL="91425" anchor="b">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r h="756125">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16325C"/>
                          </a:solidFill>
                          <a:latin typeface="Open Sans"/>
                          <a:ea typeface="Open Sans"/>
                          <a:cs typeface="Open Sans"/>
                          <a:sym typeface="Open Sans"/>
                        </a:rPr>
                        <a:t>Top Unigrams</a:t>
                      </a:r>
                      <a:endParaRPr sz="1000" u="none" cap="none" strike="noStrike">
                        <a:solidFill>
                          <a:srgbClr val="16325C"/>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tcPr>
                </a:tc>
                <a:tc>
                  <a:txBody>
                    <a:bodyPr>
                      <a:noAutofit/>
                    </a:bodyPr>
                    <a:lstStyle/>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Easy (901)</a:t>
                      </a:r>
                      <a:endParaRPr sz="1000" u="none" cap="none" strike="noStrike">
                        <a:solidFill>
                          <a:srgbClr val="16325C"/>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Platform (338)</a:t>
                      </a:r>
                      <a:endParaRPr sz="1000" u="none" cap="none" strike="noStrike">
                        <a:solidFill>
                          <a:srgbClr val="16325C"/>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Code (281)</a:t>
                      </a:r>
                      <a:endParaRPr sz="1000" u="none" cap="none" strike="noStrike">
                        <a:solidFill>
                          <a:srgbClr val="16325C"/>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Development (267)</a:t>
                      </a:r>
                      <a:endParaRPr sz="1000" u="none" cap="none" strike="noStrike">
                        <a:solidFill>
                          <a:srgbClr val="16325C"/>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Learn (235)</a:t>
                      </a:r>
                      <a:endParaRPr sz="1000" u="none" cap="none" strike="noStrike">
                        <a:solidFill>
                          <a:srgbClr val="16325C"/>
                        </a:solidFill>
                        <a:latin typeface="Open Sans"/>
                        <a:ea typeface="Open Sans"/>
                        <a:cs typeface="Open Sans"/>
                        <a:sym typeface="Open Sans"/>
                      </a:endParaRPr>
                    </a:p>
                  </a:txBody>
                  <a:tcPr marT="91425" marB="91425" marR="91425" marL="91425"/>
                </a:tc>
                <a:tc>
                  <a:txBody>
                    <a:bodyPr>
                      <a:noAutofit/>
                    </a:bodyPr>
                    <a:lstStyle/>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Limits (268)</a:t>
                      </a:r>
                      <a:endParaRPr sz="1000" u="none" cap="none" strike="noStrike">
                        <a:solidFill>
                          <a:srgbClr val="16325C"/>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Lightning (182)</a:t>
                      </a:r>
                      <a:endParaRPr sz="1000" u="none" cap="none" strike="noStrike">
                        <a:solidFill>
                          <a:srgbClr val="16325C"/>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Apex (169)</a:t>
                      </a:r>
                      <a:endParaRPr sz="1000" u="none" cap="none" strike="noStrike">
                        <a:solidFill>
                          <a:srgbClr val="16325C"/>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IDE (131)</a:t>
                      </a:r>
                      <a:endParaRPr sz="1000" u="none" cap="none" strike="noStrike">
                        <a:solidFill>
                          <a:srgbClr val="16325C"/>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Components (111)</a:t>
                      </a:r>
                      <a:endParaRPr sz="1000" u="none" cap="none" strike="noStrike">
                        <a:solidFill>
                          <a:srgbClr val="16325C"/>
                        </a:solidFill>
                        <a:latin typeface="Open Sans"/>
                        <a:ea typeface="Open Sans"/>
                        <a:cs typeface="Open Sans"/>
                        <a:sym typeface="Open Sans"/>
                      </a:endParaRPr>
                    </a:p>
                  </a:txBody>
                  <a:tcPr marT="91425" marB="91425" marR="91425" marL="91425">
                    <a:lnR cap="flat" cmpd="sng" w="9525">
                      <a:solidFill>
                        <a:srgbClr val="9E9E9E">
                          <a:alpha val="0"/>
                        </a:srgbClr>
                      </a:solidFill>
                      <a:prstDash val="solid"/>
                      <a:round/>
                      <a:headEnd len="sm" w="sm" type="none"/>
                      <a:tailEnd len="sm" w="sm" type="none"/>
                    </a:lnR>
                  </a:tcPr>
                </a:tc>
              </a:tr>
              <a:tr h="756125">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16325C"/>
                          </a:solidFill>
                          <a:latin typeface="Open Sans"/>
                          <a:ea typeface="Open Sans"/>
                          <a:cs typeface="Open Sans"/>
                          <a:sym typeface="Open Sans"/>
                        </a:rPr>
                        <a:t>Top Bigrams</a:t>
                      </a:r>
                      <a:endParaRPr sz="1000" u="none" cap="none" strike="noStrike">
                        <a:solidFill>
                          <a:srgbClr val="16325C"/>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tcPr>
                </a:tc>
                <a:tc>
                  <a:txBody>
                    <a:bodyPr>
                      <a:noAutofit/>
                    </a:bodyPr>
                    <a:lstStyle/>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I/you/we can (191)</a:t>
                      </a:r>
                      <a:endParaRPr sz="1000" u="none" cap="none" strike="noStrike">
                        <a:solidFill>
                          <a:srgbClr val="16325C"/>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User friendly (119)</a:t>
                      </a:r>
                      <a:endParaRPr sz="1000" u="none" cap="none" strike="noStrike">
                        <a:solidFill>
                          <a:srgbClr val="16325C"/>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User interface (22)</a:t>
                      </a:r>
                      <a:endParaRPr sz="1000" u="none" cap="none" strike="noStrike">
                        <a:solidFill>
                          <a:srgbClr val="16325C"/>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Developer Console (19)</a:t>
                      </a:r>
                      <a:endParaRPr sz="1000" u="none" cap="none" strike="noStrike">
                        <a:solidFill>
                          <a:srgbClr val="16325C"/>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VF pages (18)</a:t>
                      </a:r>
                      <a:endParaRPr sz="1000" u="none" cap="none" strike="noStrike">
                        <a:solidFill>
                          <a:srgbClr val="16325C"/>
                        </a:solidFill>
                        <a:latin typeface="Open Sans"/>
                        <a:ea typeface="Open Sans"/>
                        <a:cs typeface="Open Sans"/>
                        <a:sym typeface="Open Sans"/>
                      </a:endParaRPr>
                    </a:p>
                  </a:txBody>
                  <a:tcPr marT="91425" marB="91425" marR="91425" marL="91425"/>
                </a:tc>
                <a:tc>
                  <a:txBody>
                    <a:bodyPr>
                      <a:noAutofit/>
                    </a:bodyPr>
                    <a:lstStyle/>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Developer Console (126)</a:t>
                      </a:r>
                      <a:endParaRPr sz="1000" u="none" cap="none" strike="noStrike">
                        <a:solidFill>
                          <a:srgbClr val="16325C"/>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Governor limits (125)</a:t>
                      </a:r>
                      <a:endParaRPr sz="1000" u="none" cap="none" strike="noStrike">
                        <a:solidFill>
                          <a:srgbClr val="16325C"/>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Lightning Components (49)</a:t>
                      </a:r>
                      <a:endParaRPr sz="1000" u="none" cap="none" strike="noStrike">
                        <a:solidFill>
                          <a:srgbClr val="16325C"/>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Visual Studio (35)</a:t>
                      </a:r>
                      <a:endParaRPr sz="1000" u="none" cap="none" strike="noStrike">
                        <a:solidFill>
                          <a:srgbClr val="16325C"/>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Version control (32)</a:t>
                      </a:r>
                      <a:endParaRPr sz="1000" u="none" cap="none" strike="noStrike">
                        <a:solidFill>
                          <a:srgbClr val="16325C"/>
                        </a:solidFill>
                        <a:latin typeface="Open Sans"/>
                        <a:ea typeface="Open Sans"/>
                        <a:cs typeface="Open Sans"/>
                        <a:sym typeface="Open Sans"/>
                      </a:endParaRPr>
                    </a:p>
                  </a:txBody>
                  <a:tcPr marT="91425" marB="91425" marR="91425" marL="91425">
                    <a:lnR cap="flat" cmpd="sng" w="9525">
                      <a:solidFill>
                        <a:srgbClr val="9E9E9E">
                          <a:alpha val="0"/>
                        </a:srgbClr>
                      </a:solidFill>
                      <a:prstDash val="solid"/>
                      <a:round/>
                      <a:headEnd len="sm" w="sm" type="none"/>
                      <a:tailEnd len="sm" w="sm" type="none"/>
                    </a:lnR>
                  </a:tcPr>
                </a:tc>
              </a:tr>
              <a:tr h="756125">
                <a:tc>
                  <a:txBody>
                    <a:bodyPr>
                      <a:noAutofit/>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rgbClr val="16325C"/>
                          </a:solidFill>
                          <a:latin typeface="Open Sans"/>
                          <a:ea typeface="Open Sans"/>
                          <a:cs typeface="Open Sans"/>
                          <a:sym typeface="Open Sans"/>
                        </a:rPr>
                        <a:t>Top Trigrams</a:t>
                      </a:r>
                      <a:endParaRPr sz="1000" u="none" cap="none" strike="noStrike">
                        <a:solidFill>
                          <a:srgbClr val="16325C"/>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B cap="flat" cmpd="sng" w="9525">
                      <a:solidFill>
                        <a:srgbClr val="9E9E9E">
                          <a:alpha val="0"/>
                        </a:srgbClr>
                      </a:solidFill>
                      <a:prstDash val="solid"/>
                      <a:round/>
                      <a:headEnd len="sm" w="sm" type="none"/>
                      <a:tailEnd len="sm" w="sm" type="none"/>
                    </a:lnB>
                  </a:tcPr>
                </a:tc>
                <a:tc>
                  <a:txBody>
                    <a:bodyPr>
                      <a:noAutofit/>
                    </a:bodyPr>
                    <a:lstStyle/>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Point and click (170)</a:t>
                      </a:r>
                      <a:endParaRPr sz="1000" u="none" cap="none" strike="noStrike">
                        <a:solidFill>
                          <a:srgbClr val="16325C"/>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Can be done (35)</a:t>
                      </a:r>
                      <a:endParaRPr sz="1000" u="none" cap="none" strike="noStrike">
                        <a:solidFill>
                          <a:srgbClr val="16325C"/>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Visualforce pages (19)</a:t>
                      </a:r>
                      <a:endParaRPr sz="1000" u="none" cap="none" strike="noStrike">
                        <a:solidFill>
                          <a:srgbClr val="16325C"/>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Apex and Visualforce (14)</a:t>
                      </a:r>
                      <a:endParaRPr sz="1000" u="none" cap="none" strike="noStrike">
                        <a:solidFill>
                          <a:srgbClr val="16325C"/>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Similar to Java (12)</a:t>
                      </a:r>
                      <a:endParaRPr sz="1000" u="none" cap="none" strike="noStrike">
                        <a:solidFill>
                          <a:srgbClr val="16325C"/>
                        </a:solidFill>
                        <a:latin typeface="Open Sans"/>
                        <a:ea typeface="Open Sans"/>
                        <a:cs typeface="Open Sans"/>
                        <a:sym typeface="Open Sans"/>
                      </a:endParaRPr>
                    </a:p>
                  </a:txBody>
                  <a:tcPr marT="91425" marB="91425" marR="91425" marL="91425">
                    <a:lnB cap="flat" cmpd="sng" w="9525">
                      <a:solidFill>
                        <a:srgbClr val="9E9E9E">
                          <a:alpha val="0"/>
                        </a:srgbClr>
                      </a:solidFill>
                      <a:prstDash val="solid"/>
                      <a:round/>
                      <a:headEnd len="sm" w="sm" type="none"/>
                      <a:tailEnd len="sm" w="sm" type="none"/>
                    </a:lnB>
                  </a:tcPr>
                </a:tc>
                <a:tc>
                  <a:txBody>
                    <a:bodyPr>
                      <a:noAutofit/>
                    </a:bodyPr>
                    <a:lstStyle/>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Point and click (20)</a:t>
                      </a:r>
                      <a:endParaRPr sz="1000" u="none" cap="none" strike="noStrike">
                        <a:solidFill>
                          <a:srgbClr val="16325C"/>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Look and feel (10)</a:t>
                      </a:r>
                      <a:endParaRPr sz="1000" u="none" cap="none" strike="noStrike">
                        <a:solidFill>
                          <a:srgbClr val="16325C"/>
                        </a:solidFill>
                        <a:latin typeface="Open Sans"/>
                        <a:ea typeface="Open Sans"/>
                        <a:cs typeface="Open Sans"/>
                        <a:sym typeface="Open Sans"/>
                      </a:endParaRPr>
                    </a:p>
                    <a:p>
                      <a:pPr indent="-292100" lvl="0" marL="457200" marR="0" rtl="0" algn="l">
                        <a:lnSpc>
                          <a:spcPct val="115000"/>
                        </a:lnSpc>
                        <a:spcBef>
                          <a:spcPts val="0"/>
                        </a:spcBef>
                        <a:spcAft>
                          <a:spcPts val="0"/>
                        </a:spcAft>
                        <a:buClr>
                          <a:srgbClr val="16325C"/>
                        </a:buClr>
                        <a:buSzPts val="1000"/>
                        <a:buFont typeface="Open Sans"/>
                        <a:buAutoNum type="arabicPeriod"/>
                      </a:pPr>
                      <a:r>
                        <a:rPr lang="en" sz="1000" u="none" cap="none" strike="noStrike">
                          <a:solidFill>
                            <a:srgbClr val="16325C"/>
                          </a:solidFill>
                          <a:latin typeface="Open Sans"/>
                          <a:ea typeface="Open Sans"/>
                          <a:cs typeface="Open Sans"/>
                          <a:sym typeface="Open Sans"/>
                        </a:rPr>
                        <a:t>Apex and Visualforce (9)</a:t>
                      </a:r>
                      <a:endParaRPr sz="1000" u="none" cap="none" strike="noStrike">
                        <a:solidFill>
                          <a:srgbClr val="16325C"/>
                        </a:solidFill>
                        <a:latin typeface="Open Sans"/>
                        <a:ea typeface="Open Sans"/>
                        <a:cs typeface="Open Sans"/>
                        <a:sym typeface="Open Sans"/>
                      </a:endParaRPr>
                    </a:p>
                  </a:txBody>
                  <a:tcPr marT="91425" marB="91425" marR="91425" marL="91425">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8" name="Shape 2118"/>
        <p:cNvGrpSpPr/>
        <p:nvPr/>
      </p:nvGrpSpPr>
      <p:grpSpPr>
        <a:xfrm>
          <a:off x="0" y="0"/>
          <a:ext cx="0" cy="0"/>
          <a:chOff x="0" y="0"/>
          <a:chExt cx="0" cy="0"/>
        </a:xfrm>
      </p:grpSpPr>
      <p:sp>
        <p:nvSpPr>
          <p:cNvPr id="2119" name="Google Shape;2119;p144"/>
          <p:cNvSpPr txBox="1"/>
          <p:nvPr/>
        </p:nvSpPr>
        <p:spPr>
          <a:xfrm>
            <a:off x="264650" y="263350"/>
            <a:ext cx="8579700" cy="723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About ⅓ of developers have a </a:t>
            </a:r>
            <a:r>
              <a:rPr b="1" i="0" lang="en" sz="1800" u="none" cap="none" strike="noStrike">
                <a:solidFill>
                  <a:srgbClr val="16325C"/>
                </a:solidFill>
                <a:latin typeface="Open Sans"/>
                <a:ea typeface="Open Sans"/>
                <a:cs typeface="Open Sans"/>
                <a:sym typeface="Open Sans"/>
              </a:rPr>
              <a:t>formal education in Computer Science</a:t>
            </a:r>
            <a:r>
              <a:rPr b="0" i="0" lang="en" sz="1800" u="none" cap="none" strike="noStrike">
                <a:solidFill>
                  <a:srgbClr val="16325C"/>
                </a:solidFill>
                <a:latin typeface="Open Sans"/>
                <a:ea typeface="Open Sans"/>
                <a:cs typeface="Open Sans"/>
                <a:sym typeface="Open Sans"/>
              </a:rPr>
              <a:t> or related field.</a:t>
            </a:r>
            <a:endParaRPr b="0" i="0" sz="1800" u="none" cap="none" strike="noStrike">
              <a:solidFill>
                <a:srgbClr val="16325C"/>
              </a:solidFill>
              <a:latin typeface="Open Sans"/>
              <a:ea typeface="Open Sans"/>
              <a:cs typeface="Open Sans"/>
              <a:sym typeface="Open Sans"/>
            </a:endParaRPr>
          </a:p>
        </p:txBody>
      </p:sp>
      <p:sp>
        <p:nvSpPr>
          <p:cNvPr id="2120" name="Google Shape;2120;p144"/>
          <p:cNvSpPr txBox="1"/>
          <p:nvPr/>
        </p:nvSpPr>
        <p:spPr>
          <a:xfrm>
            <a:off x="264650" y="986675"/>
            <a:ext cx="84762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54698D"/>
                </a:solidFill>
                <a:latin typeface="Open Sans"/>
                <a:ea typeface="Open Sans"/>
                <a:cs typeface="Open Sans"/>
                <a:sym typeface="Open Sans"/>
              </a:rPr>
              <a:t>Which best describes your educational background, in terms of development? Select all that apply.</a:t>
            </a:r>
            <a:endParaRPr b="0" i="0" sz="1400" u="none" cap="none" strike="noStrike">
              <a:solidFill>
                <a:srgbClr val="54698D"/>
              </a:solidFill>
              <a:latin typeface="Open Sans"/>
              <a:ea typeface="Open Sans"/>
              <a:cs typeface="Open Sans"/>
              <a:sym typeface="Open Sans"/>
            </a:endParaRPr>
          </a:p>
        </p:txBody>
      </p:sp>
      <p:sp>
        <p:nvSpPr>
          <p:cNvPr id="2121" name="Google Shape;2121;p144"/>
          <p:cNvSpPr txBox="1"/>
          <p:nvPr/>
        </p:nvSpPr>
        <p:spPr>
          <a:xfrm>
            <a:off x="264670" y="1633300"/>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Self-Taught</a:t>
            </a:r>
            <a:endParaRPr b="0" i="0" sz="1200" u="none" cap="none" strike="noStrike">
              <a:solidFill>
                <a:srgbClr val="344452"/>
              </a:solidFill>
              <a:latin typeface="Open Sans"/>
              <a:ea typeface="Open Sans"/>
              <a:cs typeface="Open Sans"/>
              <a:sym typeface="Open Sans"/>
            </a:endParaRPr>
          </a:p>
        </p:txBody>
      </p:sp>
      <p:sp>
        <p:nvSpPr>
          <p:cNvPr id="2122" name="Google Shape;2122;p144"/>
          <p:cNvSpPr txBox="1"/>
          <p:nvPr/>
        </p:nvSpPr>
        <p:spPr>
          <a:xfrm>
            <a:off x="264670" y="2028203"/>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On-the-Job Training</a:t>
            </a:r>
            <a:endParaRPr b="0" i="0" sz="1200" u="none" cap="none" strike="noStrike">
              <a:solidFill>
                <a:srgbClr val="344452"/>
              </a:solidFill>
              <a:latin typeface="Open Sans"/>
              <a:ea typeface="Open Sans"/>
              <a:cs typeface="Open Sans"/>
              <a:sym typeface="Open Sans"/>
            </a:endParaRPr>
          </a:p>
        </p:txBody>
      </p:sp>
      <p:sp>
        <p:nvSpPr>
          <p:cNvPr id="2123" name="Google Shape;2123;p144"/>
          <p:cNvSpPr txBox="1"/>
          <p:nvPr/>
        </p:nvSpPr>
        <p:spPr>
          <a:xfrm>
            <a:off x="264670" y="2423093"/>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Some College Coursework</a:t>
            </a:r>
            <a:endParaRPr b="0" i="0" sz="1200" u="none" cap="none" strike="noStrike">
              <a:solidFill>
                <a:srgbClr val="344452"/>
              </a:solidFill>
              <a:latin typeface="Open Sans"/>
              <a:ea typeface="Open Sans"/>
              <a:cs typeface="Open Sans"/>
              <a:sym typeface="Open Sans"/>
            </a:endParaRPr>
          </a:p>
        </p:txBody>
      </p:sp>
      <p:sp>
        <p:nvSpPr>
          <p:cNvPr id="2124" name="Google Shape;2124;p144"/>
          <p:cNvSpPr txBox="1"/>
          <p:nvPr/>
        </p:nvSpPr>
        <p:spPr>
          <a:xfrm>
            <a:off x="264670" y="2817995"/>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Bachelor’s Degree</a:t>
            </a:r>
            <a:endParaRPr b="0" i="0" sz="1200" u="none" cap="none" strike="noStrike">
              <a:solidFill>
                <a:srgbClr val="344452"/>
              </a:solidFill>
              <a:latin typeface="Open Sans"/>
              <a:ea typeface="Open Sans"/>
              <a:cs typeface="Open Sans"/>
              <a:sym typeface="Open Sans"/>
            </a:endParaRPr>
          </a:p>
        </p:txBody>
      </p:sp>
      <p:sp>
        <p:nvSpPr>
          <p:cNvPr id="2125" name="Google Shape;2125;p144"/>
          <p:cNvSpPr txBox="1"/>
          <p:nvPr/>
        </p:nvSpPr>
        <p:spPr>
          <a:xfrm>
            <a:off x="264670" y="3212898"/>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Post Grad Degree</a:t>
            </a:r>
            <a:endParaRPr b="0" i="0" sz="1200" u="none" cap="none" strike="noStrike">
              <a:solidFill>
                <a:srgbClr val="344452"/>
              </a:solidFill>
              <a:latin typeface="Open Sans"/>
              <a:ea typeface="Open Sans"/>
              <a:cs typeface="Open Sans"/>
              <a:sym typeface="Open Sans"/>
            </a:endParaRPr>
          </a:p>
        </p:txBody>
      </p:sp>
      <p:sp>
        <p:nvSpPr>
          <p:cNvPr id="2126" name="Google Shape;2126;p144"/>
          <p:cNvSpPr txBox="1"/>
          <p:nvPr/>
        </p:nvSpPr>
        <p:spPr>
          <a:xfrm>
            <a:off x="264650" y="3607800"/>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Industry Certification</a:t>
            </a:r>
            <a:endParaRPr b="0" i="0" sz="1200" u="none" cap="none" strike="noStrike">
              <a:solidFill>
                <a:srgbClr val="344452"/>
              </a:solidFill>
              <a:latin typeface="Open Sans"/>
              <a:ea typeface="Open Sans"/>
              <a:cs typeface="Open Sans"/>
              <a:sym typeface="Open Sans"/>
            </a:endParaRPr>
          </a:p>
        </p:txBody>
      </p:sp>
      <p:sp>
        <p:nvSpPr>
          <p:cNvPr id="2127" name="Google Shape;2127;p144"/>
          <p:cNvSpPr txBox="1"/>
          <p:nvPr/>
        </p:nvSpPr>
        <p:spPr>
          <a:xfrm>
            <a:off x="264650" y="4002700"/>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Intensive</a:t>
            </a:r>
            <a:endParaRPr b="0" i="0" sz="1200" u="none" cap="none" strike="noStrike">
              <a:solidFill>
                <a:srgbClr val="344452"/>
              </a:solidFill>
              <a:latin typeface="Open Sans"/>
              <a:ea typeface="Open Sans"/>
              <a:cs typeface="Open Sans"/>
              <a:sym typeface="Open Sans"/>
            </a:endParaRPr>
          </a:p>
        </p:txBody>
      </p:sp>
      <p:sp>
        <p:nvSpPr>
          <p:cNvPr id="2128" name="Google Shape;2128;p144"/>
          <p:cNvSpPr/>
          <p:nvPr/>
        </p:nvSpPr>
        <p:spPr>
          <a:xfrm>
            <a:off x="1872376" y="3206900"/>
            <a:ext cx="24777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144"/>
          <p:cNvSpPr/>
          <p:nvPr/>
        </p:nvSpPr>
        <p:spPr>
          <a:xfrm>
            <a:off x="1872430" y="2812000"/>
            <a:ext cx="38202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144"/>
          <p:cNvSpPr/>
          <p:nvPr/>
        </p:nvSpPr>
        <p:spPr>
          <a:xfrm>
            <a:off x="1872375" y="2417125"/>
            <a:ext cx="24777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144"/>
          <p:cNvSpPr/>
          <p:nvPr/>
        </p:nvSpPr>
        <p:spPr>
          <a:xfrm>
            <a:off x="1872375" y="2022225"/>
            <a:ext cx="56163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144"/>
          <p:cNvSpPr/>
          <p:nvPr/>
        </p:nvSpPr>
        <p:spPr>
          <a:xfrm>
            <a:off x="1872400" y="1627325"/>
            <a:ext cx="59388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144"/>
          <p:cNvSpPr txBox="1"/>
          <p:nvPr/>
        </p:nvSpPr>
        <p:spPr>
          <a:xfrm>
            <a:off x="7811188" y="1627325"/>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55%</a:t>
            </a:r>
            <a:endParaRPr b="0" i="0" sz="1200" u="none" cap="none" strike="noStrike">
              <a:solidFill>
                <a:srgbClr val="344452"/>
              </a:solidFill>
              <a:latin typeface="Open Sans"/>
              <a:ea typeface="Open Sans"/>
              <a:cs typeface="Open Sans"/>
              <a:sym typeface="Open Sans"/>
            </a:endParaRPr>
          </a:p>
        </p:txBody>
      </p:sp>
      <p:sp>
        <p:nvSpPr>
          <p:cNvPr id="2134" name="Google Shape;2134;p144"/>
          <p:cNvSpPr txBox="1"/>
          <p:nvPr/>
        </p:nvSpPr>
        <p:spPr>
          <a:xfrm>
            <a:off x="7488663" y="2022225"/>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50%</a:t>
            </a:r>
            <a:endParaRPr b="0" i="0" sz="1200" u="none" cap="none" strike="noStrike">
              <a:solidFill>
                <a:srgbClr val="344452"/>
              </a:solidFill>
              <a:latin typeface="Open Sans"/>
              <a:ea typeface="Open Sans"/>
              <a:cs typeface="Open Sans"/>
              <a:sym typeface="Open Sans"/>
            </a:endParaRPr>
          </a:p>
        </p:txBody>
      </p:sp>
      <p:sp>
        <p:nvSpPr>
          <p:cNvPr id="2135" name="Google Shape;2135;p144"/>
          <p:cNvSpPr txBox="1"/>
          <p:nvPr/>
        </p:nvSpPr>
        <p:spPr>
          <a:xfrm>
            <a:off x="4350063" y="2417125"/>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22%</a:t>
            </a:r>
            <a:endParaRPr b="0" i="0" sz="1200" u="none" cap="none" strike="noStrike">
              <a:solidFill>
                <a:srgbClr val="344452"/>
              </a:solidFill>
              <a:latin typeface="Open Sans"/>
              <a:ea typeface="Open Sans"/>
              <a:cs typeface="Open Sans"/>
              <a:sym typeface="Open Sans"/>
            </a:endParaRPr>
          </a:p>
        </p:txBody>
      </p:sp>
      <p:sp>
        <p:nvSpPr>
          <p:cNvPr id="2136" name="Google Shape;2136;p144"/>
          <p:cNvSpPr txBox="1"/>
          <p:nvPr/>
        </p:nvSpPr>
        <p:spPr>
          <a:xfrm>
            <a:off x="5692613" y="2812013"/>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34%</a:t>
            </a:r>
            <a:endParaRPr b="0" i="0" sz="1200" u="none" cap="none" strike="noStrike">
              <a:solidFill>
                <a:srgbClr val="344452"/>
              </a:solidFill>
              <a:latin typeface="Open Sans"/>
              <a:ea typeface="Open Sans"/>
              <a:cs typeface="Open Sans"/>
              <a:sym typeface="Open Sans"/>
            </a:endParaRPr>
          </a:p>
        </p:txBody>
      </p:sp>
      <p:sp>
        <p:nvSpPr>
          <p:cNvPr id="2137" name="Google Shape;2137;p144"/>
          <p:cNvSpPr txBox="1"/>
          <p:nvPr/>
        </p:nvSpPr>
        <p:spPr>
          <a:xfrm>
            <a:off x="4350063" y="32069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22%</a:t>
            </a:r>
            <a:endParaRPr b="0" i="0" sz="1200" u="none" cap="none" strike="noStrike">
              <a:solidFill>
                <a:srgbClr val="344452"/>
              </a:solidFill>
              <a:latin typeface="Open Sans"/>
              <a:ea typeface="Open Sans"/>
              <a:cs typeface="Open Sans"/>
              <a:sym typeface="Open Sans"/>
            </a:endParaRPr>
          </a:p>
        </p:txBody>
      </p:sp>
      <p:sp>
        <p:nvSpPr>
          <p:cNvPr id="2138" name="Google Shape;2138;p144"/>
          <p:cNvSpPr/>
          <p:nvPr/>
        </p:nvSpPr>
        <p:spPr>
          <a:xfrm>
            <a:off x="1872401" y="3601800"/>
            <a:ext cx="16932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144"/>
          <p:cNvSpPr txBox="1"/>
          <p:nvPr/>
        </p:nvSpPr>
        <p:spPr>
          <a:xfrm>
            <a:off x="3565588" y="36048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15%</a:t>
            </a:r>
            <a:endParaRPr b="0" i="0" sz="1200" u="none" cap="none" strike="noStrike">
              <a:solidFill>
                <a:srgbClr val="344452"/>
              </a:solidFill>
              <a:latin typeface="Open Sans"/>
              <a:ea typeface="Open Sans"/>
              <a:cs typeface="Open Sans"/>
              <a:sym typeface="Open Sans"/>
            </a:endParaRPr>
          </a:p>
        </p:txBody>
      </p:sp>
      <p:sp>
        <p:nvSpPr>
          <p:cNvPr id="2140" name="Google Shape;2140;p144"/>
          <p:cNvSpPr/>
          <p:nvPr/>
        </p:nvSpPr>
        <p:spPr>
          <a:xfrm>
            <a:off x="1872400" y="4002700"/>
            <a:ext cx="5685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144"/>
          <p:cNvSpPr txBox="1"/>
          <p:nvPr/>
        </p:nvSpPr>
        <p:spPr>
          <a:xfrm>
            <a:off x="2440888" y="40027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5%</a:t>
            </a:r>
            <a:endParaRPr b="0" i="0" sz="1200" u="none" cap="none" strike="noStrike">
              <a:solidFill>
                <a:srgbClr val="344452"/>
              </a:solidFill>
              <a:latin typeface="Open Sans"/>
              <a:ea typeface="Open Sans"/>
              <a:cs typeface="Open Sans"/>
              <a:sym typeface="Open Sans"/>
            </a:endParaRPr>
          </a:p>
        </p:txBody>
      </p:sp>
      <p:cxnSp>
        <p:nvCxnSpPr>
          <p:cNvPr id="2142" name="Google Shape;2142;p144"/>
          <p:cNvCxnSpPr/>
          <p:nvPr/>
        </p:nvCxnSpPr>
        <p:spPr>
          <a:xfrm>
            <a:off x="1872399" y="1568500"/>
            <a:ext cx="0" cy="2805300"/>
          </a:xfrm>
          <a:prstGeom prst="straightConnector1">
            <a:avLst/>
          </a:prstGeom>
          <a:noFill/>
          <a:ln cap="flat" cmpd="sng" w="9525">
            <a:solidFill>
              <a:srgbClr val="000000"/>
            </a:solidFill>
            <a:prstDash val="solid"/>
            <a:round/>
            <a:headEnd len="sm" w="sm" type="none"/>
            <a:tailEnd len="sm" w="sm" type="none"/>
          </a:ln>
        </p:spPr>
      </p:cxnSp>
      <p:sp>
        <p:nvSpPr>
          <p:cNvPr id="2143" name="Google Shape;2143;p144"/>
          <p:cNvSpPr txBox="1"/>
          <p:nvPr/>
        </p:nvSpPr>
        <p:spPr>
          <a:xfrm>
            <a:off x="7423325" y="4002701"/>
            <a:ext cx="892500" cy="317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n" sz="1200" u="none" cap="none" strike="noStrike">
                <a:solidFill>
                  <a:srgbClr val="16325C"/>
                </a:solidFill>
                <a:latin typeface="Open Sans"/>
                <a:ea typeface="Open Sans"/>
                <a:cs typeface="Open Sans"/>
                <a:sym typeface="Open Sans"/>
              </a:rPr>
              <a:t>n = 4740</a:t>
            </a:r>
            <a:endParaRPr b="0" i="0" sz="1200" u="none" cap="none" strike="noStrike">
              <a:solidFill>
                <a:srgbClr val="16325C"/>
              </a:solidFill>
              <a:latin typeface="Open Sans"/>
              <a:ea typeface="Open Sans"/>
              <a:cs typeface="Open Sans"/>
              <a:sym typeface="Open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7" name="Shape 2147"/>
        <p:cNvGrpSpPr/>
        <p:nvPr/>
      </p:nvGrpSpPr>
      <p:grpSpPr>
        <a:xfrm>
          <a:off x="0" y="0"/>
          <a:ext cx="0" cy="0"/>
          <a:chOff x="0" y="0"/>
          <a:chExt cx="0" cy="0"/>
        </a:xfrm>
      </p:grpSpPr>
      <p:sp>
        <p:nvSpPr>
          <p:cNvPr id="2148" name="Google Shape;2148;p145"/>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About 30% of developers have the </a:t>
            </a:r>
            <a:r>
              <a:rPr b="1" i="0" lang="en" sz="1800" u="none" cap="none" strike="noStrike">
                <a:solidFill>
                  <a:srgbClr val="16325C"/>
                </a:solidFill>
                <a:latin typeface="Open Sans"/>
                <a:ea typeface="Open Sans"/>
                <a:cs typeface="Open Sans"/>
                <a:sym typeface="Open Sans"/>
              </a:rPr>
              <a:t>basic admin and Force.com certifications. </a:t>
            </a:r>
            <a:r>
              <a:rPr b="0" i="0" lang="en" sz="1800" u="none" cap="none" strike="noStrike">
                <a:solidFill>
                  <a:srgbClr val="16325C"/>
                </a:solidFill>
                <a:latin typeface="Open Sans"/>
                <a:ea typeface="Open Sans"/>
                <a:cs typeface="Open Sans"/>
                <a:sym typeface="Open Sans"/>
              </a:rPr>
              <a:t>Few are certified beyond that.</a:t>
            </a:r>
            <a:endParaRPr b="0" i="0" sz="1800" u="none" cap="none" strike="noStrike">
              <a:solidFill>
                <a:srgbClr val="16325C"/>
              </a:solidFill>
              <a:latin typeface="Open Sans"/>
              <a:ea typeface="Open Sans"/>
              <a:cs typeface="Open Sans"/>
              <a:sym typeface="Open Sans"/>
            </a:endParaRPr>
          </a:p>
        </p:txBody>
      </p:sp>
      <p:sp>
        <p:nvSpPr>
          <p:cNvPr id="2149" name="Google Shape;2149;p145"/>
          <p:cNvSpPr txBox="1"/>
          <p:nvPr/>
        </p:nvSpPr>
        <p:spPr>
          <a:xfrm>
            <a:off x="264650" y="986686"/>
            <a:ext cx="81804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54698D"/>
                </a:solidFill>
                <a:latin typeface="Open Sans"/>
                <a:ea typeface="Open Sans"/>
                <a:cs typeface="Open Sans"/>
                <a:sym typeface="Open Sans"/>
              </a:rPr>
              <a:t>What types of Salesforce certification have you received? Select all that apply.</a:t>
            </a:r>
            <a:endParaRPr b="0" i="0" sz="1400" u="none" cap="none" strike="noStrike">
              <a:solidFill>
                <a:srgbClr val="54698D"/>
              </a:solidFill>
              <a:latin typeface="Open Sans"/>
              <a:ea typeface="Open Sans"/>
              <a:cs typeface="Open Sans"/>
              <a:sym typeface="Open Sans"/>
            </a:endParaRPr>
          </a:p>
        </p:txBody>
      </p:sp>
      <p:sp>
        <p:nvSpPr>
          <p:cNvPr id="2150" name="Google Shape;2150;p145"/>
          <p:cNvSpPr txBox="1"/>
          <p:nvPr/>
        </p:nvSpPr>
        <p:spPr>
          <a:xfrm>
            <a:off x="417074" y="1633300"/>
            <a:ext cx="1836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Admin</a:t>
            </a:r>
            <a:endParaRPr b="0" i="0" sz="1200" u="none" cap="none" strike="noStrike">
              <a:solidFill>
                <a:srgbClr val="344452"/>
              </a:solidFill>
              <a:latin typeface="Open Sans"/>
              <a:ea typeface="Open Sans"/>
              <a:cs typeface="Open Sans"/>
              <a:sym typeface="Open Sans"/>
            </a:endParaRPr>
          </a:p>
        </p:txBody>
      </p:sp>
      <p:sp>
        <p:nvSpPr>
          <p:cNvPr id="2151" name="Google Shape;2151;p145"/>
          <p:cNvSpPr txBox="1"/>
          <p:nvPr/>
        </p:nvSpPr>
        <p:spPr>
          <a:xfrm>
            <a:off x="417074" y="2028203"/>
            <a:ext cx="1836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Adv Admin</a:t>
            </a:r>
            <a:endParaRPr b="0" i="0" sz="1200" u="none" cap="none" strike="noStrike">
              <a:solidFill>
                <a:srgbClr val="344452"/>
              </a:solidFill>
              <a:latin typeface="Open Sans"/>
              <a:ea typeface="Open Sans"/>
              <a:cs typeface="Open Sans"/>
              <a:sym typeface="Open Sans"/>
            </a:endParaRPr>
          </a:p>
        </p:txBody>
      </p:sp>
      <p:sp>
        <p:nvSpPr>
          <p:cNvPr id="2152" name="Google Shape;2152;p145"/>
          <p:cNvSpPr txBox="1"/>
          <p:nvPr/>
        </p:nvSpPr>
        <p:spPr>
          <a:xfrm>
            <a:off x="417074" y="2423093"/>
            <a:ext cx="1836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Force.com Developer</a:t>
            </a:r>
            <a:endParaRPr b="0" i="0" sz="1200" u="none" cap="none" strike="noStrike">
              <a:solidFill>
                <a:srgbClr val="344452"/>
              </a:solidFill>
              <a:latin typeface="Open Sans"/>
              <a:ea typeface="Open Sans"/>
              <a:cs typeface="Open Sans"/>
              <a:sym typeface="Open Sans"/>
            </a:endParaRPr>
          </a:p>
        </p:txBody>
      </p:sp>
      <p:sp>
        <p:nvSpPr>
          <p:cNvPr id="2153" name="Google Shape;2153;p145"/>
          <p:cNvSpPr txBox="1"/>
          <p:nvPr/>
        </p:nvSpPr>
        <p:spPr>
          <a:xfrm>
            <a:off x="417074" y="2817995"/>
            <a:ext cx="1836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Force.com Adv Developer</a:t>
            </a:r>
            <a:endParaRPr b="0" i="0" sz="1200" u="none" cap="none" strike="noStrike">
              <a:solidFill>
                <a:srgbClr val="344452"/>
              </a:solidFill>
              <a:latin typeface="Open Sans"/>
              <a:ea typeface="Open Sans"/>
              <a:cs typeface="Open Sans"/>
              <a:sym typeface="Open Sans"/>
            </a:endParaRPr>
          </a:p>
        </p:txBody>
      </p:sp>
      <p:sp>
        <p:nvSpPr>
          <p:cNvPr id="2154" name="Google Shape;2154;p145"/>
          <p:cNvSpPr txBox="1"/>
          <p:nvPr/>
        </p:nvSpPr>
        <p:spPr>
          <a:xfrm>
            <a:off x="417074" y="3212898"/>
            <a:ext cx="1836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Technical Architect</a:t>
            </a:r>
            <a:endParaRPr b="0" i="0" sz="1200" u="none" cap="none" strike="noStrike">
              <a:solidFill>
                <a:srgbClr val="344452"/>
              </a:solidFill>
              <a:latin typeface="Open Sans"/>
              <a:ea typeface="Open Sans"/>
              <a:cs typeface="Open Sans"/>
              <a:sym typeface="Open Sans"/>
            </a:endParaRPr>
          </a:p>
        </p:txBody>
      </p:sp>
      <p:sp>
        <p:nvSpPr>
          <p:cNvPr id="2155" name="Google Shape;2155;p145"/>
          <p:cNvSpPr txBox="1"/>
          <p:nvPr/>
        </p:nvSpPr>
        <p:spPr>
          <a:xfrm>
            <a:off x="417050" y="3607800"/>
            <a:ext cx="1836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Sales Consultant</a:t>
            </a:r>
            <a:endParaRPr b="0" i="0" sz="1200" u="none" cap="none" strike="noStrike">
              <a:solidFill>
                <a:srgbClr val="344452"/>
              </a:solidFill>
              <a:latin typeface="Open Sans"/>
              <a:ea typeface="Open Sans"/>
              <a:cs typeface="Open Sans"/>
              <a:sym typeface="Open Sans"/>
            </a:endParaRPr>
          </a:p>
        </p:txBody>
      </p:sp>
      <p:sp>
        <p:nvSpPr>
          <p:cNvPr id="2156" name="Google Shape;2156;p145"/>
          <p:cNvSpPr txBox="1"/>
          <p:nvPr/>
        </p:nvSpPr>
        <p:spPr>
          <a:xfrm>
            <a:off x="417050" y="4002700"/>
            <a:ext cx="1836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Service Consultant</a:t>
            </a:r>
            <a:endParaRPr b="0" i="0" sz="1200" u="none" cap="none" strike="noStrike">
              <a:solidFill>
                <a:srgbClr val="344452"/>
              </a:solidFill>
              <a:latin typeface="Open Sans"/>
              <a:ea typeface="Open Sans"/>
              <a:cs typeface="Open Sans"/>
              <a:sym typeface="Open Sans"/>
            </a:endParaRPr>
          </a:p>
        </p:txBody>
      </p:sp>
      <p:sp>
        <p:nvSpPr>
          <p:cNvPr id="2157" name="Google Shape;2157;p145"/>
          <p:cNvSpPr/>
          <p:nvPr/>
        </p:nvSpPr>
        <p:spPr>
          <a:xfrm>
            <a:off x="2253375" y="3206900"/>
            <a:ext cx="1788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145"/>
          <p:cNvSpPr/>
          <p:nvPr/>
        </p:nvSpPr>
        <p:spPr>
          <a:xfrm>
            <a:off x="2253393" y="2812000"/>
            <a:ext cx="7278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145"/>
          <p:cNvSpPr/>
          <p:nvPr/>
        </p:nvSpPr>
        <p:spPr>
          <a:xfrm>
            <a:off x="2253375" y="2417125"/>
            <a:ext cx="58323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145"/>
          <p:cNvSpPr/>
          <p:nvPr/>
        </p:nvSpPr>
        <p:spPr>
          <a:xfrm>
            <a:off x="2253375" y="2022225"/>
            <a:ext cx="9066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145"/>
          <p:cNvSpPr/>
          <p:nvPr/>
        </p:nvSpPr>
        <p:spPr>
          <a:xfrm>
            <a:off x="2253400" y="1627325"/>
            <a:ext cx="51042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145"/>
          <p:cNvSpPr txBox="1"/>
          <p:nvPr/>
        </p:nvSpPr>
        <p:spPr>
          <a:xfrm>
            <a:off x="7357613" y="1627325"/>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28%</a:t>
            </a:r>
            <a:endParaRPr b="0" i="0" sz="1200" u="none" cap="none" strike="noStrike">
              <a:solidFill>
                <a:srgbClr val="344452"/>
              </a:solidFill>
              <a:latin typeface="Open Sans"/>
              <a:ea typeface="Open Sans"/>
              <a:cs typeface="Open Sans"/>
              <a:sym typeface="Open Sans"/>
            </a:endParaRPr>
          </a:p>
        </p:txBody>
      </p:sp>
      <p:sp>
        <p:nvSpPr>
          <p:cNvPr id="2163" name="Google Shape;2163;p145"/>
          <p:cNvSpPr txBox="1"/>
          <p:nvPr/>
        </p:nvSpPr>
        <p:spPr>
          <a:xfrm>
            <a:off x="3159963" y="2022225"/>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5%</a:t>
            </a:r>
            <a:endParaRPr b="0" i="0" sz="1200" u="none" cap="none" strike="noStrike">
              <a:solidFill>
                <a:srgbClr val="344452"/>
              </a:solidFill>
              <a:latin typeface="Open Sans"/>
              <a:ea typeface="Open Sans"/>
              <a:cs typeface="Open Sans"/>
              <a:sym typeface="Open Sans"/>
            </a:endParaRPr>
          </a:p>
        </p:txBody>
      </p:sp>
      <p:sp>
        <p:nvSpPr>
          <p:cNvPr id="2164" name="Google Shape;2164;p145"/>
          <p:cNvSpPr txBox="1"/>
          <p:nvPr/>
        </p:nvSpPr>
        <p:spPr>
          <a:xfrm>
            <a:off x="8085663" y="2417125"/>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32%</a:t>
            </a:r>
            <a:endParaRPr b="0" i="0" sz="1200" u="none" cap="none" strike="noStrike">
              <a:solidFill>
                <a:srgbClr val="344452"/>
              </a:solidFill>
              <a:latin typeface="Open Sans"/>
              <a:ea typeface="Open Sans"/>
              <a:cs typeface="Open Sans"/>
              <a:sym typeface="Open Sans"/>
            </a:endParaRPr>
          </a:p>
        </p:txBody>
      </p:sp>
      <p:sp>
        <p:nvSpPr>
          <p:cNvPr id="2165" name="Google Shape;2165;p145"/>
          <p:cNvSpPr txBox="1"/>
          <p:nvPr/>
        </p:nvSpPr>
        <p:spPr>
          <a:xfrm>
            <a:off x="2981213" y="2812013"/>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4%</a:t>
            </a:r>
            <a:endParaRPr b="0" i="0" sz="1200" u="none" cap="none" strike="noStrike">
              <a:solidFill>
                <a:srgbClr val="344452"/>
              </a:solidFill>
              <a:latin typeface="Open Sans"/>
              <a:ea typeface="Open Sans"/>
              <a:cs typeface="Open Sans"/>
              <a:sym typeface="Open Sans"/>
            </a:endParaRPr>
          </a:p>
        </p:txBody>
      </p:sp>
      <p:sp>
        <p:nvSpPr>
          <p:cNvPr id="2166" name="Google Shape;2166;p145"/>
          <p:cNvSpPr txBox="1"/>
          <p:nvPr/>
        </p:nvSpPr>
        <p:spPr>
          <a:xfrm>
            <a:off x="2432163" y="3206900"/>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a:t>
            </a:r>
            <a:endParaRPr b="0" i="0" sz="1200" u="none" cap="none" strike="noStrike">
              <a:solidFill>
                <a:srgbClr val="344452"/>
              </a:solidFill>
              <a:latin typeface="Open Sans"/>
              <a:ea typeface="Open Sans"/>
              <a:cs typeface="Open Sans"/>
              <a:sym typeface="Open Sans"/>
            </a:endParaRPr>
          </a:p>
        </p:txBody>
      </p:sp>
      <p:sp>
        <p:nvSpPr>
          <p:cNvPr id="2167" name="Google Shape;2167;p145"/>
          <p:cNvSpPr/>
          <p:nvPr/>
        </p:nvSpPr>
        <p:spPr>
          <a:xfrm>
            <a:off x="2253397" y="3601800"/>
            <a:ext cx="14559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145"/>
          <p:cNvSpPr txBox="1"/>
          <p:nvPr/>
        </p:nvSpPr>
        <p:spPr>
          <a:xfrm>
            <a:off x="3709313" y="3604800"/>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8%</a:t>
            </a:r>
            <a:endParaRPr b="0" i="0" sz="1200" u="none" cap="none" strike="noStrike">
              <a:solidFill>
                <a:srgbClr val="344452"/>
              </a:solidFill>
              <a:latin typeface="Open Sans"/>
              <a:ea typeface="Open Sans"/>
              <a:cs typeface="Open Sans"/>
              <a:sym typeface="Open Sans"/>
            </a:endParaRPr>
          </a:p>
        </p:txBody>
      </p:sp>
      <p:sp>
        <p:nvSpPr>
          <p:cNvPr id="2169" name="Google Shape;2169;p145"/>
          <p:cNvSpPr/>
          <p:nvPr/>
        </p:nvSpPr>
        <p:spPr>
          <a:xfrm>
            <a:off x="2253399" y="4002700"/>
            <a:ext cx="10896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145"/>
          <p:cNvSpPr txBox="1"/>
          <p:nvPr/>
        </p:nvSpPr>
        <p:spPr>
          <a:xfrm>
            <a:off x="3342988" y="4002700"/>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6%</a:t>
            </a:r>
            <a:endParaRPr b="0" i="0" sz="1200" u="none" cap="none" strike="noStrike">
              <a:solidFill>
                <a:srgbClr val="344452"/>
              </a:solidFill>
              <a:latin typeface="Open Sans"/>
              <a:ea typeface="Open Sans"/>
              <a:cs typeface="Open Sans"/>
              <a:sym typeface="Open Sans"/>
            </a:endParaRPr>
          </a:p>
        </p:txBody>
      </p:sp>
      <p:cxnSp>
        <p:nvCxnSpPr>
          <p:cNvPr id="2171" name="Google Shape;2171;p145"/>
          <p:cNvCxnSpPr/>
          <p:nvPr/>
        </p:nvCxnSpPr>
        <p:spPr>
          <a:xfrm>
            <a:off x="2253399" y="1568500"/>
            <a:ext cx="0" cy="2805300"/>
          </a:xfrm>
          <a:prstGeom prst="straightConnector1">
            <a:avLst/>
          </a:prstGeom>
          <a:noFill/>
          <a:ln cap="flat" cmpd="sng" w="9525">
            <a:solidFill>
              <a:srgbClr val="000000"/>
            </a:solidFill>
            <a:prstDash val="solid"/>
            <a:round/>
            <a:headEnd len="sm" w="sm" type="none"/>
            <a:tailEnd len="sm" w="sm" type="none"/>
          </a:ln>
        </p:spPr>
      </p:cxnSp>
      <p:sp>
        <p:nvSpPr>
          <p:cNvPr id="2172" name="Google Shape;2172;p145"/>
          <p:cNvSpPr txBox="1"/>
          <p:nvPr/>
        </p:nvSpPr>
        <p:spPr>
          <a:xfrm>
            <a:off x="7562500" y="3996726"/>
            <a:ext cx="892500" cy="317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n" sz="1200" u="none" cap="none" strike="noStrike">
                <a:solidFill>
                  <a:srgbClr val="16325C"/>
                </a:solidFill>
                <a:latin typeface="Open Sans"/>
                <a:ea typeface="Open Sans"/>
                <a:cs typeface="Open Sans"/>
                <a:sym typeface="Open Sans"/>
              </a:rPr>
              <a:t>n = 4740</a:t>
            </a:r>
            <a:endParaRPr b="0" i="0" sz="1200" u="none" cap="none" strike="noStrike">
              <a:solidFill>
                <a:srgbClr val="16325C"/>
              </a:solidFill>
              <a:latin typeface="Open Sans"/>
              <a:ea typeface="Open Sans"/>
              <a:cs typeface="Open Sans"/>
              <a:sym typeface="Open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6" name="Shape 2176"/>
        <p:cNvGrpSpPr/>
        <p:nvPr/>
      </p:nvGrpSpPr>
      <p:grpSpPr>
        <a:xfrm>
          <a:off x="0" y="0"/>
          <a:ext cx="0" cy="0"/>
          <a:chOff x="0" y="0"/>
          <a:chExt cx="0" cy="0"/>
        </a:xfrm>
      </p:grpSpPr>
      <p:sp>
        <p:nvSpPr>
          <p:cNvPr id="2177" name="Google Shape;2177;p146"/>
          <p:cNvSpPr txBox="1"/>
          <p:nvPr/>
        </p:nvSpPr>
        <p:spPr>
          <a:xfrm>
            <a:off x="264650" y="263350"/>
            <a:ext cx="88794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66% of developers </a:t>
            </a:r>
            <a:r>
              <a:rPr b="1" i="0" lang="en" sz="1800" u="none" cap="none" strike="noStrike">
                <a:solidFill>
                  <a:srgbClr val="16325C"/>
                </a:solidFill>
                <a:latin typeface="Open Sans"/>
                <a:ea typeface="Open Sans"/>
                <a:cs typeface="Open Sans"/>
                <a:sym typeface="Open Sans"/>
              </a:rPr>
              <a:t>work with other developers</a:t>
            </a:r>
            <a:r>
              <a:rPr b="0" i="0" lang="en" sz="1800" u="none" cap="none" strike="noStrike">
                <a:solidFill>
                  <a:srgbClr val="16325C"/>
                </a:solidFill>
                <a:latin typeface="Open Sans"/>
                <a:ea typeface="Open Sans"/>
                <a:cs typeface="Open Sans"/>
                <a:sym typeface="Open Sans"/>
              </a:rPr>
              <a:t> at least some of the time.</a:t>
            </a:r>
            <a:endParaRPr b="0" i="0" sz="1800" u="none" cap="none" strike="noStrike">
              <a:solidFill>
                <a:srgbClr val="16325C"/>
              </a:solidFill>
              <a:latin typeface="Open Sans"/>
              <a:ea typeface="Open Sans"/>
              <a:cs typeface="Open Sans"/>
              <a:sym typeface="Open Sans"/>
            </a:endParaRPr>
          </a:p>
        </p:txBody>
      </p:sp>
      <p:sp>
        <p:nvSpPr>
          <p:cNvPr id="2178" name="Google Shape;2178;p146"/>
          <p:cNvSpPr txBox="1"/>
          <p:nvPr/>
        </p:nvSpPr>
        <p:spPr>
          <a:xfrm>
            <a:off x="264650" y="605686"/>
            <a:ext cx="81804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54698D"/>
                </a:solidFill>
                <a:latin typeface="Open Sans"/>
                <a:ea typeface="Open Sans"/>
                <a:cs typeface="Open Sans"/>
                <a:sym typeface="Open Sans"/>
              </a:rPr>
              <a:t>As a developer, which best describes the way you work?</a:t>
            </a:r>
            <a:endParaRPr b="0" i="0" sz="1400" u="none" cap="none" strike="noStrike">
              <a:solidFill>
                <a:srgbClr val="54698D"/>
              </a:solidFill>
              <a:latin typeface="Open Sans"/>
              <a:ea typeface="Open Sans"/>
              <a:cs typeface="Open Sans"/>
              <a:sym typeface="Open Sans"/>
            </a:endParaRPr>
          </a:p>
        </p:txBody>
      </p:sp>
      <p:sp>
        <p:nvSpPr>
          <p:cNvPr id="2179" name="Google Shape;2179;p146"/>
          <p:cNvSpPr/>
          <p:nvPr/>
        </p:nvSpPr>
        <p:spPr>
          <a:xfrm>
            <a:off x="2536075" y="3185175"/>
            <a:ext cx="4086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146"/>
          <p:cNvSpPr/>
          <p:nvPr/>
        </p:nvSpPr>
        <p:spPr>
          <a:xfrm>
            <a:off x="2536000" y="2790275"/>
            <a:ext cx="55347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146"/>
          <p:cNvSpPr/>
          <p:nvPr/>
        </p:nvSpPr>
        <p:spPr>
          <a:xfrm>
            <a:off x="2536026" y="2395400"/>
            <a:ext cx="35949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146"/>
          <p:cNvSpPr/>
          <p:nvPr/>
        </p:nvSpPr>
        <p:spPr>
          <a:xfrm>
            <a:off x="2536100" y="2000500"/>
            <a:ext cx="17946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146"/>
          <p:cNvSpPr/>
          <p:nvPr/>
        </p:nvSpPr>
        <p:spPr>
          <a:xfrm>
            <a:off x="2536227" y="1605600"/>
            <a:ext cx="19338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146"/>
          <p:cNvSpPr txBox="1"/>
          <p:nvPr/>
        </p:nvSpPr>
        <p:spPr>
          <a:xfrm>
            <a:off x="4470013" y="16056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14%</a:t>
            </a:r>
            <a:endParaRPr b="0" i="0" sz="1200" u="none" cap="none" strike="noStrike">
              <a:solidFill>
                <a:srgbClr val="344452"/>
              </a:solidFill>
              <a:latin typeface="Open Sans"/>
              <a:ea typeface="Open Sans"/>
              <a:cs typeface="Open Sans"/>
              <a:sym typeface="Open Sans"/>
            </a:endParaRPr>
          </a:p>
        </p:txBody>
      </p:sp>
      <p:sp>
        <p:nvSpPr>
          <p:cNvPr id="2185" name="Google Shape;2185;p146"/>
          <p:cNvSpPr txBox="1"/>
          <p:nvPr/>
        </p:nvSpPr>
        <p:spPr>
          <a:xfrm>
            <a:off x="4330738" y="200625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13%</a:t>
            </a:r>
            <a:endParaRPr b="0" i="0" sz="1200" u="none" cap="none" strike="noStrike">
              <a:solidFill>
                <a:srgbClr val="344452"/>
              </a:solidFill>
              <a:latin typeface="Open Sans"/>
              <a:ea typeface="Open Sans"/>
              <a:cs typeface="Open Sans"/>
              <a:sym typeface="Open Sans"/>
            </a:endParaRPr>
          </a:p>
        </p:txBody>
      </p:sp>
      <p:sp>
        <p:nvSpPr>
          <p:cNvPr id="2186" name="Google Shape;2186;p146"/>
          <p:cNvSpPr txBox="1"/>
          <p:nvPr/>
        </p:nvSpPr>
        <p:spPr>
          <a:xfrm>
            <a:off x="6130913" y="23954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26%</a:t>
            </a:r>
            <a:endParaRPr b="0" i="0" sz="1200" u="none" cap="none" strike="noStrike">
              <a:solidFill>
                <a:srgbClr val="344452"/>
              </a:solidFill>
              <a:latin typeface="Open Sans"/>
              <a:ea typeface="Open Sans"/>
              <a:cs typeface="Open Sans"/>
              <a:sym typeface="Open Sans"/>
            </a:endParaRPr>
          </a:p>
        </p:txBody>
      </p:sp>
      <p:sp>
        <p:nvSpPr>
          <p:cNvPr id="2187" name="Google Shape;2187;p146"/>
          <p:cNvSpPr txBox="1"/>
          <p:nvPr/>
        </p:nvSpPr>
        <p:spPr>
          <a:xfrm>
            <a:off x="8070688" y="2790288"/>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40%</a:t>
            </a:r>
            <a:endParaRPr b="0" i="0" sz="1200" u="none" cap="none" strike="noStrike">
              <a:solidFill>
                <a:srgbClr val="344452"/>
              </a:solidFill>
              <a:latin typeface="Open Sans"/>
              <a:ea typeface="Open Sans"/>
              <a:cs typeface="Open Sans"/>
              <a:sym typeface="Open Sans"/>
            </a:endParaRPr>
          </a:p>
        </p:txBody>
      </p:sp>
      <p:sp>
        <p:nvSpPr>
          <p:cNvPr id="2188" name="Google Shape;2188;p146"/>
          <p:cNvSpPr txBox="1"/>
          <p:nvPr/>
        </p:nvSpPr>
        <p:spPr>
          <a:xfrm>
            <a:off x="2944688" y="3185175"/>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3%</a:t>
            </a:r>
            <a:endParaRPr b="0" i="0" sz="1200" u="none" cap="none" strike="noStrike">
              <a:solidFill>
                <a:srgbClr val="344452"/>
              </a:solidFill>
              <a:latin typeface="Open Sans"/>
              <a:ea typeface="Open Sans"/>
              <a:cs typeface="Open Sans"/>
              <a:sym typeface="Open Sans"/>
            </a:endParaRPr>
          </a:p>
        </p:txBody>
      </p:sp>
      <p:sp>
        <p:nvSpPr>
          <p:cNvPr id="2189" name="Google Shape;2189;p146"/>
          <p:cNvSpPr txBox="1"/>
          <p:nvPr/>
        </p:nvSpPr>
        <p:spPr>
          <a:xfrm>
            <a:off x="409100" y="1605600"/>
            <a:ext cx="2127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Alone</a:t>
            </a:r>
            <a:endParaRPr b="0" i="0" sz="1000" u="none" cap="none" strike="noStrike">
              <a:solidFill>
                <a:srgbClr val="344452"/>
              </a:solidFill>
              <a:latin typeface="Open Sans"/>
              <a:ea typeface="Open Sans"/>
              <a:cs typeface="Open Sans"/>
              <a:sym typeface="Open Sans"/>
            </a:endParaRPr>
          </a:p>
        </p:txBody>
      </p:sp>
      <p:sp>
        <p:nvSpPr>
          <p:cNvPr id="2190" name="Google Shape;2190;p146"/>
          <p:cNvSpPr txBox="1"/>
          <p:nvPr/>
        </p:nvSpPr>
        <p:spPr>
          <a:xfrm>
            <a:off x="409100" y="2000503"/>
            <a:ext cx="2127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With others, but I am </a:t>
            </a:r>
            <a:br>
              <a:rPr b="1" i="0" lang="en" sz="1000" u="none" cap="none" strike="noStrike">
                <a:solidFill>
                  <a:srgbClr val="344452"/>
                </a:solidFill>
                <a:latin typeface="Open Sans"/>
                <a:ea typeface="Open Sans"/>
                <a:cs typeface="Open Sans"/>
                <a:sym typeface="Open Sans"/>
              </a:rPr>
            </a:br>
            <a:r>
              <a:rPr b="1" i="0" lang="en" sz="1000" u="none" cap="none" strike="noStrike">
                <a:solidFill>
                  <a:srgbClr val="344452"/>
                </a:solidFill>
                <a:latin typeface="Open Sans"/>
                <a:ea typeface="Open Sans"/>
                <a:cs typeface="Open Sans"/>
                <a:sym typeface="Open Sans"/>
              </a:rPr>
              <a:t>the only developer</a:t>
            </a:r>
            <a:endParaRPr b="0" i="0" sz="1000" u="none" cap="none" strike="noStrike">
              <a:solidFill>
                <a:srgbClr val="344452"/>
              </a:solidFill>
              <a:latin typeface="Open Sans"/>
              <a:ea typeface="Open Sans"/>
              <a:cs typeface="Open Sans"/>
              <a:sym typeface="Open Sans"/>
            </a:endParaRPr>
          </a:p>
        </p:txBody>
      </p:sp>
      <p:sp>
        <p:nvSpPr>
          <p:cNvPr id="2191" name="Google Shape;2191;p146"/>
          <p:cNvSpPr txBox="1"/>
          <p:nvPr/>
        </p:nvSpPr>
        <p:spPr>
          <a:xfrm>
            <a:off x="409100" y="2395394"/>
            <a:ext cx="2127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With other developers ad hoc</a:t>
            </a:r>
            <a:endParaRPr b="0" i="0" sz="1000" u="none" cap="none" strike="noStrike">
              <a:solidFill>
                <a:srgbClr val="344452"/>
              </a:solidFill>
              <a:latin typeface="Open Sans"/>
              <a:ea typeface="Open Sans"/>
              <a:cs typeface="Open Sans"/>
              <a:sym typeface="Open Sans"/>
            </a:endParaRPr>
          </a:p>
        </p:txBody>
      </p:sp>
      <p:sp>
        <p:nvSpPr>
          <p:cNvPr id="2192" name="Google Shape;2192;p146"/>
          <p:cNvSpPr txBox="1"/>
          <p:nvPr/>
        </p:nvSpPr>
        <p:spPr>
          <a:xfrm>
            <a:off x="409100" y="2790297"/>
            <a:ext cx="2127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With other developers on a centralized, shared code base</a:t>
            </a:r>
            <a:endParaRPr b="0" i="0" sz="1000" u="none" cap="none" strike="noStrike">
              <a:solidFill>
                <a:srgbClr val="344452"/>
              </a:solidFill>
              <a:latin typeface="Open Sans"/>
              <a:ea typeface="Open Sans"/>
              <a:cs typeface="Open Sans"/>
              <a:sym typeface="Open Sans"/>
            </a:endParaRPr>
          </a:p>
        </p:txBody>
      </p:sp>
      <p:sp>
        <p:nvSpPr>
          <p:cNvPr id="2193" name="Google Shape;2193;p146"/>
          <p:cNvSpPr txBox="1"/>
          <p:nvPr/>
        </p:nvSpPr>
        <p:spPr>
          <a:xfrm>
            <a:off x="409100" y="3185200"/>
            <a:ext cx="2127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Other</a:t>
            </a:r>
            <a:endParaRPr b="0" i="0" sz="1000" u="none" cap="none" strike="noStrike">
              <a:solidFill>
                <a:srgbClr val="344452"/>
              </a:solidFill>
              <a:latin typeface="Open Sans"/>
              <a:ea typeface="Open Sans"/>
              <a:cs typeface="Open Sans"/>
              <a:sym typeface="Open Sans"/>
            </a:endParaRPr>
          </a:p>
        </p:txBody>
      </p:sp>
      <p:cxnSp>
        <p:nvCxnSpPr>
          <p:cNvPr id="2194" name="Google Shape;2194;p146"/>
          <p:cNvCxnSpPr/>
          <p:nvPr/>
        </p:nvCxnSpPr>
        <p:spPr>
          <a:xfrm>
            <a:off x="2536038" y="1546775"/>
            <a:ext cx="0" cy="2019300"/>
          </a:xfrm>
          <a:prstGeom prst="straightConnector1">
            <a:avLst/>
          </a:prstGeom>
          <a:noFill/>
          <a:ln cap="flat" cmpd="sng" w="9525">
            <a:solidFill>
              <a:srgbClr val="000000"/>
            </a:solidFill>
            <a:prstDash val="solid"/>
            <a:round/>
            <a:headEnd len="sm" w="sm" type="none"/>
            <a:tailEnd len="sm" w="sm" type="none"/>
          </a:ln>
        </p:spPr>
      </p:cxnSp>
      <p:sp>
        <p:nvSpPr>
          <p:cNvPr id="2195" name="Google Shape;2195;p146"/>
          <p:cNvSpPr txBox="1"/>
          <p:nvPr/>
        </p:nvSpPr>
        <p:spPr>
          <a:xfrm>
            <a:off x="7638700" y="3691926"/>
            <a:ext cx="892500" cy="317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n" sz="1200" u="none" cap="none" strike="noStrike">
                <a:solidFill>
                  <a:srgbClr val="16325C"/>
                </a:solidFill>
                <a:latin typeface="Open Sans"/>
                <a:ea typeface="Open Sans"/>
                <a:cs typeface="Open Sans"/>
                <a:sym typeface="Open Sans"/>
              </a:rPr>
              <a:t>n = 4740</a:t>
            </a:r>
            <a:endParaRPr b="0" i="0" sz="1200" u="none" cap="none" strike="noStrike">
              <a:solidFill>
                <a:srgbClr val="16325C"/>
              </a:solidFill>
              <a:latin typeface="Open Sans"/>
              <a:ea typeface="Open Sans"/>
              <a:cs typeface="Open Sans"/>
              <a:sym typeface="Open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9" name="Shape 2199"/>
        <p:cNvGrpSpPr/>
        <p:nvPr/>
      </p:nvGrpSpPr>
      <p:grpSpPr>
        <a:xfrm>
          <a:off x="0" y="0"/>
          <a:ext cx="0" cy="0"/>
          <a:chOff x="0" y="0"/>
          <a:chExt cx="0" cy="0"/>
        </a:xfrm>
      </p:grpSpPr>
      <p:sp>
        <p:nvSpPr>
          <p:cNvPr id="2200" name="Google Shape;2200;p147"/>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75% of developers develop on </a:t>
            </a:r>
            <a:r>
              <a:rPr b="1" i="0" lang="en" sz="1800" u="none" cap="none" strike="noStrike">
                <a:solidFill>
                  <a:srgbClr val="16325C"/>
                </a:solidFill>
                <a:latin typeface="Open Sans"/>
                <a:ea typeface="Open Sans"/>
                <a:cs typeface="Open Sans"/>
                <a:sym typeface="Open Sans"/>
              </a:rPr>
              <a:t>Windows.</a:t>
            </a:r>
            <a:endParaRPr b="1" i="0" sz="1800" u="none" cap="none" strike="noStrike">
              <a:solidFill>
                <a:srgbClr val="16325C"/>
              </a:solidFill>
              <a:latin typeface="Open Sans"/>
              <a:ea typeface="Open Sans"/>
              <a:cs typeface="Open Sans"/>
              <a:sym typeface="Open Sans"/>
            </a:endParaRPr>
          </a:p>
        </p:txBody>
      </p:sp>
      <p:sp>
        <p:nvSpPr>
          <p:cNvPr id="2201" name="Google Shape;2201;p147"/>
          <p:cNvSpPr txBox="1"/>
          <p:nvPr/>
        </p:nvSpPr>
        <p:spPr>
          <a:xfrm>
            <a:off x="264650" y="605686"/>
            <a:ext cx="81804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54698D"/>
                </a:solidFill>
                <a:latin typeface="Open Sans"/>
                <a:ea typeface="Open Sans"/>
                <a:cs typeface="Open Sans"/>
                <a:sym typeface="Open Sans"/>
              </a:rPr>
              <a:t>What operating system do you primarily develop on?</a:t>
            </a:r>
            <a:endParaRPr b="0" i="0" sz="1400" u="none" cap="none" strike="noStrike">
              <a:solidFill>
                <a:srgbClr val="54698D"/>
              </a:solidFill>
              <a:latin typeface="Open Sans"/>
              <a:ea typeface="Open Sans"/>
              <a:cs typeface="Open Sans"/>
              <a:sym typeface="Open Sans"/>
            </a:endParaRPr>
          </a:p>
        </p:txBody>
      </p:sp>
      <p:sp>
        <p:nvSpPr>
          <p:cNvPr id="2202" name="Google Shape;2202;p147"/>
          <p:cNvSpPr/>
          <p:nvPr/>
        </p:nvSpPr>
        <p:spPr>
          <a:xfrm>
            <a:off x="1926472" y="3149925"/>
            <a:ext cx="4275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147"/>
          <p:cNvSpPr/>
          <p:nvPr/>
        </p:nvSpPr>
        <p:spPr>
          <a:xfrm>
            <a:off x="1926450" y="2755025"/>
            <a:ext cx="22842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147"/>
          <p:cNvSpPr/>
          <p:nvPr/>
        </p:nvSpPr>
        <p:spPr>
          <a:xfrm>
            <a:off x="1926452" y="2360150"/>
            <a:ext cx="5844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147"/>
          <p:cNvSpPr/>
          <p:nvPr/>
        </p:nvSpPr>
        <p:spPr>
          <a:xfrm>
            <a:off x="1926475" y="1965250"/>
            <a:ext cx="61179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147"/>
          <p:cNvSpPr/>
          <p:nvPr/>
        </p:nvSpPr>
        <p:spPr>
          <a:xfrm>
            <a:off x="1926561" y="1570350"/>
            <a:ext cx="38535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147"/>
          <p:cNvSpPr txBox="1"/>
          <p:nvPr/>
        </p:nvSpPr>
        <p:spPr>
          <a:xfrm>
            <a:off x="5780038" y="1570350"/>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27%</a:t>
            </a:r>
            <a:endParaRPr b="0" i="0" sz="1200" u="none" cap="none" strike="noStrike">
              <a:solidFill>
                <a:srgbClr val="344452"/>
              </a:solidFill>
              <a:latin typeface="Open Sans"/>
              <a:ea typeface="Open Sans"/>
              <a:cs typeface="Open Sans"/>
              <a:sym typeface="Open Sans"/>
            </a:endParaRPr>
          </a:p>
        </p:txBody>
      </p:sp>
      <p:sp>
        <p:nvSpPr>
          <p:cNvPr id="2208" name="Google Shape;2208;p147"/>
          <p:cNvSpPr txBox="1"/>
          <p:nvPr/>
        </p:nvSpPr>
        <p:spPr>
          <a:xfrm>
            <a:off x="8044363" y="1965250"/>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43%</a:t>
            </a:r>
            <a:endParaRPr b="0" i="0" sz="1200" u="none" cap="none" strike="noStrike">
              <a:solidFill>
                <a:srgbClr val="344452"/>
              </a:solidFill>
              <a:latin typeface="Open Sans"/>
              <a:ea typeface="Open Sans"/>
              <a:cs typeface="Open Sans"/>
              <a:sym typeface="Open Sans"/>
            </a:endParaRPr>
          </a:p>
        </p:txBody>
      </p:sp>
      <p:sp>
        <p:nvSpPr>
          <p:cNvPr id="2209" name="Google Shape;2209;p147"/>
          <p:cNvSpPr txBox="1"/>
          <p:nvPr/>
        </p:nvSpPr>
        <p:spPr>
          <a:xfrm>
            <a:off x="2510838" y="2360150"/>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4%</a:t>
            </a:r>
            <a:endParaRPr b="0" i="0" sz="1200" u="none" cap="none" strike="noStrike">
              <a:solidFill>
                <a:srgbClr val="344452"/>
              </a:solidFill>
              <a:latin typeface="Open Sans"/>
              <a:ea typeface="Open Sans"/>
              <a:cs typeface="Open Sans"/>
              <a:sym typeface="Open Sans"/>
            </a:endParaRPr>
          </a:p>
        </p:txBody>
      </p:sp>
      <p:sp>
        <p:nvSpPr>
          <p:cNvPr id="2210" name="Google Shape;2210;p147"/>
          <p:cNvSpPr txBox="1"/>
          <p:nvPr/>
        </p:nvSpPr>
        <p:spPr>
          <a:xfrm>
            <a:off x="4210638" y="2755038"/>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16%</a:t>
            </a:r>
            <a:endParaRPr b="0" i="0" sz="1200" u="none" cap="none" strike="noStrike">
              <a:solidFill>
                <a:srgbClr val="344452"/>
              </a:solidFill>
              <a:latin typeface="Open Sans"/>
              <a:ea typeface="Open Sans"/>
              <a:cs typeface="Open Sans"/>
              <a:sym typeface="Open Sans"/>
            </a:endParaRPr>
          </a:p>
        </p:txBody>
      </p:sp>
      <p:sp>
        <p:nvSpPr>
          <p:cNvPr id="2211" name="Google Shape;2211;p147"/>
          <p:cNvSpPr txBox="1"/>
          <p:nvPr/>
        </p:nvSpPr>
        <p:spPr>
          <a:xfrm>
            <a:off x="2353963" y="3149925"/>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3%</a:t>
            </a:r>
            <a:endParaRPr b="0" i="0" sz="1200" u="none" cap="none" strike="noStrike">
              <a:solidFill>
                <a:srgbClr val="344452"/>
              </a:solidFill>
              <a:latin typeface="Open Sans"/>
              <a:ea typeface="Open Sans"/>
              <a:cs typeface="Open Sans"/>
              <a:sym typeface="Open Sans"/>
            </a:endParaRPr>
          </a:p>
        </p:txBody>
      </p:sp>
      <p:sp>
        <p:nvSpPr>
          <p:cNvPr id="2212" name="Google Shape;2212;p147"/>
          <p:cNvSpPr txBox="1"/>
          <p:nvPr/>
        </p:nvSpPr>
        <p:spPr>
          <a:xfrm>
            <a:off x="499944" y="1570350"/>
            <a:ext cx="14265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Windows 10</a:t>
            </a:r>
            <a:endParaRPr b="0" i="0" sz="1200" u="none" cap="none" strike="noStrike">
              <a:solidFill>
                <a:srgbClr val="344452"/>
              </a:solidFill>
              <a:latin typeface="Open Sans"/>
              <a:ea typeface="Open Sans"/>
              <a:cs typeface="Open Sans"/>
              <a:sym typeface="Open Sans"/>
            </a:endParaRPr>
          </a:p>
        </p:txBody>
      </p:sp>
      <p:sp>
        <p:nvSpPr>
          <p:cNvPr id="2213" name="Google Shape;2213;p147"/>
          <p:cNvSpPr txBox="1"/>
          <p:nvPr/>
        </p:nvSpPr>
        <p:spPr>
          <a:xfrm>
            <a:off x="499944" y="1965253"/>
            <a:ext cx="14265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Windows 7</a:t>
            </a:r>
            <a:endParaRPr b="0" i="0" sz="1200" u="none" cap="none" strike="noStrike">
              <a:solidFill>
                <a:srgbClr val="344452"/>
              </a:solidFill>
              <a:latin typeface="Open Sans"/>
              <a:ea typeface="Open Sans"/>
              <a:cs typeface="Open Sans"/>
              <a:sym typeface="Open Sans"/>
            </a:endParaRPr>
          </a:p>
        </p:txBody>
      </p:sp>
      <p:sp>
        <p:nvSpPr>
          <p:cNvPr id="2214" name="Google Shape;2214;p147"/>
          <p:cNvSpPr txBox="1"/>
          <p:nvPr/>
        </p:nvSpPr>
        <p:spPr>
          <a:xfrm>
            <a:off x="499944" y="2360143"/>
            <a:ext cx="14265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Other Windows</a:t>
            </a:r>
            <a:endParaRPr b="0" i="0" sz="1200" u="none" cap="none" strike="noStrike">
              <a:solidFill>
                <a:srgbClr val="344452"/>
              </a:solidFill>
              <a:latin typeface="Open Sans"/>
              <a:ea typeface="Open Sans"/>
              <a:cs typeface="Open Sans"/>
              <a:sym typeface="Open Sans"/>
            </a:endParaRPr>
          </a:p>
        </p:txBody>
      </p:sp>
      <p:sp>
        <p:nvSpPr>
          <p:cNvPr id="2215" name="Google Shape;2215;p147"/>
          <p:cNvSpPr txBox="1"/>
          <p:nvPr/>
        </p:nvSpPr>
        <p:spPr>
          <a:xfrm>
            <a:off x="499944" y="2755045"/>
            <a:ext cx="14265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Mac OS</a:t>
            </a:r>
            <a:endParaRPr b="0" i="0" sz="1200" u="none" cap="none" strike="noStrike">
              <a:solidFill>
                <a:srgbClr val="344452"/>
              </a:solidFill>
              <a:latin typeface="Open Sans"/>
              <a:ea typeface="Open Sans"/>
              <a:cs typeface="Open Sans"/>
              <a:sym typeface="Open Sans"/>
            </a:endParaRPr>
          </a:p>
        </p:txBody>
      </p:sp>
      <p:sp>
        <p:nvSpPr>
          <p:cNvPr id="2216" name="Google Shape;2216;p147"/>
          <p:cNvSpPr/>
          <p:nvPr/>
        </p:nvSpPr>
        <p:spPr>
          <a:xfrm>
            <a:off x="1926485" y="3544825"/>
            <a:ext cx="2880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147"/>
          <p:cNvSpPr txBox="1"/>
          <p:nvPr/>
        </p:nvSpPr>
        <p:spPr>
          <a:xfrm>
            <a:off x="499944" y="3149948"/>
            <a:ext cx="14265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Linux</a:t>
            </a:r>
            <a:endParaRPr b="0" i="0" sz="1200" u="none" cap="none" strike="noStrike">
              <a:solidFill>
                <a:srgbClr val="344452"/>
              </a:solidFill>
              <a:latin typeface="Open Sans"/>
              <a:ea typeface="Open Sans"/>
              <a:cs typeface="Open Sans"/>
              <a:sym typeface="Open Sans"/>
            </a:endParaRPr>
          </a:p>
        </p:txBody>
      </p:sp>
      <p:sp>
        <p:nvSpPr>
          <p:cNvPr id="2218" name="Google Shape;2218;p147"/>
          <p:cNvSpPr txBox="1"/>
          <p:nvPr/>
        </p:nvSpPr>
        <p:spPr>
          <a:xfrm>
            <a:off x="2214488" y="3544825"/>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a:t>
            </a:r>
            <a:endParaRPr b="0" i="0" sz="1200" u="none" cap="none" strike="noStrike">
              <a:solidFill>
                <a:srgbClr val="344452"/>
              </a:solidFill>
              <a:latin typeface="Open Sans"/>
              <a:ea typeface="Open Sans"/>
              <a:cs typeface="Open Sans"/>
              <a:sym typeface="Open Sans"/>
            </a:endParaRPr>
          </a:p>
        </p:txBody>
      </p:sp>
      <p:sp>
        <p:nvSpPr>
          <p:cNvPr id="2219" name="Google Shape;2219;p147"/>
          <p:cNvSpPr txBox="1"/>
          <p:nvPr/>
        </p:nvSpPr>
        <p:spPr>
          <a:xfrm>
            <a:off x="499926" y="3544850"/>
            <a:ext cx="14265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Other</a:t>
            </a:r>
            <a:endParaRPr b="0" i="0" sz="1200" u="none" cap="none" strike="noStrike">
              <a:solidFill>
                <a:srgbClr val="344452"/>
              </a:solidFill>
              <a:latin typeface="Open Sans"/>
              <a:ea typeface="Open Sans"/>
              <a:cs typeface="Open Sans"/>
              <a:sym typeface="Open Sans"/>
            </a:endParaRPr>
          </a:p>
        </p:txBody>
      </p:sp>
      <p:cxnSp>
        <p:nvCxnSpPr>
          <p:cNvPr id="2220" name="Google Shape;2220;p147"/>
          <p:cNvCxnSpPr/>
          <p:nvPr/>
        </p:nvCxnSpPr>
        <p:spPr>
          <a:xfrm>
            <a:off x="1926438" y="1511525"/>
            <a:ext cx="0" cy="2434200"/>
          </a:xfrm>
          <a:prstGeom prst="straightConnector1">
            <a:avLst/>
          </a:prstGeom>
          <a:noFill/>
          <a:ln cap="flat" cmpd="sng" w="9525">
            <a:solidFill>
              <a:srgbClr val="000000"/>
            </a:solidFill>
            <a:prstDash val="solid"/>
            <a:round/>
            <a:headEnd len="sm" w="sm" type="none"/>
            <a:tailEnd len="sm" w="sm" type="none"/>
          </a:ln>
        </p:spPr>
      </p:cxnSp>
      <p:sp>
        <p:nvSpPr>
          <p:cNvPr id="2221" name="Google Shape;2221;p147"/>
          <p:cNvSpPr txBox="1"/>
          <p:nvPr/>
        </p:nvSpPr>
        <p:spPr>
          <a:xfrm>
            <a:off x="7638700" y="3544851"/>
            <a:ext cx="892500" cy="317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n" sz="1200" u="none" cap="none" strike="noStrike">
                <a:solidFill>
                  <a:srgbClr val="16325C"/>
                </a:solidFill>
                <a:latin typeface="Open Sans"/>
                <a:ea typeface="Open Sans"/>
                <a:cs typeface="Open Sans"/>
                <a:sym typeface="Open Sans"/>
              </a:rPr>
              <a:t>n = 4740</a:t>
            </a:r>
            <a:endParaRPr b="0" i="0" sz="1200" u="none" cap="none" strike="noStrike">
              <a:solidFill>
                <a:srgbClr val="16325C"/>
              </a:solidFill>
              <a:latin typeface="Open Sans"/>
              <a:ea typeface="Open Sans"/>
              <a:cs typeface="Open Sans"/>
              <a:sym typeface="Open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5" name="Shape 2225"/>
        <p:cNvGrpSpPr/>
        <p:nvPr/>
      </p:nvGrpSpPr>
      <p:grpSpPr>
        <a:xfrm>
          <a:off x="0" y="0"/>
          <a:ext cx="0" cy="0"/>
          <a:chOff x="0" y="0"/>
          <a:chExt cx="0" cy="0"/>
        </a:xfrm>
      </p:grpSpPr>
      <p:sp>
        <p:nvSpPr>
          <p:cNvPr id="2226" name="Google Shape;2226;p148"/>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Developers primarily use </a:t>
            </a:r>
            <a:r>
              <a:rPr b="1" i="0" lang="en" sz="1800" u="none" cap="none" strike="noStrike">
                <a:solidFill>
                  <a:srgbClr val="16325C"/>
                </a:solidFill>
                <a:latin typeface="Open Sans"/>
                <a:ea typeface="Open Sans"/>
                <a:cs typeface="Open Sans"/>
                <a:sym typeface="Open Sans"/>
              </a:rPr>
              <a:t>Chrome</a:t>
            </a:r>
            <a:r>
              <a:rPr b="0" i="0" lang="en" sz="1800" u="none" cap="none" strike="noStrike">
                <a:solidFill>
                  <a:srgbClr val="16325C"/>
                </a:solidFill>
                <a:latin typeface="Open Sans"/>
                <a:ea typeface="Open Sans"/>
                <a:cs typeface="Open Sans"/>
                <a:sym typeface="Open Sans"/>
              </a:rPr>
              <a:t> for their development activities.</a:t>
            </a:r>
            <a:endParaRPr b="0" i="0" sz="1800" u="none" cap="none" strike="noStrike">
              <a:solidFill>
                <a:srgbClr val="16325C"/>
              </a:solidFill>
              <a:latin typeface="Open Sans"/>
              <a:ea typeface="Open Sans"/>
              <a:cs typeface="Open Sans"/>
              <a:sym typeface="Open Sans"/>
            </a:endParaRPr>
          </a:p>
        </p:txBody>
      </p:sp>
      <p:sp>
        <p:nvSpPr>
          <p:cNvPr id="2227" name="Google Shape;2227;p148"/>
          <p:cNvSpPr txBox="1"/>
          <p:nvPr/>
        </p:nvSpPr>
        <p:spPr>
          <a:xfrm>
            <a:off x="264650" y="605686"/>
            <a:ext cx="81804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54698D"/>
                </a:solidFill>
                <a:latin typeface="Open Sans"/>
                <a:ea typeface="Open Sans"/>
                <a:cs typeface="Open Sans"/>
                <a:sym typeface="Open Sans"/>
              </a:rPr>
              <a:t>What is the primary browser you use to look at, edit, or manage code and other development-related activities?</a:t>
            </a:r>
            <a:endParaRPr b="0" i="0" sz="1400" u="none" cap="none" strike="noStrike">
              <a:solidFill>
                <a:srgbClr val="54698D"/>
              </a:solidFill>
              <a:latin typeface="Open Sans"/>
              <a:ea typeface="Open Sans"/>
              <a:cs typeface="Open Sans"/>
              <a:sym typeface="Open Sans"/>
            </a:endParaRPr>
          </a:p>
        </p:txBody>
      </p:sp>
      <p:sp>
        <p:nvSpPr>
          <p:cNvPr id="2228" name="Google Shape;2228;p148"/>
          <p:cNvSpPr/>
          <p:nvPr/>
        </p:nvSpPr>
        <p:spPr>
          <a:xfrm>
            <a:off x="1774045" y="3409800"/>
            <a:ext cx="810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148"/>
          <p:cNvSpPr/>
          <p:nvPr/>
        </p:nvSpPr>
        <p:spPr>
          <a:xfrm>
            <a:off x="1774050" y="3014900"/>
            <a:ext cx="1656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148"/>
          <p:cNvSpPr/>
          <p:nvPr/>
        </p:nvSpPr>
        <p:spPr>
          <a:xfrm>
            <a:off x="1774052" y="2620025"/>
            <a:ext cx="4098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148"/>
          <p:cNvSpPr/>
          <p:nvPr/>
        </p:nvSpPr>
        <p:spPr>
          <a:xfrm>
            <a:off x="1774065" y="2225125"/>
            <a:ext cx="7326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148"/>
          <p:cNvSpPr/>
          <p:nvPr/>
        </p:nvSpPr>
        <p:spPr>
          <a:xfrm>
            <a:off x="1774236" y="1830225"/>
            <a:ext cx="62595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148"/>
          <p:cNvSpPr txBox="1"/>
          <p:nvPr/>
        </p:nvSpPr>
        <p:spPr>
          <a:xfrm>
            <a:off x="8033888" y="1830225"/>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77%</a:t>
            </a:r>
            <a:endParaRPr b="0" i="0" sz="1200" u="none" cap="none" strike="noStrike">
              <a:solidFill>
                <a:srgbClr val="344452"/>
              </a:solidFill>
              <a:latin typeface="Open Sans"/>
              <a:ea typeface="Open Sans"/>
              <a:cs typeface="Open Sans"/>
              <a:sym typeface="Open Sans"/>
            </a:endParaRPr>
          </a:p>
        </p:txBody>
      </p:sp>
      <p:sp>
        <p:nvSpPr>
          <p:cNvPr id="2234" name="Google Shape;2234;p148"/>
          <p:cNvSpPr txBox="1"/>
          <p:nvPr/>
        </p:nvSpPr>
        <p:spPr>
          <a:xfrm>
            <a:off x="2506688" y="2230875"/>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9%</a:t>
            </a:r>
            <a:endParaRPr b="0" i="0" sz="1200" u="none" cap="none" strike="noStrike">
              <a:solidFill>
                <a:srgbClr val="344452"/>
              </a:solidFill>
              <a:latin typeface="Open Sans"/>
              <a:ea typeface="Open Sans"/>
              <a:cs typeface="Open Sans"/>
              <a:sym typeface="Open Sans"/>
            </a:endParaRPr>
          </a:p>
        </p:txBody>
      </p:sp>
      <p:sp>
        <p:nvSpPr>
          <p:cNvPr id="2235" name="Google Shape;2235;p148"/>
          <p:cNvSpPr txBox="1"/>
          <p:nvPr/>
        </p:nvSpPr>
        <p:spPr>
          <a:xfrm>
            <a:off x="2183838" y="2620025"/>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5%</a:t>
            </a:r>
            <a:endParaRPr b="0" i="0" sz="1200" u="none" cap="none" strike="noStrike">
              <a:solidFill>
                <a:srgbClr val="344452"/>
              </a:solidFill>
              <a:latin typeface="Open Sans"/>
              <a:ea typeface="Open Sans"/>
              <a:cs typeface="Open Sans"/>
              <a:sym typeface="Open Sans"/>
            </a:endParaRPr>
          </a:p>
        </p:txBody>
      </p:sp>
      <p:sp>
        <p:nvSpPr>
          <p:cNvPr id="2236" name="Google Shape;2236;p148"/>
          <p:cNvSpPr txBox="1"/>
          <p:nvPr/>
        </p:nvSpPr>
        <p:spPr>
          <a:xfrm>
            <a:off x="1939663" y="3014913"/>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a:t>
            </a:r>
            <a:endParaRPr b="0" i="0" sz="1200" u="none" cap="none" strike="noStrike">
              <a:solidFill>
                <a:srgbClr val="344452"/>
              </a:solidFill>
              <a:latin typeface="Open Sans"/>
              <a:ea typeface="Open Sans"/>
              <a:cs typeface="Open Sans"/>
              <a:sym typeface="Open Sans"/>
            </a:endParaRPr>
          </a:p>
        </p:txBody>
      </p:sp>
      <p:sp>
        <p:nvSpPr>
          <p:cNvPr id="2237" name="Google Shape;2237;p148"/>
          <p:cNvSpPr txBox="1"/>
          <p:nvPr/>
        </p:nvSpPr>
        <p:spPr>
          <a:xfrm>
            <a:off x="1855038" y="34098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a:t>
            </a:r>
            <a:endParaRPr b="0" i="0" sz="1200" u="none" cap="none" strike="noStrike">
              <a:solidFill>
                <a:srgbClr val="344452"/>
              </a:solidFill>
              <a:latin typeface="Open Sans"/>
              <a:ea typeface="Open Sans"/>
              <a:cs typeface="Open Sans"/>
              <a:sym typeface="Open Sans"/>
            </a:endParaRPr>
          </a:p>
        </p:txBody>
      </p:sp>
      <p:sp>
        <p:nvSpPr>
          <p:cNvPr id="2238" name="Google Shape;2238;p148"/>
          <p:cNvSpPr txBox="1"/>
          <p:nvPr/>
        </p:nvSpPr>
        <p:spPr>
          <a:xfrm>
            <a:off x="347525" y="1830225"/>
            <a:ext cx="14265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Chrome</a:t>
            </a:r>
            <a:endParaRPr b="0" i="0" sz="1200" u="none" cap="none" strike="noStrike">
              <a:solidFill>
                <a:srgbClr val="344452"/>
              </a:solidFill>
              <a:latin typeface="Open Sans"/>
              <a:ea typeface="Open Sans"/>
              <a:cs typeface="Open Sans"/>
              <a:sym typeface="Open Sans"/>
            </a:endParaRPr>
          </a:p>
        </p:txBody>
      </p:sp>
      <p:sp>
        <p:nvSpPr>
          <p:cNvPr id="2239" name="Google Shape;2239;p148"/>
          <p:cNvSpPr txBox="1"/>
          <p:nvPr/>
        </p:nvSpPr>
        <p:spPr>
          <a:xfrm>
            <a:off x="347525" y="2225128"/>
            <a:ext cx="14265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Firefox</a:t>
            </a:r>
            <a:endParaRPr b="0" i="0" sz="1200" u="none" cap="none" strike="noStrike">
              <a:solidFill>
                <a:srgbClr val="344452"/>
              </a:solidFill>
              <a:latin typeface="Open Sans"/>
              <a:ea typeface="Open Sans"/>
              <a:cs typeface="Open Sans"/>
              <a:sym typeface="Open Sans"/>
            </a:endParaRPr>
          </a:p>
        </p:txBody>
      </p:sp>
      <p:sp>
        <p:nvSpPr>
          <p:cNvPr id="2240" name="Google Shape;2240;p148"/>
          <p:cNvSpPr txBox="1"/>
          <p:nvPr/>
        </p:nvSpPr>
        <p:spPr>
          <a:xfrm>
            <a:off x="347525" y="2620019"/>
            <a:ext cx="14265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Internet Explorer/Edge</a:t>
            </a:r>
            <a:endParaRPr b="0" i="0" sz="1200" u="none" cap="none" strike="noStrike">
              <a:solidFill>
                <a:srgbClr val="344452"/>
              </a:solidFill>
              <a:latin typeface="Open Sans"/>
              <a:ea typeface="Open Sans"/>
              <a:cs typeface="Open Sans"/>
              <a:sym typeface="Open Sans"/>
            </a:endParaRPr>
          </a:p>
        </p:txBody>
      </p:sp>
      <p:sp>
        <p:nvSpPr>
          <p:cNvPr id="2241" name="Google Shape;2241;p148"/>
          <p:cNvSpPr txBox="1"/>
          <p:nvPr/>
        </p:nvSpPr>
        <p:spPr>
          <a:xfrm>
            <a:off x="347525" y="3014922"/>
            <a:ext cx="14265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Safari</a:t>
            </a:r>
            <a:endParaRPr b="0" i="0" sz="1200" u="none" cap="none" strike="noStrike">
              <a:solidFill>
                <a:srgbClr val="344452"/>
              </a:solidFill>
              <a:latin typeface="Open Sans"/>
              <a:ea typeface="Open Sans"/>
              <a:cs typeface="Open Sans"/>
              <a:sym typeface="Open Sans"/>
            </a:endParaRPr>
          </a:p>
        </p:txBody>
      </p:sp>
      <p:sp>
        <p:nvSpPr>
          <p:cNvPr id="2242" name="Google Shape;2242;p148"/>
          <p:cNvSpPr txBox="1"/>
          <p:nvPr/>
        </p:nvSpPr>
        <p:spPr>
          <a:xfrm>
            <a:off x="347525" y="3409825"/>
            <a:ext cx="14265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Other</a:t>
            </a:r>
            <a:endParaRPr b="0" i="0" sz="1200" u="none" cap="none" strike="noStrike">
              <a:solidFill>
                <a:srgbClr val="344452"/>
              </a:solidFill>
              <a:latin typeface="Open Sans"/>
              <a:ea typeface="Open Sans"/>
              <a:cs typeface="Open Sans"/>
              <a:sym typeface="Open Sans"/>
            </a:endParaRPr>
          </a:p>
        </p:txBody>
      </p:sp>
      <p:cxnSp>
        <p:nvCxnSpPr>
          <p:cNvPr id="2243" name="Google Shape;2243;p148"/>
          <p:cNvCxnSpPr/>
          <p:nvPr/>
        </p:nvCxnSpPr>
        <p:spPr>
          <a:xfrm>
            <a:off x="1774038" y="1771400"/>
            <a:ext cx="0" cy="2019300"/>
          </a:xfrm>
          <a:prstGeom prst="straightConnector1">
            <a:avLst/>
          </a:prstGeom>
          <a:noFill/>
          <a:ln cap="flat" cmpd="sng" w="9525">
            <a:solidFill>
              <a:srgbClr val="000000"/>
            </a:solidFill>
            <a:prstDash val="solid"/>
            <a:round/>
            <a:headEnd len="sm" w="sm" type="none"/>
            <a:tailEnd len="sm" w="sm" type="none"/>
          </a:ln>
        </p:spPr>
      </p:cxnSp>
      <p:sp>
        <p:nvSpPr>
          <p:cNvPr id="2244" name="Google Shape;2244;p148"/>
          <p:cNvSpPr txBox="1"/>
          <p:nvPr/>
        </p:nvSpPr>
        <p:spPr>
          <a:xfrm>
            <a:off x="7638700" y="3409801"/>
            <a:ext cx="892500" cy="317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n" sz="1200" u="none" cap="none" strike="noStrike">
                <a:solidFill>
                  <a:srgbClr val="16325C"/>
                </a:solidFill>
                <a:latin typeface="Open Sans"/>
                <a:ea typeface="Open Sans"/>
                <a:cs typeface="Open Sans"/>
                <a:sym typeface="Open Sans"/>
              </a:rPr>
              <a:t>n = 4740</a:t>
            </a:r>
            <a:endParaRPr b="0" i="0" sz="1200" u="none" cap="none" strike="noStrike">
              <a:solidFill>
                <a:srgbClr val="16325C"/>
              </a:solidFill>
              <a:latin typeface="Open Sans"/>
              <a:ea typeface="Open Sans"/>
              <a:cs typeface="Open Sans"/>
              <a:sym typeface="Open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8" name="Shape 2248"/>
        <p:cNvGrpSpPr/>
        <p:nvPr/>
      </p:nvGrpSpPr>
      <p:grpSpPr>
        <a:xfrm>
          <a:off x="0" y="0"/>
          <a:ext cx="0" cy="0"/>
          <a:chOff x="0" y="0"/>
          <a:chExt cx="0" cy="0"/>
        </a:xfrm>
      </p:grpSpPr>
      <p:sp>
        <p:nvSpPr>
          <p:cNvPr id="2249" name="Google Shape;2249;p149"/>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Developers primarily </a:t>
            </a:r>
            <a:r>
              <a:rPr b="1" i="0" lang="en" sz="1800" u="none" cap="none" strike="noStrike">
                <a:solidFill>
                  <a:srgbClr val="16325C"/>
                </a:solidFill>
                <a:latin typeface="Open Sans"/>
                <a:ea typeface="Open Sans"/>
                <a:cs typeface="Open Sans"/>
                <a:sym typeface="Open Sans"/>
              </a:rPr>
              <a:t>develop for laptops/desktops.</a:t>
            </a:r>
            <a:endParaRPr b="1" i="0" sz="1800" u="none" cap="none" strike="noStrike">
              <a:solidFill>
                <a:srgbClr val="16325C"/>
              </a:solidFill>
              <a:latin typeface="Open Sans"/>
              <a:ea typeface="Open Sans"/>
              <a:cs typeface="Open Sans"/>
              <a:sym typeface="Open Sans"/>
            </a:endParaRPr>
          </a:p>
        </p:txBody>
      </p:sp>
      <p:sp>
        <p:nvSpPr>
          <p:cNvPr id="2250" name="Google Shape;2250;p149"/>
          <p:cNvSpPr txBox="1"/>
          <p:nvPr/>
        </p:nvSpPr>
        <p:spPr>
          <a:xfrm>
            <a:off x="264650" y="605686"/>
            <a:ext cx="81804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54698D"/>
                </a:solidFill>
                <a:latin typeface="Open Sans"/>
                <a:ea typeface="Open Sans"/>
                <a:cs typeface="Open Sans"/>
                <a:sym typeface="Open Sans"/>
              </a:rPr>
              <a:t>Which devices are you developing for? Select all that apply.</a:t>
            </a:r>
            <a:endParaRPr b="0" i="0" sz="1400" u="none" cap="none" strike="noStrike">
              <a:solidFill>
                <a:srgbClr val="54698D"/>
              </a:solidFill>
              <a:latin typeface="Open Sans"/>
              <a:ea typeface="Open Sans"/>
              <a:cs typeface="Open Sans"/>
              <a:sym typeface="Open Sans"/>
            </a:endParaRPr>
          </a:p>
        </p:txBody>
      </p:sp>
      <p:sp>
        <p:nvSpPr>
          <p:cNvPr id="2251" name="Google Shape;2251;p149"/>
          <p:cNvSpPr/>
          <p:nvPr/>
        </p:nvSpPr>
        <p:spPr>
          <a:xfrm>
            <a:off x="2002681" y="3190900"/>
            <a:ext cx="1332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149"/>
          <p:cNvSpPr/>
          <p:nvPr/>
        </p:nvSpPr>
        <p:spPr>
          <a:xfrm>
            <a:off x="2002650" y="2796000"/>
            <a:ext cx="23607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149"/>
          <p:cNvSpPr/>
          <p:nvPr/>
        </p:nvSpPr>
        <p:spPr>
          <a:xfrm>
            <a:off x="2002650" y="2401125"/>
            <a:ext cx="27528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149"/>
          <p:cNvSpPr/>
          <p:nvPr/>
        </p:nvSpPr>
        <p:spPr>
          <a:xfrm>
            <a:off x="2002664" y="2006225"/>
            <a:ext cx="59655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149"/>
          <p:cNvSpPr/>
          <p:nvPr/>
        </p:nvSpPr>
        <p:spPr>
          <a:xfrm>
            <a:off x="2002652" y="1611325"/>
            <a:ext cx="3249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149"/>
          <p:cNvSpPr txBox="1"/>
          <p:nvPr/>
        </p:nvSpPr>
        <p:spPr>
          <a:xfrm>
            <a:off x="2327538" y="1611325"/>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5%</a:t>
            </a:r>
            <a:endParaRPr b="0" i="0" sz="1200" u="none" cap="none" strike="noStrike">
              <a:solidFill>
                <a:srgbClr val="344452"/>
              </a:solidFill>
              <a:latin typeface="Open Sans"/>
              <a:ea typeface="Open Sans"/>
              <a:cs typeface="Open Sans"/>
              <a:sym typeface="Open Sans"/>
            </a:endParaRPr>
          </a:p>
        </p:txBody>
      </p:sp>
      <p:sp>
        <p:nvSpPr>
          <p:cNvPr id="2257" name="Google Shape;2257;p149"/>
          <p:cNvSpPr txBox="1"/>
          <p:nvPr/>
        </p:nvSpPr>
        <p:spPr>
          <a:xfrm>
            <a:off x="7968163" y="2011975"/>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91%</a:t>
            </a:r>
            <a:endParaRPr b="0" i="0" sz="1200" u="none" cap="none" strike="noStrike">
              <a:solidFill>
                <a:srgbClr val="344452"/>
              </a:solidFill>
              <a:latin typeface="Open Sans"/>
              <a:ea typeface="Open Sans"/>
              <a:cs typeface="Open Sans"/>
              <a:sym typeface="Open Sans"/>
            </a:endParaRPr>
          </a:p>
        </p:txBody>
      </p:sp>
      <p:sp>
        <p:nvSpPr>
          <p:cNvPr id="2258" name="Google Shape;2258;p149"/>
          <p:cNvSpPr txBox="1"/>
          <p:nvPr/>
        </p:nvSpPr>
        <p:spPr>
          <a:xfrm>
            <a:off x="4755438" y="2401125"/>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42%</a:t>
            </a:r>
            <a:endParaRPr b="0" i="0" sz="1200" u="none" cap="none" strike="noStrike">
              <a:solidFill>
                <a:srgbClr val="344452"/>
              </a:solidFill>
              <a:latin typeface="Open Sans"/>
              <a:ea typeface="Open Sans"/>
              <a:cs typeface="Open Sans"/>
              <a:sym typeface="Open Sans"/>
            </a:endParaRPr>
          </a:p>
        </p:txBody>
      </p:sp>
      <p:sp>
        <p:nvSpPr>
          <p:cNvPr id="2259" name="Google Shape;2259;p149"/>
          <p:cNvSpPr txBox="1"/>
          <p:nvPr/>
        </p:nvSpPr>
        <p:spPr>
          <a:xfrm>
            <a:off x="4363338" y="2796013"/>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36%</a:t>
            </a:r>
            <a:endParaRPr b="0" i="0" sz="1200" u="none" cap="none" strike="noStrike">
              <a:solidFill>
                <a:srgbClr val="344452"/>
              </a:solidFill>
              <a:latin typeface="Open Sans"/>
              <a:ea typeface="Open Sans"/>
              <a:cs typeface="Open Sans"/>
              <a:sym typeface="Open Sans"/>
            </a:endParaRPr>
          </a:p>
        </p:txBody>
      </p:sp>
      <p:sp>
        <p:nvSpPr>
          <p:cNvPr id="2260" name="Google Shape;2260;p149"/>
          <p:cNvSpPr txBox="1"/>
          <p:nvPr/>
        </p:nvSpPr>
        <p:spPr>
          <a:xfrm>
            <a:off x="2135863" y="3190900"/>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a:t>
            </a:r>
            <a:endParaRPr b="0" i="0" sz="1200" u="none" cap="none" strike="noStrike">
              <a:solidFill>
                <a:srgbClr val="344452"/>
              </a:solidFill>
              <a:latin typeface="Open Sans"/>
              <a:ea typeface="Open Sans"/>
              <a:cs typeface="Open Sans"/>
              <a:sym typeface="Open Sans"/>
            </a:endParaRPr>
          </a:p>
        </p:txBody>
      </p:sp>
      <p:sp>
        <p:nvSpPr>
          <p:cNvPr id="2261" name="Google Shape;2261;p149"/>
          <p:cNvSpPr txBox="1"/>
          <p:nvPr/>
        </p:nvSpPr>
        <p:spPr>
          <a:xfrm>
            <a:off x="576144" y="1611325"/>
            <a:ext cx="14265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IoT</a:t>
            </a:r>
            <a:endParaRPr b="0" i="0" sz="1200" u="none" cap="none" strike="noStrike">
              <a:solidFill>
                <a:srgbClr val="344452"/>
              </a:solidFill>
              <a:latin typeface="Open Sans"/>
              <a:ea typeface="Open Sans"/>
              <a:cs typeface="Open Sans"/>
              <a:sym typeface="Open Sans"/>
            </a:endParaRPr>
          </a:p>
        </p:txBody>
      </p:sp>
      <p:sp>
        <p:nvSpPr>
          <p:cNvPr id="2262" name="Google Shape;2262;p149"/>
          <p:cNvSpPr txBox="1"/>
          <p:nvPr/>
        </p:nvSpPr>
        <p:spPr>
          <a:xfrm>
            <a:off x="576144" y="2006228"/>
            <a:ext cx="14265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Laptop/Desktop</a:t>
            </a:r>
            <a:endParaRPr b="0" i="0" sz="1200" u="none" cap="none" strike="noStrike">
              <a:solidFill>
                <a:srgbClr val="344452"/>
              </a:solidFill>
              <a:latin typeface="Open Sans"/>
              <a:ea typeface="Open Sans"/>
              <a:cs typeface="Open Sans"/>
              <a:sym typeface="Open Sans"/>
            </a:endParaRPr>
          </a:p>
        </p:txBody>
      </p:sp>
      <p:sp>
        <p:nvSpPr>
          <p:cNvPr id="2263" name="Google Shape;2263;p149"/>
          <p:cNvSpPr txBox="1"/>
          <p:nvPr/>
        </p:nvSpPr>
        <p:spPr>
          <a:xfrm>
            <a:off x="576144" y="2401118"/>
            <a:ext cx="14265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Phone</a:t>
            </a:r>
            <a:endParaRPr b="0" i="0" sz="1200" u="none" cap="none" strike="noStrike">
              <a:solidFill>
                <a:srgbClr val="344452"/>
              </a:solidFill>
              <a:latin typeface="Open Sans"/>
              <a:ea typeface="Open Sans"/>
              <a:cs typeface="Open Sans"/>
              <a:sym typeface="Open Sans"/>
            </a:endParaRPr>
          </a:p>
        </p:txBody>
      </p:sp>
      <p:sp>
        <p:nvSpPr>
          <p:cNvPr id="2264" name="Google Shape;2264;p149"/>
          <p:cNvSpPr txBox="1"/>
          <p:nvPr/>
        </p:nvSpPr>
        <p:spPr>
          <a:xfrm>
            <a:off x="576144" y="2796020"/>
            <a:ext cx="14265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Tablet</a:t>
            </a:r>
            <a:endParaRPr b="0" i="0" sz="1200" u="none" cap="none" strike="noStrike">
              <a:solidFill>
                <a:srgbClr val="344452"/>
              </a:solidFill>
              <a:latin typeface="Open Sans"/>
              <a:ea typeface="Open Sans"/>
              <a:cs typeface="Open Sans"/>
              <a:sym typeface="Open Sans"/>
            </a:endParaRPr>
          </a:p>
        </p:txBody>
      </p:sp>
      <p:sp>
        <p:nvSpPr>
          <p:cNvPr id="2265" name="Google Shape;2265;p149"/>
          <p:cNvSpPr/>
          <p:nvPr/>
        </p:nvSpPr>
        <p:spPr>
          <a:xfrm>
            <a:off x="2002684" y="3585800"/>
            <a:ext cx="636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149"/>
          <p:cNvSpPr txBox="1"/>
          <p:nvPr/>
        </p:nvSpPr>
        <p:spPr>
          <a:xfrm>
            <a:off x="576144" y="3190923"/>
            <a:ext cx="14265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Watch</a:t>
            </a:r>
            <a:endParaRPr b="0" i="0" sz="1200" u="none" cap="none" strike="noStrike">
              <a:solidFill>
                <a:srgbClr val="344452"/>
              </a:solidFill>
              <a:latin typeface="Open Sans"/>
              <a:ea typeface="Open Sans"/>
              <a:cs typeface="Open Sans"/>
              <a:sym typeface="Open Sans"/>
            </a:endParaRPr>
          </a:p>
        </p:txBody>
      </p:sp>
      <p:sp>
        <p:nvSpPr>
          <p:cNvPr id="2267" name="Google Shape;2267;p149"/>
          <p:cNvSpPr txBox="1"/>
          <p:nvPr/>
        </p:nvSpPr>
        <p:spPr>
          <a:xfrm>
            <a:off x="2066263" y="3585800"/>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a:t>
            </a:r>
            <a:endParaRPr b="0" i="0" sz="1200" u="none" cap="none" strike="noStrike">
              <a:solidFill>
                <a:srgbClr val="344452"/>
              </a:solidFill>
              <a:latin typeface="Open Sans"/>
              <a:ea typeface="Open Sans"/>
              <a:cs typeface="Open Sans"/>
              <a:sym typeface="Open Sans"/>
            </a:endParaRPr>
          </a:p>
        </p:txBody>
      </p:sp>
      <p:sp>
        <p:nvSpPr>
          <p:cNvPr id="2268" name="Google Shape;2268;p149"/>
          <p:cNvSpPr txBox="1"/>
          <p:nvPr/>
        </p:nvSpPr>
        <p:spPr>
          <a:xfrm>
            <a:off x="576126" y="3585825"/>
            <a:ext cx="14265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Other</a:t>
            </a:r>
            <a:endParaRPr b="0" i="0" sz="1200" u="none" cap="none" strike="noStrike">
              <a:solidFill>
                <a:srgbClr val="344452"/>
              </a:solidFill>
              <a:latin typeface="Open Sans"/>
              <a:ea typeface="Open Sans"/>
              <a:cs typeface="Open Sans"/>
              <a:sym typeface="Open Sans"/>
            </a:endParaRPr>
          </a:p>
        </p:txBody>
      </p:sp>
      <p:cxnSp>
        <p:nvCxnSpPr>
          <p:cNvPr id="2269" name="Google Shape;2269;p149"/>
          <p:cNvCxnSpPr/>
          <p:nvPr/>
        </p:nvCxnSpPr>
        <p:spPr>
          <a:xfrm>
            <a:off x="2002638" y="1552500"/>
            <a:ext cx="0" cy="2434200"/>
          </a:xfrm>
          <a:prstGeom prst="straightConnector1">
            <a:avLst/>
          </a:prstGeom>
          <a:noFill/>
          <a:ln cap="flat" cmpd="sng" w="9525">
            <a:solidFill>
              <a:srgbClr val="000000"/>
            </a:solidFill>
            <a:prstDash val="solid"/>
            <a:round/>
            <a:headEnd len="sm" w="sm" type="none"/>
            <a:tailEnd len="sm" w="sm" type="none"/>
          </a:ln>
        </p:spPr>
      </p:cxnSp>
      <p:sp>
        <p:nvSpPr>
          <p:cNvPr id="2270" name="Google Shape;2270;p149"/>
          <p:cNvSpPr txBox="1"/>
          <p:nvPr/>
        </p:nvSpPr>
        <p:spPr>
          <a:xfrm>
            <a:off x="7584475" y="3576700"/>
            <a:ext cx="870600" cy="317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n" sz="1200" u="none" cap="none" strike="noStrike">
                <a:solidFill>
                  <a:srgbClr val="16325C"/>
                </a:solidFill>
                <a:latin typeface="Open Sans"/>
                <a:ea typeface="Open Sans"/>
                <a:cs typeface="Open Sans"/>
                <a:sym typeface="Open Sans"/>
              </a:rPr>
              <a:t>n = 4740</a:t>
            </a:r>
            <a:endParaRPr b="0" i="0" sz="1200" u="none" cap="none" strike="noStrike">
              <a:solidFill>
                <a:srgbClr val="16325C"/>
              </a:solidFill>
              <a:latin typeface="Open Sans"/>
              <a:ea typeface="Open Sans"/>
              <a:cs typeface="Open Sans"/>
              <a:sym typeface="Open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D5E9E"/>
        </a:solidFill>
      </p:bgPr>
    </p:bg>
    <p:spTree>
      <p:nvGrpSpPr>
        <p:cNvPr id="2274" name="Shape 2274"/>
        <p:cNvGrpSpPr/>
        <p:nvPr/>
      </p:nvGrpSpPr>
      <p:grpSpPr>
        <a:xfrm>
          <a:off x="0" y="0"/>
          <a:ext cx="0" cy="0"/>
          <a:chOff x="0" y="0"/>
          <a:chExt cx="0" cy="0"/>
        </a:xfrm>
      </p:grpSpPr>
      <p:sp>
        <p:nvSpPr>
          <p:cNvPr id="2275" name="Google Shape;2275;p150"/>
          <p:cNvSpPr txBox="1"/>
          <p:nvPr/>
        </p:nvSpPr>
        <p:spPr>
          <a:xfrm>
            <a:off x="646500" y="1528352"/>
            <a:ext cx="7810800" cy="208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rgbClr val="FFFFFF"/>
                </a:solidFill>
                <a:latin typeface="Open Sans"/>
                <a:ea typeface="Open Sans"/>
                <a:cs typeface="Open Sans"/>
                <a:sym typeface="Open Sans"/>
              </a:rPr>
              <a:t>Full Survey Questions</a:t>
            </a:r>
            <a:endParaRPr b="0" i="0" sz="3000" u="none" cap="none" strike="noStrike">
              <a:solidFill>
                <a:srgbClr val="FFFFFF"/>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6" name="Shape 356"/>
        <p:cNvGrpSpPr/>
        <p:nvPr/>
      </p:nvGrpSpPr>
      <p:grpSpPr>
        <a:xfrm>
          <a:off x="0" y="0"/>
          <a:ext cx="0" cy="0"/>
          <a:chOff x="0" y="0"/>
          <a:chExt cx="0" cy="0"/>
        </a:xfrm>
      </p:grpSpPr>
      <p:sp>
        <p:nvSpPr>
          <p:cNvPr id="357" name="Google Shape;357;p52"/>
          <p:cNvSpPr txBox="1"/>
          <p:nvPr/>
        </p:nvSpPr>
        <p:spPr>
          <a:xfrm>
            <a:off x="264650" y="263350"/>
            <a:ext cx="8579700" cy="46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There are 5 types of developer users:</a:t>
            </a:r>
            <a:endParaRPr b="0" i="0" sz="1800" u="none" cap="none" strike="noStrike">
              <a:solidFill>
                <a:srgbClr val="16325C"/>
              </a:solidFill>
              <a:latin typeface="Open Sans"/>
              <a:ea typeface="Open Sans"/>
              <a:cs typeface="Open Sans"/>
              <a:sym typeface="Open Sans"/>
            </a:endParaRPr>
          </a:p>
        </p:txBody>
      </p:sp>
      <p:sp>
        <p:nvSpPr>
          <p:cNvPr id="358" name="Google Shape;358;p52"/>
          <p:cNvSpPr txBox="1"/>
          <p:nvPr/>
        </p:nvSpPr>
        <p:spPr>
          <a:xfrm>
            <a:off x="642388" y="2686638"/>
            <a:ext cx="1401600" cy="915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n" sz="1400" u="none" cap="none" strike="noStrike">
                <a:solidFill>
                  <a:srgbClr val="16325C"/>
                </a:solidFill>
                <a:latin typeface="Open Sans"/>
                <a:ea typeface="Open Sans"/>
                <a:cs typeface="Open Sans"/>
                <a:sym typeface="Open Sans"/>
              </a:rPr>
              <a:t>Core </a:t>
            </a:r>
            <a:br>
              <a:rPr b="1" i="0" lang="en" sz="1400" u="none" cap="none" strike="noStrike">
                <a:solidFill>
                  <a:srgbClr val="16325C"/>
                </a:solidFill>
                <a:latin typeface="Open Sans"/>
                <a:ea typeface="Open Sans"/>
                <a:cs typeface="Open Sans"/>
                <a:sym typeface="Open Sans"/>
              </a:rPr>
            </a:br>
            <a:r>
              <a:rPr b="1" i="0" lang="en" sz="1400" u="none" cap="none" strike="noStrike">
                <a:solidFill>
                  <a:srgbClr val="16325C"/>
                </a:solidFill>
                <a:latin typeface="Open Sans"/>
                <a:ea typeface="Open Sans"/>
                <a:cs typeface="Open Sans"/>
                <a:sym typeface="Open Sans"/>
              </a:rPr>
              <a:t>Coder</a:t>
            </a:r>
            <a:endParaRPr b="1" i="0" sz="14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16325C"/>
              </a:solidFill>
              <a:latin typeface="Open Sans"/>
              <a:ea typeface="Open Sans"/>
              <a:cs typeface="Open Sans"/>
              <a:sym typeface="Open Sans"/>
            </a:endParaRPr>
          </a:p>
        </p:txBody>
      </p:sp>
      <p:sp>
        <p:nvSpPr>
          <p:cNvPr id="359" name="Google Shape;359;p52"/>
          <p:cNvSpPr txBox="1"/>
          <p:nvPr/>
        </p:nvSpPr>
        <p:spPr>
          <a:xfrm>
            <a:off x="2197551" y="2686638"/>
            <a:ext cx="1544100" cy="915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n" sz="1400" u="none" cap="none" strike="noStrike">
                <a:solidFill>
                  <a:srgbClr val="16325C"/>
                </a:solidFill>
                <a:latin typeface="Open Sans"/>
                <a:ea typeface="Open Sans"/>
                <a:cs typeface="Open Sans"/>
                <a:sym typeface="Open Sans"/>
              </a:rPr>
              <a:t>Cloud</a:t>
            </a:r>
            <a:endParaRPr b="1" i="0" sz="14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400"/>
              <a:buFont typeface="Arial"/>
              <a:buNone/>
            </a:pPr>
            <a:r>
              <a:rPr b="1" i="0" lang="en" sz="1400" u="none" cap="none" strike="noStrike">
                <a:solidFill>
                  <a:srgbClr val="16325C"/>
                </a:solidFill>
                <a:latin typeface="Open Sans"/>
                <a:ea typeface="Open Sans"/>
                <a:cs typeface="Open Sans"/>
                <a:sym typeface="Open Sans"/>
              </a:rPr>
              <a:t>Architect</a:t>
            </a:r>
            <a:endParaRPr b="1" i="0" sz="14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16325C"/>
              </a:solidFill>
              <a:latin typeface="Open Sans"/>
              <a:ea typeface="Open Sans"/>
              <a:cs typeface="Open Sans"/>
              <a:sym typeface="Open Sans"/>
            </a:endParaRPr>
          </a:p>
        </p:txBody>
      </p:sp>
      <p:sp>
        <p:nvSpPr>
          <p:cNvPr id="360" name="Google Shape;360;p52"/>
          <p:cNvSpPr txBox="1"/>
          <p:nvPr/>
        </p:nvSpPr>
        <p:spPr>
          <a:xfrm>
            <a:off x="3757487" y="2686638"/>
            <a:ext cx="1677000" cy="915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n" sz="1400" u="none" cap="none" strike="noStrike">
                <a:solidFill>
                  <a:srgbClr val="16325C"/>
                </a:solidFill>
                <a:latin typeface="Open Sans"/>
                <a:ea typeface="Open Sans"/>
                <a:cs typeface="Open Sans"/>
                <a:sym typeface="Open Sans"/>
              </a:rPr>
              <a:t>Data </a:t>
            </a:r>
            <a:br>
              <a:rPr b="1" i="0" lang="en" sz="1400" u="none" cap="none" strike="noStrike">
                <a:solidFill>
                  <a:srgbClr val="16325C"/>
                </a:solidFill>
                <a:latin typeface="Open Sans"/>
                <a:ea typeface="Open Sans"/>
                <a:cs typeface="Open Sans"/>
                <a:sym typeface="Open Sans"/>
              </a:rPr>
            </a:br>
            <a:r>
              <a:rPr b="1" i="0" lang="en" sz="1400" u="none" cap="none" strike="noStrike">
                <a:solidFill>
                  <a:srgbClr val="16325C"/>
                </a:solidFill>
                <a:latin typeface="Open Sans"/>
                <a:ea typeface="Open Sans"/>
                <a:cs typeface="Open Sans"/>
                <a:sym typeface="Open Sans"/>
              </a:rPr>
              <a:t>Connector</a:t>
            </a:r>
            <a:endParaRPr b="1" i="0" sz="14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16325C"/>
              </a:solidFill>
              <a:latin typeface="Open Sans"/>
              <a:ea typeface="Open Sans"/>
              <a:cs typeface="Open Sans"/>
              <a:sym typeface="Open Sans"/>
            </a:endParaRPr>
          </a:p>
        </p:txBody>
      </p:sp>
      <p:sp>
        <p:nvSpPr>
          <p:cNvPr id="361" name="Google Shape;361;p52"/>
          <p:cNvSpPr txBox="1"/>
          <p:nvPr/>
        </p:nvSpPr>
        <p:spPr>
          <a:xfrm>
            <a:off x="5415537" y="2686638"/>
            <a:ext cx="1613700" cy="915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n" sz="1400" u="none" cap="none" strike="noStrike">
                <a:solidFill>
                  <a:srgbClr val="16325C"/>
                </a:solidFill>
                <a:latin typeface="Open Sans"/>
                <a:ea typeface="Open Sans"/>
                <a:cs typeface="Open Sans"/>
                <a:sym typeface="Open Sans"/>
              </a:rPr>
              <a:t>Quality Champion</a:t>
            </a:r>
            <a:endParaRPr b="1" i="0" sz="14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16325C"/>
              </a:solidFill>
              <a:latin typeface="Open Sans"/>
              <a:ea typeface="Open Sans"/>
              <a:cs typeface="Open Sans"/>
              <a:sym typeface="Open Sans"/>
            </a:endParaRPr>
          </a:p>
        </p:txBody>
      </p:sp>
      <p:sp>
        <p:nvSpPr>
          <p:cNvPr id="362" name="Google Shape;362;p52"/>
          <p:cNvSpPr txBox="1"/>
          <p:nvPr/>
        </p:nvSpPr>
        <p:spPr>
          <a:xfrm>
            <a:off x="7041925" y="2686638"/>
            <a:ext cx="1613700" cy="915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n" sz="1400" u="none" cap="none" strike="noStrike">
                <a:solidFill>
                  <a:srgbClr val="16325C"/>
                </a:solidFill>
                <a:latin typeface="Open Sans"/>
                <a:ea typeface="Open Sans"/>
                <a:cs typeface="Open Sans"/>
                <a:sym typeface="Open Sans"/>
              </a:rPr>
              <a:t>Product </a:t>
            </a:r>
            <a:br>
              <a:rPr b="1" i="0" lang="en" sz="1400" u="none" cap="none" strike="noStrike">
                <a:solidFill>
                  <a:srgbClr val="16325C"/>
                </a:solidFill>
                <a:latin typeface="Open Sans"/>
                <a:ea typeface="Open Sans"/>
                <a:cs typeface="Open Sans"/>
                <a:sym typeface="Open Sans"/>
              </a:rPr>
            </a:br>
            <a:r>
              <a:rPr b="1" i="0" lang="en" sz="1400" u="none" cap="none" strike="noStrike">
                <a:solidFill>
                  <a:srgbClr val="16325C"/>
                </a:solidFill>
                <a:latin typeface="Open Sans"/>
                <a:ea typeface="Open Sans"/>
                <a:cs typeface="Open Sans"/>
                <a:sym typeface="Open Sans"/>
              </a:rPr>
              <a:t>Definer</a:t>
            </a:r>
            <a:endParaRPr b="1" i="0" sz="14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16325C"/>
              </a:solidFill>
              <a:latin typeface="Open Sans"/>
              <a:ea typeface="Open Sans"/>
              <a:cs typeface="Open Sans"/>
              <a:sym typeface="Open Sans"/>
            </a:endParaRPr>
          </a:p>
        </p:txBody>
      </p:sp>
      <p:pic>
        <p:nvPicPr>
          <p:cNvPr descr="platform1.png" id="363" name="Google Shape;363;p52"/>
          <p:cNvPicPr preferRelativeResize="0"/>
          <p:nvPr/>
        </p:nvPicPr>
        <p:blipFill rotWithShape="1">
          <a:blip r:embed="rId3">
            <a:alphaModFix/>
          </a:blip>
          <a:srcRect b="0" l="0" r="0" t="0"/>
          <a:stretch/>
        </p:blipFill>
        <p:spPr>
          <a:xfrm>
            <a:off x="2434702" y="1496047"/>
            <a:ext cx="1069808" cy="1146663"/>
          </a:xfrm>
          <a:prstGeom prst="rect">
            <a:avLst/>
          </a:prstGeom>
          <a:noFill/>
          <a:ln>
            <a:noFill/>
          </a:ln>
        </p:spPr>
      </p:pic>
      <p:pic>
        <p:nvPicPr>
          <p:cNvPr descr="platform2.png" id="364" name="Google Shape;364;p52"/>
          <p:cNvPicPr preferRelativeResize="0"/>
          <p:nvPr/>
        </p:nvPicPr>
        <p:blipFill rotWithShape="1">
          <a:blip r:embed="rId4">
            <a:alphaModFix/>
          </a:blip>
          <a:srcRect b="0" l="0" r="0" t="0"/>
          <a:stretch/>
        </p:blipFill>
        <p:spPr>
          <a:xfrm>
            <a:off x="748475" y="1557404"/>
            <a:ext cx="1255104" cy="1078015"/>
          </a:xfrm>
          <a:prstGeom prst="rect">
            <a:avLst/>
          </a:prstGeom>
          <a:noFill/>
          <a:ln>
            <a:noFill/>
          </a:ln>
        </p:spPr>
      </p:pic>
      <p:pic>
        <p:nvPicPr>
          <p:cNvPr descr="platform3.png" id="365" name="Google Shape;365;p52"/>
          <p:cNvPicPr preferRelativeResize="0"/>
          <p:nvPr/>
        </p:nvPicPr>
        <p:blipFill rotWithShape="1">
          <a:blip r:embed="rId5">
            <a:alphaModFix/>
          </a:blip>
          <a:srcRect b="0" l="0" r="0" t="0"/>
          <a:stretch/>
        </p:blipFill>
        <p:spPr>
          <a:xfrm>
            <a:off x="7275374" y="1515491"/>
            <a:ext cx="1163926" cy="1107798"/>
          </a:xfrm>
          <a:prstGeom prst="rect">
            <a:avLst/>
          </a:prstGeom>
          <a:noFill/>
          <a:ln>
            <a:noFill/>
          </a:ln>
        </p:spPr>
      </p:pic>
      <p:pic>
        <p:nvPicPr>
          <p:cNvPr descr="platform4.png" id="366" name="Google Shape;366;p52"/>
          <p:cNvPicPr preferRelativeResize="0"/>
          <p:nvPr/>
        </p:nvPicPr>
        <p:blipFill rotWithShape="1">
          <a:blip r:embed="rId6">
            <a:alphaModFix/>
          </a:blip>
          <a:srcRect b="0" l="0" r="0" t="0"/>
          <a:stretch/>
        </p:blipFill>
        <p:spPr>
          <a:xfrm>
            <a:off x="3935615" y="1429350"/>
            <a:ext cx="1311190" cy="1257300"/>
          </a:xfrm>
          <a:prstGeom prst="rect">
            <a:avLst/>
          </a:prstGeom>
          <a:noFill/>
          <a:ln>
            <a:noFill/>
          </a:ln>
        </p:spPr>
      </p:pic>
      <p:pic>
        <p:nvPicPr>
          <p:cNvPr descr="platform5.png" id="367" name="Google Shape;367;p52"/>
          <p:cNvPicPr preferRelativeResize="0"/>
          <p:nvPr/>
        </p:nvPicPr>
        <p:blipFill rotWithShape="1">
          <a:blip r:embed="rId7">
            <a:alphaModFix/>
          </a:blip>
          <a:srcRect b="0" l="0" r="0" t="0"/>
          <a:stretch/>
        </p:blipFill>
        <p:spPr>
          <a:xfrm>
            <a:off x="5600693" y="1564644"/>
            <a:ext cx="1243423" cy="106355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79" name="Shape 2279"/>
        <p:cNvGrpSpPr/>
        <p:nvPr/>
      </p:nvGrpSpPr>
      <p:grpSpPr>
        <a:xfrm>
          <a:off x="0" y="0"/>
          <a:ext cx="0" cy="0"/>
          <a:chOff x="0" y="0"/>
          <a:chExt cx="0" cy="0"/>
        </a:xfrm>
      </p:grpSpPr>
      <p:sp>
        <p:nvSpPr>
          <p:cNvPr id="2280" name="Google Shape;2280;p151"/>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About You</a:t>
            </a:r>
            <a:endParaRPr b="0" i="0" sz="1800" u="none" cap="none" strike="noStrike">
              <a:solidFill>
                <a:srgbClr val="16325C"/>
              </a:solidFill>
              <a:latin typeface="Open Sans"/>
              <a:ea typeface="Open Sans"/>
              <a:cs typeface="Open Sans"/>
              <a:sym typeface="Open Sans"/>
            </a:endParaRPr>
          </a:p>
        </p:txBody>
      </p:sp>
      <p:sp>
        <p:nvSpPr>
          <p:cNvPr id="2281" name="Google Shape;2281;p151"/>
          <p:cNvSpPr txBox="1"/>
          <p:nvPr/>
        </p:nvSpPr>
        <p:spPr>
          <a:xfrm>
            <a:off x="264650" y="949150"/>
            <a:ext cx="8180400" cy="3000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What most closely resembles your job title?</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In which country are you located?</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How old are you?</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What is your gender?</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How many total employees does your company have?</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100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Where do you work? Select all that apply.</a:t>
            </a:r>
            <a:endParaRPr b="0" i="0" sz="1400" u="none" cap="none" strike="noStrike">
              <a:solidFill>
                <a:srgbClr val="344452"/>
              </a:solidFill>
              <a:latin typeface="Open Sans"/>
              <a:ea typeface="Open Sans"/>
              <a:cs typeface="Open Sans"/>
              <a:sym typeface="Open Sans"/>
            </a:endParaRPr>
          </a:p>
        </p:txBody>
      </p:sp>
      <p:sp>
        <p:nvSpPr>
          <p:cNvPr id="2282" name="Google Shape;2282;p151"/>
          <p:cNvSpPr txBox="1"/>
          <p:nvPr/>
        </p:nvSpPr>
        <p:spPr>
          <a:xfrm>
            <a:off x="264650" y="4191782"/>
            <a:ext cx="6208500" cy="31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54698D"/>
                </a:solidFill>
                <a:latin typeface="Open Sans"/>
                <a:ea typeface="Open Sans"/>
                <a:cs typeface="Open Sans"/>
                <a:sym typeface="Open Sans"/>
              </a:rPr>
              <a:t>See full survey content including answer options for each question </a:t>
            </a:r>
            <a:r>
              <a:rPr b="0" i="0" lang="en" sz="1100" u="sng" cap="none" strike="noStrike">
                <a:solidFill>
                  <a:schemeClr val="hlink"/>
                </a:solidFill>
                <a:latin typeface="Open Sans"/>
                <a:ea typeface="Open Sans"/>
                <a:cs typeface="Open Sans"/>
                <a:sym typeface="Open Sans"/>
                <a:hlinkClick r:id="rId3"/>
              </a:rPr>
              <a:t>here</a:t>
            </a:r>
            <a:endParaRPr b="0" i="0" sz="1100" u="none" cap="none" strike="noStrike">
              <a:solidFill>
                <a:srgbClr val="54698D"/>
              </a:solidFill>
              <a:latin typeface="Open Sans"/>
              <a:ea typeface="Open Sans"/>
              <a:cs typeface="Open Sans"/>
              <a:sym typeface="Open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71764"/>
          </a:srgbClr>
        </a:solidFill>
      </p:bgPr>
    </p:bg>
    <p:spTree>
      <p:nvGrpSpPr>
        <p:cNvPr id="2286" name="Shape 2286"/>
        <p:cNvGrpSpPr/>
        <p:nvPr/>
      </p:nvGrpSpPr>
      <p:grpSpPr>
        <a:xfrm>
          <a:off x="0" y="0"/>
          <a:ext cx="0" cy="0"/>
          <a:chOff x="0" y="0"/>
          <a:chExt cx="0" cy="0"/>
        </a:xfrm>
      </p:grpSpPr>
      <p:sp>
        <p:nvSpPr>
          <p:cNvPr id="2287" name="Google Shape;2287;p152"/>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Salesforce Development</a:t>
            </a:r>
            <a:endParaRPr b="0" i="0" sz="1800" u="none" cap="none" strike="noStrike">
              <a:solidFill>
                <a:srgbClr val="16325C"/>
              </a:solidFill>
              <a:latin typeface="Open Sans"/>
              <a:ea typeface="Open Sans"/>
              <a:cs typeface="Open Sans"/>
              <a:sym typeface="Open Sans"/>
            </a:endParaRPr>
          </a:p>
        </p:txBody>
      </p:sp>
      <p:sp>
        <p:nvSpPr>
          <p:cNvPr id="2288" name="Google Shape;2288;p152"/>
          <p:cNvSpPr txBox="1"/>
          <p:nvPr/>
        </p:nvSpPr>
        <p:spPr>
          <a:xfrm>
            <a:off x="264650" y="949150"/>
            <a:ext cx="8180400" cy="3242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About what percentage of your time do you spend on Salesforce development related duties?  Consider any activities that help you develop on Salesforce, like requirements gathering and meetings, not just time writing code or logged in to customize Salesforce.</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(If 100%) About what percentage of your time do you spend on non-Salesforce development related duties?</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Which best describes how you customize or build on the Salesforce platform?</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What are your responsibilities as a Salesforce developer? Select all that apply.</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What was your previous job role, prior to becoming a Salesforce developer?</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Overall, how satisfied do you feel with developing on the Salesforce platform?</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100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On an average day, how much time do you spend doing the following?</a:t>
            </a:r>
            <a:endParaRPr b="0" i="0" sz="1400" u="none" cap="none" strike="noStrike">
              <a:solidFill>
                <a:srgbClr val="344452"/>
              </a:solidFill>
              <a:latin typeface="Open Sans"/>
              <a:ea typeface="Open Sans"/>
              <a:cs typeface="Open Sans"/>
              <a:sym typeface="Open Sans"/>
            </a:endParaRPr>
          </a:p>
        </p:txBody>
      </p:sp>
      <p:sp>
        <p:nvSpPr>
          <p:cNvPr id="2289" name="Google Shape;2289;p152"/>
          <p:cNvSpPr txBox="1"/>
          <p:nvPr/>
        </p:nvSpPr>
        <p:spPr>
          <a:xfrm>
            <a:off x="264650" y="4191782"/>
            <a:ext cx="6208500" cy="31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54698D"/>
                </a:solidFill>
                <a:latin typeface="Open Sans"/>
                <a:ea typeface="Open Sans"/>
                <a:cs typeface="Open Sans"/>
                <a:sym typeface="Open Sans"/>
              </a:rPr>
              <a:t>See full survey content including answer options for each question </a:t>
            </a:r>
            <a:r>
              <a:rPr b="0" i="0" lang="en" sz="1100" u="sng" cap="none" strike="noStrike">
                <a:solidFill>
                  <a:schemeClr val="hlink"/>
                </a:solidFill>
                <a:latin typeface="Open Sans"/>
                <a:ea typeface="Open Sans"/>
                <a:cs typeface="Open Sans"/>
                <a:sym typeface="Open Sans"/>
                <a:hlinkClick r:id="rId3"/>
              </a:rPr>
              <a:t>here</a:t>
            </a:r>
            <a:endParaRPr b="0" i="0" sz="1100" u="none" cap="none" strike="noStrike">
              <a:solidFill>
                <a:srgbClr val="54698D"/>
              </a:solidFill>
              <a:latin typeface="Open Sans"/>
              <a:ea typeface="Open Sans"/>
              <a:cs typeface="Open Sans"/>
              <a:sym typeface="Open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93" name="Shape 2293"/>
        <p:cNvGrpSpPr/>
        <p:nvPr/>
      </p:nvGrpSpPr>
      <p:grpSpPr>
        <a:xfrm>
          <a:off x="0" y="0"/>
          <a:ext cx="0" cy="0"/>
          <a:chOff x="0" y="0"/>
          <a:chExt cx="0" cy="0"/>
        </a:xfrm>
      </p:grpSpPr>
      <p:sp>
        <p:nvSpPr>
          <p:cNvPr id="2294" name="Google Shape;2294;p153"/>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Salesforce Development continued</a:t>
            </a:r>
            <a:endParaRPr b="0" i="0" sz="1800" u="none" cap="none" strike="noStrike">
              <a:solidFill>
                <a:srgbClr val="16325C"/>
              </a:solidFill>
              <a:latin typeface="Open Sans"/>
              <a:ea typeface="Open Sans"/>
              <a:cs typeface="Open Sans"/>
              <a:sym typeface="Open Sans"/>
            </a:endParaRPr>
          </a:p>
        </p:txBody>
      </p:sp>
      <p:sp>
        <p:nvSpPr>
          <p:cNvPr id="2295" name="Google Shape;2295;p153"/>
          <p:cNvSpPr txBox="1"/>
          <p:nvPr/>
        </p:nvSpPr>
        <p:spPr>
          <a:xfrm>
            <a:off x="264650" y="949150"/>
            <a:ext cx="8180400" cy="3242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Which parts of the Salesforce platform do you develop on? Select all that apply.</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Which Salesforce products do you develop on? Select all that apply.</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How much experience have you personally had with the following Salesforce technologies?</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How much experience have you personally had with the following?</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(If successfully used Javascript) Which javascript framework(s) do you currently use, if any? Select all that apply.</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(If successfully used Apex or Visualforce) In the course of a project, which of the following do you do using Apex and/or Visualforce? Select all that apply.</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100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(If haven’t attempted to use Lightning Components) What prevents you from using Lightning Components? Select all that apply.</a:t>
            </a:r>
            <a:endParaRPr b="0" i="0" sz="1400" u="none" cap="none" strike="noStrike">
              <a:solidFill>
                <a:srgbClr val="344452"/>
              </a:solidFill>
              <a:latin typeface="Open Sans"/>
              <a:ea typeface="Open Sans"/>
              <a:cs typeface="Open Sans"/>
              <a:sym typeface="Open Sans"/>
            </a:endParaRPr>
          </a:p>
        </p:txBody>
      </p:sp>
      <p:sp>
        <p:nvSpPr>
          <p:cNvPr id="2296" name="Google Shape;2296;p153"/>
          <p:cNvSpPr txBox="1"/>
          <p:nvPr/>
        </p:nvSpPr>
        <p:spPr>
          <a:xfrm>
            <a:off x="264650" y="4191782"/>
            <a:ext cx="6208500" cy="31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54698D"/>
                </a:solidFill>
                <a:latin typeface="Open Sans"/>
                <a:ea typeface="Open Sans"/>
                <a:cs typeface="Open Sans"/>
                <a:sym typeface="Open Sans"/>
              </a:rPr>
              <a:t>See full survey content including answer options for each question </a:t>
            </a:r>
            <a:r>
              <a:rPr b="0" i="0" lang="en" sz="1100" u="sng" cap="none" strike="noStrike">
                <a:solidFill>
                  <a:schemeClr val="hlink"/>
                </a:solidFill>
                <a:latin typeface="Open Sans"/>
                <a:ea typeface="Open Sans"/>
                <a:cs typeface="Open Sans"/>
                <a:sym typeface="Open Sans"/>
                <a:hlinkClick r:id="rId3"/>
              </a:rPr>
              <a:t>here</a:t>
            </a:r>
            <a:endParaRPr b="0" i="0" sz="1100" u="none" cap="none" strike="noStrike">
              <a:solidFill>
                <a:srgbClr val="54698D"/>
              </a:solidFill>
              <a:latin typeface="Open Sans"/>
              <a:ea typeface="Open Sans"/>
              <a:cs typeface="Open Sans"/>
              <a:sym typeface="Open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71764"/>
          </a:srgbClr>
        </a:solidFill>
      </p:bgPr>
    </p:bg>
    <p:spTree>
      <p:nvGrpSpPr>
        <p:cNvPr id="2300" name="Shape 2300"/>
        <p:cNvGrpSpPr/>
        <p:nvPr/>
      </p:nvGrpSpPr>
      <p:grpSpPr>
        <a:xfrm>
          <a:off x="0" y="0"/>
          <a:ext cx="0" cy="0"/>
          <a:chOff x="0" y="0"/>
          <a:chExt cx="0" cy="0"/>
        </a:xfrm>
      </p:grpSpPr>
      <p:sp>
        <p:nvSpPr>
          <p:cNvPr id="2301" name="Google Shape;2301;p154"/>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Your Development Background</a:t>
            </a:r>
            <a:endParaRPr b="0" i="0" sz="1800" u="none" cap="none" strike="noStrike">
              <a:solidFill>
                <a:srgbClr val="16325C"/>
              </a:solidFill>
              <a:latin typeface="Open Sans"/>
              <a:ea typeface="Open Sans"/>
              <a:cs typeface="Open Sans"/>
              <a:sym typeface="Open Sans"/>
            </a:endParaRPr>
          </a:p>
        </p:txBody>
      </p:sp>
      <p:sp>
        <p:nvSpPr>
          <p:cNvPr id="2302" name="Google Shape;2302;p154"/>
          <p:cNvSpPr txBox="1"/>
          <p:nvPr/>
        </p:nvSpPr>
        <p:spPr>
          <a:xfrm>
            <a:off x="264650" y="949150"/>
            <a:ext cx="8180400" cy="3242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How much experience have you personally had with the following Salesforce technologies?</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How long have you been a developer in general?</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Which best describes your education background, in terms of development? Select all </a:t>
            </a:r>
            <a:br>
              <a:rPr b="0" i="0" lang="en" sz="1400" u="none" cap="none" strike="noStrike">
                <a:solidFill>
                  <a:srgbClr val="344452"/>
                </a:solidFill>
                <a:latin typeface="Open Sans"/>
                <a:ea typeface="Open Sans"/>
                <a:cs typeface="Open Sans"/>
                <a:sym typeface="Open Sans"/>
              </a:rPr>
            </a:br>
            <a:r>
              <a:rPr b="0" i="0" lang="en" sz="1400" u="none" cap="none" strike="noStrike">
                <a:solidFill>
                  <a:srgbClr val="344452"/>
                </a:solidFill>
                <a:latin typeface="Open Sans"/>
                <a:ea typeface="Open Sans"/>
                <a:cs typeface="Open Sans"/>
                <a:sym typeface="Open Sans"/>
              </a:rPr>
              <a:t>that apply.</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What's most important to you as a developer? Select up to 3. </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(If some programmatic) Do you code in your spare time?</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100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As a developer, which best describes the way you work?</a:t>
            </a:r>
            <a:endParaRPr b="0" i="0" sz="1400" u="none" cap="none" strike="noStrike">
              <a:solidFill>
                <a:srgbClr val="344452"/>
              </a:solidFill>
              <a:latin typeface="Open Sans"/>
              <a:ea typeface="Open Sans"/>
              <a:cs typeface="Open Sans"/>
              <a:sym typeface="Open Sans"/>
            </a:endParaRPr>
          </a:p>
        </p:txBody>
      </p:sp>
      <p:sp>
        <p:nvSpPr>
          <p:cNvPr id="2303" name="Google Shape;2303;p154"/>
          <p:cNvSpPr txBox="1"/>
          <p:nvPr/>
        </p:nvSpPr>
        <p:spPr>
          <a:xfrm>
            <a:off x="264650" y="4191782"/>
            <a:ext cx="6208500" cy="31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54698D"/>
                </a:solidFill>
                <a:latin typeface="Open Sans"/>
                <a:ea typeface="Open Sans"/>
                <a:cs typeface="Open Sans"/>
                <a:sym typeface="Open Sans"/>
              </a:rPr>
              <a:t>See full survey content including answer options for each question </a:t>
            </a:r>
            <a:r>
              <a:rPr b="0" i="0" lang="en" sz="1100" u="sng" cap="none" strike="noStrike">
                <a:solidFill>
                  <a:schemeClr val="hlink"/>
                </a:solidFill>
                <a:latin typeface="Open Sans"/>
                <a:ea typeface="Open Sans"/>
                <a:cs typeface="Open Sans"/>
                <a:sym typeface="Open Sans"/>
                <a:hlinkClick r:id="rId3"/>
              </a:rPr>
              <a:t>here</a:t>
            </a:r>
            <a:endParaRPr b="0" i="0" sz="1100" u="none" cap="none" strike="noStrike">
              <a:solidFill>
                <a:srgbClr val="54698D"/>
              </a:solidFill>
              <a:latin typeface="Open Sans"/>
              <a:ea typeface="Open Sans"/>
              <a:cs typeface="Open Sans"/>
              <a:sym typeface="Open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07" name="Shape 2307"/>
        <p:cNvGrpSpPr/>
        <p:nvPr/>
      </p:nvGrpSpPr>
      <p:grpSpPr>
        <a:xfrm>
          <a:off x="0" y="0"/>
          <a:ext cx="0" cy="0"/>
          <a:chOff x="0" y="0"/>
          <a:chExt cx="0" cy="0"/>
        </a:xfrm>
      </p:grpSpPr>
      <p:sp>
        <p:nvSpPr>
          <p:cNvPr id="2308" name="Google Shape;2308;p155"/>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Salesforce Education and Training</a:t>
            </a:r>
            <a:endParaRPr b="0" i="0" sz="1800" u="none" cap="none" strike="noStrike">
              <a:solidFill>
                <a:srgbClr val="16325C"/>
              </a:solidFill>
              <a:latin typeface="Open Sans"/>
              <a:ea typeface="Open Sans"/>
              <a:cs typeface="Open Sans"/>
              <a:sym typeface="Open Sans"/>
            </a:endParaRPr>
          </a:p>
        </p:txBody>
      </p:sp>
      <p:sp>
        <p:nvSpPr>
          <p:cNvPr id="2309" name="Google Shape;2309;p155"/>
          <p:cNvSpPr txBox="1"/>
          <p:nvPr/>
        </p:nvSpPr>
        <p:spPr>
          <a:xfrm>
            <a:off x="264650" y="949150"/>
            <a:ext cx="8180400" cy="3242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How long have you been developing on or customizing Salesforce?</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What types of Salesforce certification have you received? Select all that apply.</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How do you update your Salesforce knowledge and learn new skills? Select all that apply.</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100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What is the most effective learning format for you? Select up to 2.</a:t>
            </a:r>
            <a:endParaRPr b="0" i="0" sz="1400" u="none" cap="none" strike="noStrike">
              <a:solidFill>
                <a:srgbClr val="344452"/>
              </a:solidFill>
              <a:latin typeface="Open Sans"/>
              <a:ea typeface="Open Sans"/>
              <a:cs typeface="Open Sans"/>
              <a:sym typeface="Open Sans"/>
            </a:endParaRPr>
          </a:p>
        </p:txBody>
      </p:sp>
      <p:sp>
        <p:nvSpPr>
          <p:cNvPr id="2310" name="Google Shape;2310;p155"/>
          <p:cNvSpPr txBox="1"/>
          <p:nvPr/>
        </p:nvSpPr>
        <p:spPr>
          <a:xfrm>
            <a:off x="264650" y="4191782"/>
            <a:ext cx="6208500" cy="31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54698D"/>
                </a:solidFill>
                <a:latin typeface="Open Sans"/>
                <a:ea typeface="Open Sans"/>
                <a:cs typeface="Open Sans"/>
                <a:sym typeface="Open Sans"/>
              </a:rPr>
              <a:t>See full survey content including answer options for each question </a:t>
            </a:r>
            <a:r>
              <a:rPr b="0" i="0" lang="en" sz="1100" u="sng" cap="none" strike="noStrike">
                <a:solidFill>
                  <a:schemeClr val="hlink"/>
                </a:solidFill>
                <a:latin typeface="Open Sans"/>
                <a:ea typeface="Open Sans"/>
                <a:cs typeface="Open Sans"/>
                <a:sym typeface="Open Sans"/>
                <a:hlinkClick r:id="rId3"/>
              </a:rPr>
              <a:t>here</a:t>
            </a:r>
            <a:endParaRPr b="0" i="0" sz="1100" u="none" cap="none" strike="noStrike">
              <a:solidFill>
                <a:srgbClr val="54698D"/>
              </a:solidFill>
              <a:latin typeface="Open Sans"/>
              <a:ea typeface="Open Sans"/>
              <a:cs typeface="Open Sans"/>
              <a:sym typeface="Open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14" name="Shape 2314"/>
        <p:cNvGrpSpPr/>
        <p:nvPr/>
      </p:nvGrpSpPr>
      <p:grpSpPr>
        <a:xfrm>
          <a:off x="0" y="0"/>
          <a:ext cx="0" cy="0"/>
          <a:chOff x="0" y="0"/>
          <a:chExt cx="0" cy="0"/>
        </a:xfrm>
      </p:grpSpPr>
      <p:sp>
        <p:nvSpPr>
          <p:cNvPr id="2315" name="Google Shape;2315;p156"/>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Developing for Salesforce</a:t>
            </a:r>
            <a:endParaRPr b="0" i="0" sz="1800" u="none" cap="none" strike="noStrike">
              <a:solidFill>
                <a:srgbClr val="16325C"/>
              </a:solidFill>
              <a:latin typeface="Open Sans"/>
              <a:ea typeface="Open Sans"/>
              <a:cs typeface="Open Sans"/>
              <a:sym typeface="Open Sans"/>
            </a:endParaRPr>
          </a:p>
        </p:txBody>
      </p:sp>
      <p:sp>
        <p:nvSpPr>
          <p:cNvPr id="2316" name="Google Shape;2316;p156"/>
          <p:cNvSpPr txBox="1"/>
          <p:nvPr/>
        </p:nvSpPr>
        <p:spPr>
          <a:xfrm>
            <a:off x="264650" y="949150"/>
            <a:ext cx="8180400" cy="3242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How long have you been developing on or customizing Salesforce?</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Why did you start developing on the Salesforce platform? Select all that apply.</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Who is the target audience of what you are building? Select all that apply.</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100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What prevents you from using Salesforce for more development projects? Select all that apply.</a:t>
            </a:r>
            <a:endParaRPr b="0" i="0" sz="1400" u="none" cap="none" strike="noStrike">
              <a:solidFill>
                <a:srgbClr val="344452"/>
              </a:solidFill>
              <a:latin typeface="Open Sans"/>
              <a:ea typeface="Open Sans"/>
              <a:cs typeface="Open Sans"/>
              <a:sym typeface="Open Sans"/>
            </a:endParaRPr>
          </a:p>
        </p:txBody>
      </p:sp>
      <p:sp>
        <p:nvSpPr>
          <p:cNvPr id="2317" name="Google Shape;2317;p156"/>
          <p:cNvSpPr txBox="1"/>
          <p:nvPr/>
        </p:nvSpPr>
        <p:spPr>
          <a:xfrm>
            <a:off x="264650" y="4191782"/>
            <a:ext cx="6208500" cy="31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54698D"/>
                </a:solidFill>
                <a:latin typeface="Open Sans"/>
                <a:ea typeface="Open Sans"/>
                <a:cs typeface="Open Sans"/>
                <a:sym typeface="Open Sans"/>
              </a:rPr>
              <a:t>See full survey content including answer options for each question </a:t>
            </a:r>
            <a:r>
              <a:rPr b="0" i="0" lang="en" sz="1100" u="sng" cap="none" strike="noStrike">
                <a:solidFill>
                  <a:schemeClr val="hlink"/>
                </a:solidFill>
                <a:latin typeface="Open Sans"/>
                <a:ea typeface="Open Sans"/>
                <a:cs typeface="Open Sans"/>
                <a:sym typeface="Open Sans"/>
                <a:hlinkClick r:id="rId3"/>
              </a:rPr>
              <a:t>here</a:t>
            </a:r>
            <a:endParaRPr b="0" i="0" sz="1100" u="none" cap="none" strike="noStrike">
              <a:solidFill>
                <a:srgbClr val="54698D"/>
              </a:solidFill>
              <a:latin typeface="Open Sans"/>
              <a:ea typeface="Open Sans"/>
              <a:cs typeface="Open Sans"/>
              <a:sym typeface="Open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21" name="Shape 2321"/>
        <p:cNvGrpSpPr/>
        <p:nvPr/>
      </p:nvGrpSpPr>
      <p:grpSpPr>
        <a:xfrm>
          <a:off x="0" y="0"/>
          <a:ext cx="0" cy="0"/>
          <a:chOff x="0" y="0"/>
          <a:chExt cx="0" cy="0"/>
        </a:xfrm>
      </p:grpSpPr>
      <p:sp>
        <p:nvSpPr>
          <p:cNvPr id="2322" name="Google Shape;2322;p157"/>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Devices and Platforms</a:t>
            </a:r>
            <a:endParaRPr b="0" i="0" sz="1800" u="none" cap="none" strike="noStrike">
              <a:solidFill>
                <a:srgbClr val="16325C"/>
              </a:solidFill>
              <a:latin typeface="Open Sans"/>
              <a:ea typeface="Open Sans"/>
              <a:cs typeface="Open Sans"/>
              <a:sym typeface="Open Sans"/>
            </a:endParaRPr>
          </a:p>
        </p:txBody>
      </p:sp>
      <p:sp>
        <p:nvSpPr>
          <p:cNvPr id="2323" name="Google Shape;2323;p157"/>
          <p:cNvSpPr txBox="1"/>
          <p:nvPr/>
        </p:nvSpPr>
        <p:spPr>
          <a:xfrm>
            <a:off x="264650" y="949150"/>
            <a:ext cx="8180400" cy="3242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Which devices are you developing for? Select all that apply.</a:t>
            </a:r>
            <a:endParaRPr b="0" i="0" sz="1100" u="none" cap="none" strike="noStrike">
              <a:solidFill>
                <a:schemeClr val="dk1"/>
              </a:solidFill>
              <a:latin typeface="Arial"/>
              <a:ea typeface="Arial"/>
              <a:cs typeface="Arial"/>
              <a:sym typeface="Arial"/>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What operating system do you primarily develop on?</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What is the primary browser you use to look at, edit, or manage code and other development-related activities?</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100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What other platforms have you used professionally? Select all that apply.If you have a preference for certain platforms, please indicate it in the "prefer it" column.</a:t>
            </a:r>
            <a:endParaRPr b="0" i="0" sz="1100" u="none" cap="none" strike="noStrike">
              <a:solidFill>
                <a:schemeClr val="dk1"/>
              </a:solidFill>
              <a:latin typeface="Arial"/>
              <a:ea typeface="Arial"/>
              <a:cs typeface="Arial"/>
              <a:sym typeface="Arial"/>
            </a:endParaRPr>
          </a:p>
        </p:txBody>
      </p:sp>
      <p:sp>
        <p:nvSpPr>
          <p:cNvPr id="2324" name="Google Shape;2324;p157"/>
          <p:cNvSpPr txBox="1"/>
          <p:nvPr/>
        </p:nvSpPr>
        <p:spPr>
          <a:xfrm>
            <a:off x="264650" y="4191782"/>
            <a:ext cx="6208500" cy="31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54698D"/>
                </a:solidFill>
                <a:latin typeface="Open Sans"/>
                <a:ea typeface="Open Sans"/>
                <a:cs typeface="Open Sans"/>
                <a:sym typeface="Open Sans"/>
              </a:rPr>
              <a:t>See full survey content including answer options for each question </a:t>
            </a:r>
            <a:r>
              <a:rPr b="0" i="0" lang="en" sz="1100" u="sng" cap="none" strike="noStrike">
                <a:solidFill>
                  <a:schemeClr val="hlink"/>
                </a:solidFill>
                <a:latin typeface="Open Sans"/>
                <a:ea typeface="Open Sans"/>
                <a:cs typeface="Open Sans"/>
                <a:sym typeface="Open Sans"/>
                <a:hlinkClick r:id="rId3"/>
              </a:rPr>
              <a:t>here</a:t>
            </a:r>
            <a:endParaRPr b="0" i="0" sz="1100" u="none" cap="none" strike="noStrike">
              <a:solidFill>
                <a:srgbClr val="54698D"/>
              </a:solidFill>
              <a:latin typeface="Open Sans"/>
              <a:ea typeface="Open Sans"/>
              <a:cs typeface="Open Sans"/>
              <a:sym typeface="Open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28" name="Shape 2328"/>
        <p:cNvGrpSpPr/>
        <p:nvPr/>
      </p:nvGrpSpPr>
      <p:grpSpPr>
        <a:xfrm>
          <a:off x="0" y="0"/>
          <a:ext cx="0" cy="0"/>
          <a:chOff x="0" y="0"/>
          <a:chExt cx="0" cy="0"/>
        </a:xfrm>
      </p:grpSpPr>
      <p:sp>
        <p:nvSpPr>
          <p:cNvPr id="2329" name="Google Shape;2329;p158"/>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Tools for Development</a:t>
            </a:r>
            <a:endParaRPr b="0" i="0" sz="1800" u="none" cap="none" strike="noStrike">
              <a:solidFill>
                <a:srgbClr val="16325C"/>
              </a:solidFill>
              <a:latin typeface="Open Sans"/>
              <a:ea typeface="Open Sans"/>
              <a:cs typeface="Open Sans"/>
              <a:sym typeface="Open Sans"/>
            </a:endParaRPr>
          </a:p>
        </p:txBody>
      </p:sp>
      <p:sp>
        <p:nvSpPr>
          <p:cNvPr id="2330" name="Google Shape;2330;p158"/>
          <p:cNvSpPr txBox="1"/>
          <p:nvPr/>
        </p:nvSpPr>
        <p:spPr>
          <a:xfrm>
            <a:off x="264650" y="949150"/>
            <a:ext cx="8180400" cy="3242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(If successfully used traditional programming or scripting languages) Which of the following languages do you use? Select all that apply.</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(If some programmatic) What tools are you using to code with? Select all that apply.</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(If at least played around with source control tools) Which source code control system(s) do you prefer to use?</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What build tools do you use with Salesforce projects? Select all that apply.</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What do you use to help with deployment? Select all that apply.</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(If at least played around with continuous integration) What tools do you use for Continuous Integration? Select all that apply.</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100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What tools do you use for testing? Select all that apply.</a:t>
            </a:r>
            <a:endParaRPr b="0" i="0" sz="1400" u="none" cap="none" strike="noStrike">
              <a:solidFill>
                <a:srgbClr val="344452"/>
              </a:solidFill>
              <a:latin typeface="Open Sans"/>
              <a:ea typeface="Open Sans"/>
              <a:cs typeface="Open Sans"/>
              <a:sym typeface="Open Sans"/>
            </a:endParaRPr>
          </a:p>
        </p:txBody>
      </p:sp>
      <p:sp>
        <p:nvSpPr>
          <p:cNvPr id="2331" name="Google Shape;2331;p158"/>
          <p:cNvSpPr txBox="1"/>
          <p:nvPr/>
        </p:nvSpPr>
        <p:spPr>
          <a:xfrm>
            <a:off x="264650" y="4191782"/>
            <a:ext cx="6208500" cy="31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54698D"/>
                </a:solidFill>
                <a:latin typeface="Open Sans"/>
                <a:ea typeface="Open Sans"/>
                <a:cs typeface="Open Sans"/>
                <a:sym typeface="Open Sans"/>
              </a:rPr>
              <a:t>See full survey content including answer options for each question </a:t>
            </a:r>
            <a:r>
              <a:rPr b="0" i="0" lang="en" sz="1100" u="sng" cap="none" strike="noStrike">
                <a:solidFill>
                  <a:schemeClr val="hlink"/>
                </a:solidFill>
                <a:latin typeface="Open Sans"/>
                <a:ea typeface="Open Sans"/>
                <a:cs typeface="Open Sans"/>
                <a:sym typeface="Open Sans"/>
                <a:hlinkClick r:id="rId3"/>
              </a:rPr>
              <a:t>here</a:t>
            </a:r>
            <a:endParaRPr b="0" i="0" sz="1100" u="none" cap="none" strike="noStrike">
              <a:solidFill>
                <a:srgbClr val="54698D"/>
              </a:solidFill>
              <a:latin typeface="Open Sans"/>
              <a:ea typeface="Open Sans"/>
              <a:cs typeface="Open Sans"/>
              <a:sym typeface="Open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35" name="Shape 2335"/>
        <p:cNvGrpSpPr/>
        <p:nvPr/>
      </p:nvGrpSpPr>
      <p:grpSpPr>
        <a:xfrm>
          <a:off x="0" y="0"/>
          <a:ext cx="0" cy="0"/>
          <a:chOff x="0" y="0"/>
          <a:chExt cx="0" cy="0"/>
        </a:xfrm>
      </p:grpSpPr>
      <p:sp>
        <p:nvSpPr>
          <p:cNvPr id="2336" name="Google Shape;2336;p159"/>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Lightning Components</a:t>
            </a:r>
            <a:endParaRPr b="0" i="0" sz="1800" u="none" cap="none" strike="noStrike">
              <a:solidFill>
                <a:srgbClr val="16325C"/>
              </a:solidFill>
              <a:latin typeface="Open Sans"/>
              <a:ea typeface="Open Sans"/>
              <a:cs typeface="Open Sans"/>
              <a:sym typeface="Open Sans"/>
            </a:endParaRPr>
          </a:p>
        </p:txBody>
      </p:sp>
      <p:sp>
        <p:nvSpPr>
          <p:cNvPr id="2337" name="Google Shape;2337;p159"/>
          <p:cNvSpPr txBox="1"/>
          <p:nvPr/>
        </p:nvSpPr>
        <p:spPr>
          <a:xfrm>
            <a:off x="264650" y="949150"/>
            <a:ext cx="8180400" cy="3242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How are you using Lightning Components?</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What are the biggest barriers to developing Lightning Components? Select all that apply.</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100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Where would you like to use Lightning Components? Select all that apply.</a:t>
            </a:r>
            <a:endParaRPr b="0" i="0" sz="1400" u="none" cap="none" strike="noStrike">
              <a:solidFill>
                <a:srgbClr val="344452"/>
              </a:solidFill>
              <a:latin typeface="Open Sans"/>
              <a:ea typeface="Open Sans"/>
              <a:cs typeface="Open Sans"/>
              <a:sym typeface="Open Sans"/>
            </a:endParaRPr>
          </a:p>
        </p:txBody>
      </p:sp>
      <p:sp>
        <p:nvSpPr>
          <p:cNvPr id="2338" name="Google Shape;2338;p159"/>
          <p:cNvSpPr txBox="1"/>
          <p:nvPr/>
        </p:nvSpPr>
        <p:spPr>
          <a:xfrm>
            <a:off x="264650" y="4191782"/>
            <a:ext cx="6208500" cy="31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54698D"/>
                </a:solidFill>
                <a:latin typeface="Open Sans"/>
                <a:ea typeface="Open Sans"/>
                <a:cs typeface="Open Sans"/>
                <a:sym typeface="Open Sans"/>
              </a:rPr>
              <a:t>See full survey content including answer options for each question </a:t>
            </a:r>
            <a:r>
              <a:rPr b="0" i="0" lang="en" sz="1100" u="sng" cap="none" strike="noStrike">
                <a:solidFill>
                  <a:schemeClr val="hlink"/>
                </a:solidFill>
                <a:latin typeface="Open Sans"/>
                <a:ea typeface="Open Sans"/>
                <a:cs typeface="Open Sans"/>
                <a:sym typeface="Open Sans"/>
                <a:hlinkClick r:id="rId3"/>
              </a:rPr>
              <a:t>here</a:t>
            </a:r>
            <a:endParaRPr b="0" i="0" sz="1100" u="none" cap="none" strike="noStrike">
              <a:solidFill>
                <a:srgbClr val="54698D"/>
              </a:solidFill>
              <a:latin typeface="Open Sans"/>
              <a:ea typeface="Open Sans"/>
              <a:cs typeface="Open Sans"/>
              <a:sym typeface="Open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42" name="Shape 2342"/>
        <p:cNvGrpSpPr/>
        <p:nvPr/>
      </p:nvGrpSpPr>
      <p:grpSpPr>
        <a:xfrm>
          <a:off x="0" y="0"/>
          <a:ext cx="0" cy="0"/>
          <a:chOff x="0" y="0"/>
          <a:chExt cx="0" cy="0"/>
        </a:xfrm>
      </p:grpSpPr>
      <p:sp>
        <p:nvSpPr>
          <p:cNvPr id="2343" name="Google Shape;2343;p160"/>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Managed Packages</a:t>
            </a:r>
            <a:endParaRPr b="0" i="0" sz="1800" u="none" cap="none" strike="noStrike">
              <a:solidFill>
                <a:srgbClr val="16325C"/>
              </a:solidFill>
              <a:latin typeface="Open Sans"/>
              <a:ea typeface="Open Sans"/>
              <a:cs typeface="Open Sans"/>
              <a:sym typeface="Open Sans"/>
            </a:endParaRPr>
          </a:p>
        </p:txBody>
      </p:sp>
      <p:sp>
        <p:nvSpPr>
          <p:cNvPr id="2344" name="Google Shape;2344;p160"/>
          <p:cNvSpPr txBox="1"/>
          <p:nvPr/>
        </p:nvSpPr>
        <p:spPr>
          <a:xfrm>
            <a:off x="264650" y="949150"/>
            <a:ext cx="8180400" cy="3242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Do you use managed packages functionality?</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(If yes) What are your key pain points related to developing a managed package?</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Which of the following do you currently use? Select all that apply.</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100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What is the most difficult aspect of releasing an app on the AppExchange?</a:t>
            </a:r>
            <a:endParaRPr b="0" i="0" sz="1400" u="none" cap="none" strike="noStrike">
              <a:solidFill>
                <a:srgbClr val="344452"/>
              </a:solidFill>
              <a:latin typeface="Open Sans"/>
              <a:ea typeface="Open Sans"/>
              <a:cs typeface="Open Sans"/>
              <a:sym typeface="Open Sans"/>
            </a:endParaRPr>
          </a:p>
        </p:txBody>
      </p:sp>
      <p:sp>
        <p:nvSpPr>
          <p:cNvPr id="2345" name="Google Shape;2345;p160"/>
          <p:cNvSpPr txBox="1"/>
          <p:nvPr/>
        </p:nvSpPr>
        <p:spPr>
          <a:xfrm>
            <a:off x="264650" y="4191782"/>
            <a:ext cx="6208500" cy="31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54698D"/>
                </a:solidFill>
                <a:latin typeface="Open Sans"/>
                <a:ea typeface="Open Sans"/>
                <a:cs typeface="Open Sans"/>
                <a:sym typeface="Open Sans"/>
              </a:rPr>
              <a:t>See full survey content including answer options for each question </a:t>
            </a:r>
            <a:r>
              <a:rPr b="0" i="0" lang="en" sz="1100" u="sng" cap="none" strike="noStrike">
                <a:solidFill>
                  <a:schemeClr val="hlink"/>
                </a:solidFill>
                <a:latin typeface="Open Sans"/>
                <a:ea typeface="Open Sans"/>
                <a:cs typeface="Open Sans"/>
                <a:sym typeface="Open Sans"/>
                <a:hlinkClick r:id="rId3"/>
              </a:rPr>
              <a:t>here</a:t>
            </a:r>
            <a:endParaRPr b="0" i="0" sz="1100" u="none" cap="none" strike="noStrike">
              <a:solidFill>
                <a:srgbClr val="54698D"/>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185ED"/>
        </a:solidFill>
      </p:bgPr>
    </p:bg>
    <p:spTree>
      <p:nvGrpSpPr>
        <p:cNvPr id="371" name="Shape 371"/>
        <p:cNvGrpSpPr/>
        <p:nvPr/>
      </p:nvGrpSpPr>
      <p:grpSpPr>
        <a:xfrm>
          <a:off x="0" y="0"/>
          <a:ext cx="0" cy="0"/>
          <a:chOff x="0" y="0"/>
          <a:chExt cx="0" cy="0"/>
        </a:xfrm>
      </p:grpSpPr>
      <p:sp>
        <p:nvSpPr>
          <p:cNvPr id="372" name="Google Shape;372;p53"/>
          <p:cNvSpPr txBox="1"/>
          <p:nvPr/>
        </p:nvSpPr>
        <p:spPr>
          <a:xfrm>
            <a:off x="646508" y="2093032"/>
            <a:ext cx="5098800" cy="54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Open Sans"/>
                <a:ea typeface="Open Sans"/>
                <a:cs typeface="Open Sans"/>
                <a:sym typeface="Open Sans"/>
              </a:rPr>
              <a:t>Method</a:t>
            </a:r>
            <a:endParaRPr b="1" i="0" sz="3600" u="none" cap="none" strike="noStrike">
              <a:solidFill>
                <a:srgbClr val="FFFFFF"/>
              </a:solidFill>
              <a:latin typeface="Open Sans"/>
              <a:ea typeface="Open Sans"/>
              <a:cs typeface="Open Sans"/>
              <a:sym typeface="Open San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49" name="Shape 2349"/>
        <p:cNvGrpSpPr/>
        <p:nvPr/>
      </p:nvGrpSpPr>
      <p:grpSpPr>
        <a:xfrm>
          <a:off x="0" y="0"/>
          <a:ext cx="0" cy="0"/>
          <a:chOff x="0" y="0"/>
          <a:chExt cx="0" cy="0"/>
        </a:xfrm>
      </p:grpSpPr>
      <p:sp>
        <p:nvSpPr>
          <p:cNvPr id="2350" name="Google Shape;2350;p161"/>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Mobile</a:t>
            </a:r>
            <a:endParaRPr b="0" i="0" sz="1800" u="none" cap="none" strike="noStrike">
              <a:solidFill>
                <a:srgbClr val="16325C"/>
              </a:solidFill>
              <a:latin typeface="Open Sans"/>
              <a:ea typeface="Open Sans"/>
              <a:cs typeface="Open Sans"/>
              <a:sym typeface="Open Sans"/>
            </a:endParaRPr>
          </a:p>
        </p:txBody>
      </p:sp>
      <p:sp>
        <p:nvSpPr>
          <p:cNvPr id="2351" name="Google Shape;2351;p161"/>
          <p:cNvSpPr txBox="1"/>
          <p:nvPr/>
        </p:nvSpPr>
        <p:spPr>
          <a:xfrm>
            <a:off x="264650" y="949150"/>
            <a:ext cx="8180400" cy="3242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Which technologies do you currently develop for? Select all that apply.</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000000"/>
              </a:buClr>
              <a:buSzPts val="1400"/>
              <a:buFont typeface="Arial"/>
              <a:buChar char="●"/>
            </a:pPr>
            <a:r>
              <a:rPr b="0" i="0" lang="en" sz="1400" u="none" cap="none" strike="noStrike">
                <a:solidFill>
                  <a:srgbClr val="344452"/>
                </a:solidFill>
                <a:latin typeface="Open Sans"/>
                <a:ea typeface="Open Sans"/>
                <a:cs typeface="Open Sans"/>
                <a:sym typeface="Open Sans"/>
              </a:rPr>
              <a:t>(If at least played around with Mobile SDK) What do you think of the Salesforce Mobile SDK?</a:t>
            </a:r>
            <a:endParaRPr b="0" i="0" sz="1100" u="none" cap="none" strike="noStrike">
              <a:solidFill>
                <a:schemeClr val="dk1"/>
              </a:solidFill>
              <a:latin typeface="Arial"/>
              <a:ea typeface="Arial"/>
              <a:cs typeface="Arial"/>
              <a:sym typeface="Arial"/>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How easy or difficult is it to build on the Salesforce Mobile SDK?</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100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What is missing from the SDK?</a:t>
            </a:r>
            <a:endParaRPr b="0" i="0" sz="1400" u="none" cap="none" strike="noStrike">
              <a:solidFill>
                <a:srgbClr val="344452"/>
              </a:solidFill>
              <a:latin typeface="Open Sans"/>
              <a:ea typeface="Open Sans"/>
              <a:cs typeface="Open Sans"/>
              <a:sym typeface="Open Sans"/>
            </a:endParaRPr>
          </a:p>
        </p:txBody>
      </p:sp>
      <p:sp>
        <p:nvSpPr>
          <p:cNvPr id="2352" name="Google Shape;2352;p161"/>
          <p:cNvSpPr txBox="1"/>
          <p:nvPr/>
        </p:nvSpPr>
        <p:spPr>
          <a:xfrm>
            <a:off x="264650" y="4191782"/>
            <a:ext cx="6208500" cy="31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54698D"/>
                </a:solidFill>
                <a:latin typeface="Open Sans"/>
                <a:ea typeface="Open Sans"/>
                <a:cs typeface="Open Sans"/>
                <a:sym typeface="Open Sans"/>
              </a:rPr>
              <a:t>See full survey content including answer options for each question </a:t>
            </a:r>
            <a:r>
              <a:rPr b="0" i="0" lang="en" sz="1100" u="sng" cap="none" strike="noStrike">
                <a:solidFill>
                  <a:schemeClr val="hlink"/>
                </a:solidFill>
                <a:latin typeface="Open Sans"/>
                <a:ea typeface="Open Sans"/>
                <a:cs typeface="Open Sans"/>
                <a:sym typeface="Open Sans"/>
                <a:hlinkClick r:id="rId3"/>
              </a:rPr>
              <a:t>here</a:t>
            </a:r>
            <a:endParaRPr b="0" i="0" sz="1100" u="none" cap="none" strike="noStrike">
              <a:solidFill>
                <a:srgbClr val="54698D"/>
              </a:solidFill>
              <a:latin typeface="Open Sans"/>
              <a:ea typeface="Open Sans"/>
              <a:cs typeface="Open Sans"/>
              <a:sym typeface="Open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56" name="Shape 2356"/>
        <p:cNvGrpSpPr/>
        <p:nvPr/>
      </p:nvGrpSpPr>
      <p:grpSpPr>
        <a:xfrm>
          <a:off x="0" y="0"/>
          <a:ext cx="0" cy="0"/>
          <a:chOff x="0" y="0"/>
          <a:chExt cx="0" cy="0"/>
        </a:xfrm>
      </p:grpSpPr>
      <p:sp>
        <p:nvSpPr>
          <p:cNvPr id="2357" name="Google Shape;2357;p162"/>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Lightning Design System</a:t>
            </a:r>
            <a:endParaRPr b="0" i="0" sz="1800" u="none" cap="none" strike="noStrike">
              <a:solidFill>
                <a:srgbClr val="16325C"/>
              </a:solidFill>
              <a:latin typeface="Open Sans"/>
              <a:ea typeface="Open Sans"/>
              <a:cs typeface="Open Sans"/>
              <a:sym typeface="Open Sans"/>
            </a:endParaRPr>
          </a:p>
        </p:txBody>
      </p:sp>
      <p:sp>
        <p:nvSpPr>
          <p:cNvPr id="2358" name="Google Shape;2358;p162"/>
          <p:cNvSpPr txBox="1"/>
          <p:nvPr/>
        </p:nvSpPr>
        <p:spPr>
          <a:xfrm>
            <a:off x="264650" y="949150"/>
            <a:ext cx="8180400" cy="3242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Which parts of the Lightning Design system do you use? Select all that apply.</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100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Which platform(s) have you developed on using SLDS? Select all that apply.</a:t>
            </a:r>
            <a:endParaRPr b="0" i="0" sz="1400" u="none" cap="none" strike="noStrike">
              <a:solidFill>
                <a:srgbClr val="344452"/>
              </a:solidFill>
              <a:latin typeface="Open Sans"/>
              <a:ea typeface="Open Sans"/>
              <a:cs typeface="Open Sans"/>
              <a:sym typeface="Open Sans"/>
            </a:endParaRPr>
          </a:p>
        </p:txBody>
      </p:sp>
      <p:sp>
        <p:nvSpPr>
          <p:cNvPr id="2359" name="Google Shape;2359;p162"/>
          <p:cNvSpPr txBox="1"/>
          <p:nvPr/>
        </p:nvSpPr>
        <p:spPr>
          <a:xfrm>
            <a:off x="264650" y="4191782"/>
            <a:ext cx="6208500" cy="31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54698D"/>
                </a:solidFill>
                <a:latin typeface="Open Sans"/>
                <a:ea typeface="Open Sans"/>
                <a:cs typeface="Open Sans"/>
                <a:sym typeface="Open Sans"/>
              </a:rPr>
              <a:t>See full survey content including answer options for each question </a:t>
            </a:r>
            <a:r>
              <a:rPr b="0" i="0" lang="en" sz="1100" u="sng" cap="none" strike="noStrike">
                <a:solidFill>
                  <a:schemeClr val="hlink"/>
                </a:solidFill>
                <a:latin typeface="Open Sans"/>
                <a:ea typeface="Open Sans"/>
                <a:cs typeface="Open Sans"/>
                <a:sym typeface="Open Sans"/>
                <a:hlinkClick r:id="rId3"/>
              </a:rPr>
              <a:t>here</a:t>
            </a:r>
            <a:endParaRPr b="0" i="0" sz="1100" u="none" cap="none" strike="noStrike">
              <a:solidFill>
                <a:srgbClr val="54698D"/>
              </a:solidFill>
              <a:latin typeface="Open Sans"/>
              <a:ea typeface="Open Sans"/>
              <a:cs typeface="Open Sans"/>
              <a:sym typeface="Open Sans"/>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63" name="Shape 2363"/>
        <p:cNvGrpSpPr/>
        <p:nvPr/>
      </p:nvGrpSpPr>
      <p:grpSpPr>
        <a:xfrm>
          <a:off x="0" y="0"/>
          <a:ext cx="0" cy="0"/>
          <a:chOff x="0" y="0"/>
          <a:chExt cx="0" cy="0"/>
        </a:xfrm>
      </p:grpSpPr>
      <p:sp>
        <p:nvSpPr>
          <p:cNvPr id="2364" name="Google Shape;2364;p163"/>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Heroku</a:t>
            </a:r>
            <a:endParaRPr b="0" i="0" sz="1800" u="none" cap="none" strike="noStrike">
              <a:solidFill>
                <a:srgbClr val="16325C"/>
              </a:solidFill>
              <a:latin typeface="Open Sans"/>
              <a:ea typeface="Open Sans"/>
              <a:cs typeface="Open Sans"/>
              <a:sym typeface="Open Sans"/>
            </a:endParaRPr>
          </a:p>
        </p:txBody>
      </p:sp>
      <p:sp>
        <p:nvSpPr>
          <p:cNvPr id="2365" name="Google Shape;2365;p163"/>
          <p:cNvSpPr txBox="1"/>
          <p:nvPr/>
        </p:nvSpPr>
        <p:spPr>
          <a:xfrm>
            <a:off x="264650" y="949150"/>
            <a:ext cx="8180400" cy="3242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How do you integrate Heroku apps with Salesforce? Select all that apply.</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Which tools do you use for continuous integration with Heroku? Select all that apply.</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100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Have you managed more than one resource (add on) in an Heroku app?</a:t>
            </a:r>
            <a:endParaRPr b="0" i="0" sz="1400" u="none" cap="none" strike="noStrike">
              <a:solidFill>
                <a:srgbClr val="344452"/>
              </a:solidFill>
              <a:latin typeface="Open Sans"/>
              <a:ea typeface="Open Sans"/>
              <a:cs typeface="Open Sans"/>
              <a:sym typeface="Open Sans"/>
            </a:endParaRPr>
          </a:p>
        </p:txBody>
      </p:sp>
      <p:sp>
        <p:nvSpPr>
          <p:cNvPr id="2366" name="Google Shape;2366;p163"/>
          <p:cNvSpPr txBox="1"/>
          <p:nvPr/>
        </p:nvSpPr>
        <p:spPr>
          <a:xfrm>
            <a:off x="264650" y="4191782"/>
            <a:ext cx="6208500" cy="31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54698D"/>
                </a:solidFill>
                <a:latin typeface="Open Sans"/>
                <a:ea typeface="Open Sans"/>
                <a:cs typeface="Open Sans"/>
                <a:sym typeface="Open Sans"/>
              </a:rPr>
              <a:t>See full survey content including answer options for each question </a:t>
            </a:r>
            <a:r>
              <a:rPr b="0" i="0" lang="en" sz="1100" u="sng" cap="none" strike="noStrike">
                <a:solidFill>
                  <a:schemeClr val="hlink"/>
                </a:solidFill>
                <a:latin typeface="Open Sans"/>
                <a:ea typeface="Open Sans"/>
                <a:cs typeface="Open Sans"/>
                <a:sym typeface="Open Sans"/>
                <a:hlinkClick r:id="rId3"/>
              </a:rPr>
              <a:t>here</a:t>
            </a:r>
            <a:endParaRPr b="0" i="0" sz="1100" u="none" cap="none" strike="noStrike">
              <a:solidFill>
                <a:srgbClr val="54698D"/>
              </a:solidFill>
              <a:latin typeface="Open Sans"/>
              <a:ea typeface="Open Sans"/>
              <a:cs typeface="Open Sans"/>
              <a:sym typeface="Open Sans"/>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70" name="Shape 2370"/>
        <p:cNvGrpSpPr/>
        <p:nvPr/>
      </p:nvGrpSpPr>
      <p:grpSpPr>
        <a:xfrm>
          <a:off x="0" y="0"/>
          <a:ext cx="0" cy="0"/>
          <a:chOff x="0" y="0"/>
          <a:chExt cx="0" cy="0"/>
        </a:xfrm>
      </p:grpSpPr>
      <p:sp>
        <p:nvSpPr>
          <p:cNvPr id="2371" name="Google Shape;2371;p164"/>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Closing</a:t>
            </a:r>
            <a:endParaRPr b="0" i="0" sz="1800" u="none" cap="none" strike="noStrike">
              <a:solidFill>
                <a:srgbClr val="16325C"/>
              </a:solidFill>
              <a:latin typeface="Open Sans"/>
              <a:ea typeface="Open Sans"/>
              <a:cs typeface="Open Sans"/>
              <a:sym typeface="Open Sans"/>
            </a:endParaRPr>
          </a:p>
        </p:txBody>
      </p:sp>
      <p:sp>
        <p:nvSpPr>
          <p:cNvPr id="2372" name="Google Shape;2372;p164"/>
          <p:cNvSpPr txBox="1"/>
          <p:nvPr/>
        </p:nvSpPr>
        <p:spPr>
          <a:xfrm>
            <a:off x="264650" y="949150"/>
            <a:ext cx="8180400" cy="3242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What do you like most about developing on Salesforce?</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What do you dislike or would like to change about developing on Salesforce?</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Would you be interested in participating in future research opportunities to provide feedback to the Salesforce User Experience team?</a:t>
            </a:r>
            <a:endParaRPr b="0" i="0" sz="1400" u="none" cap="none" strike="noStrike">
              <a:solidFill>
                <a:srgbClr val="344452"/>
              </a:solidFill>
              <a:latin typeface="Open Sans"/>
              <a:ea typeface="Open Sans"/>
              <a:cs typeface="Open Sans"/>
              <a:sym typeface="Open Sans"/>
            </a:endParaRPr>
          </a:p>
          <a:p>
            <a:pPr indent="-317500" lvl="0" marL="457200" marR="0" rtl="0" algn="l">
              <a:lnSpc>
                <a:spcPct val="100000"/>
              </a:lnSpc>
              <a:spcBef>
                <a:spcPts val="1000"/>
              </a:spcBef>
              <a:spcAft>
                <a:spcPts val="1000"/>
              </a:spcAft>
              <a:buClr>
                <a:srgbClr val="344452"/>
              </a:buClr>
              <a:buSzPts val="1400"/>
              <a:buFont typeface="Open Sans"/>
              <a:buChar char="●"/>
            </a:pPr>
            <a:r>
              <a:rPr b="0" i="0" lang="en" sz="1400" u="none" cap="none" strike="noStrike">
                <a:solidFill>
                  <a:srgbClr val="344452"/>
                </a:solidFill>
                <a:latin typeface="Open Sans"/>
                <a:ea typeface="Open Sans"/>
                <a:cs typeface="Open Sans"/>
                <a:sym typeface="Open Sans"/>
              </a:rPr>
              <a:t>If you would like to enter the sweepstakes for a gift certificate, please provide your contact information:</a:t>
            </a:r>
            <a:endParaRPr b="0" i="0" sz="1400" u="none" cap="none" strike="noStrike">
              <a:solidFill>
                <a:srgbClr val="344452"/>
              </a:solidFill>
              <a:latin typeface="Open Sans"/>
              <a:ea typeface="Open Sans"/>
              <a:cs typeface="Open Sans"/>
              <a:sym typeface="Open Sans"/>
            </a:endParaRPr>
          </a:p>
        </p:txBody>
      </p:sp>
      <p:sp>
        <p:nvSpPr>
          <p:cNvPr id="2373" name="Google Shape;2373;p164"/>
          <p:cNvSpPr txBox="1"/>
          <p:nvPr/>
        </p:nvSpPr>
        <p:spPr>
          <a:xfrm>
            <a:off x="264650" y="4191782"/>
            <a:ext cx="6208500" cy="313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54698D"/>
                </a:solidFill>
                <a:latin typeface="Open Sans"/>
                <a:ea typeface="Open Sans"/>
                <a:cs typeface="Open Sans"/>
                <a:sym typeface="Open Sans"/>
              </a:rPr>
              <a:t>See full survey content including answer options for each question </a:t>
            </a:r>
            <a:r>
              <a:rPr b="0" i="0" lang="en" sz="1100" u="sng" cap="none" strike="noStrike">
                <a:solidFill>
                  <a:schemeClr val="hlink"/>
                </a:solidFill>
                <a:latin typeface="Open Sans"/>
                <a:ea typeface="Open Sans"/>
                <a:cs typeface="Open Sans"/>
                <a:sym typeface="Open Sans"/>
                <a:hlinkClick r:id="rId3"/>
              </a:rPr>
              <a:t>here</a:t>
            </a:r>
            <a:endParaRPr b="0" i="0" sz="1100" u="none" cap="none" strike="noStrike">
              <a:solidFill>
                <a:srgbClr val="54698D"/>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6" name="Shape 376"/>
        <p:cNvGrpSpPr/>
        <p:nvPr/>
      </p:nvGrpSpPr>
      <p:grpSpPr>
        <a:xfrm>
          <a:off x="0" y="0"/>
          <a:ext cx="0" cy="0"/>
          <a:chOff x="0" y="0"/>
          <a:chExt cx="0" cy="0"/>
        </a:xfrm>
      </p:grpSpPr>
      <p:sp>
        <p:nvSpPr>
          <p:cNvPr id="377" name="Google Shape;377;p54"/>
          <p:cNvSpPr txBox="1"/>
          <p:nvPr/>
        </p:nvSpPr>
        <p:spPr>
          <a:xfrm>
            <a:off x="264650" y="263350"/>
            <a:ext cx="8579700" cy="84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We sent a survey to </a:t>
            </a:r>
            <a:r>
              <a:rPr b="1" i="0" lang="en" sz="1800" u="none" cap="none" strike="noStrike">
                <a:solidFill>
                  <a:srgbClr val="16325C"/>
                </a:solidFill>
                <a:latin typeface="Open Sans"/>
                <a:ea typeface="Open Sans"/>
                <a:cs typeface="Open Sans"/>
                <a:sym typeface="Open Sans"/>
              </a:rPr>
              <a:t>over 200k users</a:t>
            </a:r>
            <a:r>
              <a:rPr b="0" i="0" lang="en" sz="1800" u="none" cap="none" strike="noStrike">
                <a:solidFill>
                  <a:srgbClr val="16325C"/>
                </a:solidFill>
                <a:latin typeface="Open Sans"/>
                <a:ea typeface="Open Sans"/>
                <a:cs typeface="Open Sans"/>
                <a:sym typeface="Open Sans"/>
              </a:rPr>
              <a:t> who customize and develop on the Salesforce Platform in May 2016*</a:t>
            </a:r>
            <a:endParaRPr b="0" i="0" sz="1800" u="none" cap="none" strike="noStrike">
              <a:solidFill>
                <a:srgbClr val="16325C"/>
              </a:solidFill>
              <a:latin typeface="Open Sans"/>
              <a:ea typeface="Open Sans"/>
              <a:cs typeface="Open Sans"/>
              <a:sym typeface="Open Sans"/>
            </a:endParaRPr>
          </a:p>
        </p:txBody>
      </p:sp>
      <p:sp>
        <p:nvSpPr>
          <p:cNvPr id="378" name="Google Shape;378;p54"/>
          <p:cNvSpPr txBox="1"/>
          <p:nvPr/>
        </p:nvSpPr>
        <p:spPr>
          <a:xfrm>
            <a:off x="1531400" y="1715850"/>
            <a:ext cx="2630100" cy="171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rgbClr val="6969E0"/>
                </a:solidFill>
                <a:latin typeface="Open Sans"/>
                <a:ea typeface="Open Sans"/>
                <a:cs typeface="Open Sans"/>
                <a:sym typeface="Open Sans"/>
              </a:rPr>
              <a:t>8,838</a:t>
            </a:r>
            <a:endParaRPr b="0" i="0" sz="6000" u="none" cap="none" strike="noStrike">
              <a:solidFill>
                <a:srgbClr val="6969E0"/>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6969E0"/>
                </a:solidFill>
                <a:latin typeface="Open Sans"/>
                <a:ea typeface="Open Sans"/>
                <a:cs typeface="Open Sans"/>
                <a:sym typeface="Open Sans"/>
              </a:rPr>
              <a:t>surveys started</a:t>
            </a:r>
            <a:endParaRPr b="1" i="0" sz="1800" u="none" cap="none" strike="noStrike">
              <a:solidFill>
                <a:srgbClr val="6969E0"/>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16325C"/>
                </a:solidFill>
                <a:latin typeface="Open Sans"/>
                <a:ea typeface="Open Sans"/>
                <a:cs typeface="Open Sans"/>
                <a:sym typeface="Open Sans"/>
              </a:rPr>
              <a:t>4.4% response rate</a:t>
            </a:r>
            <a:endParaRPr b="0" i="0" sz="1200" u="none" cap="none" strike="noStrike">
              <a:solidFill>
                <a:srgbClr val="6969E0"/>
              </a:solidFill>
              <a:latin typeface="Open Sans"/>
              <a:ea typeface="Open Sans"/>
              <a:cs typeface="Open Sans"/>
              <a:sym typeface="Open Sans"/>
            </a:endParaRPr>
          </a:p>
        </p:txBody>
      </p:sp>
      <p:sp>
        <p:nvSpPr>
          <p:cNvPr id="379" name="Google Shape;379;p54"/>
          <p:cNvSpPr txBox="1"/>
          <p:nvPr/>
        </p:nvSpPr>
        <p:spPr>
          <a:xfrm>
            <a:off x="264650" y="4115850"/>
            <a:ext cx="8579700" cy="45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54698D"/>
                </a:solidFill>
                <a:latin typeface="Open Sans"/>
                <a:ea typeface="Open Sans"/>
                <a:cs typeface="Open Sans"/>
                <a:sym typeface="Open Sans"/>
              </a:rPr>
              <a:t>*Survey was distributed to everyone with a Developer Edition org and did not include Heroku users</a:t>
            </a:r>
            <a:endParaRPr b="0" i="0" sz="1000" u="none" cap="none" strike="noStrike">
              <a:solidFill>
                <a:srgbClr val="54698D"/>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54698D"/>
                </a:solidFill>
                <a:latin typeface="Open Sans"/>
                <a:ea typeface="Open Sans"/>
                <a:cs typeface="Open Sans"/>
                <a:sym typeface="Open Sans"/>
              </a:rPr>
              <a:t>**We excluded responses from users who did not complete our key behavioral questions</a:t>
            </a:r>
            <a:endParaRPr b="0" i="0" sz="1000" u="none" cap="none" strike="noStrike">
              <a:solidFill>
                <a:srgbClr val="54698D"/>
              </a:solidFill>
              <a:latin typeface="Arial"/>
              <a:ea typeface="Arial"/>
              <a:cs typeface="Arial"/>
              <a:sym typeface="Arial"/>
            </a:endParaRPr>
          </a:p>
        </p:txBody>
      </p:sp>
      <p:sp>
        <p:nvSpPr>
          <p:cNvPr id="380" name="Google Shape;380;p54"/>
          <p:cNvSpPr txBox="1"/>
          <p:nvPr/>
        </p:nvSpPr>
        <p:spPr>
          <a:xfrm>
            <a:off x="4982500" y="1715850"/>
            <a:ext cx="2630100" cy="171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rgbClr val="6969E0"/>
                </a:solidFill>
                <a:latin typeface="Open Sans"/>
                <a:ea typeface="Open Sans"/>
                <a:cs typeface="Open Sans"/>
                <a:sym typeface="Open Sans"/>
              </a:rPr>
              <a:t>6,570</a:t>
            </a:r>
            <a:endParaRPr b="0" i="0" sz="6000" u="none" cap="none" strike="noStrike">
              <a:solidFill>
                <a:srgbClr val="6969E0"/>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6969E0"/>
                </a:solidFill>
                <a:latin typeface="Open Sans"/>
                <a:ea typeface="Open Sans"/>
                <a:cs typeface="Open Sans"/>
                <a:sym typeface="Open Sans"/>
              </a:rPr>
              <a:t>usable responses**</a:t>
            </a:r>
            <a:endParaRPr b="1" i="0" sz="1800" u="none" cap="none" strike="noStrike">
              <a:solidFill>
                <a:srgbClr val="6969E0"/>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16325C"/>
                </a:solidFill>
                <a:latin typeface="Open Sans"/>
                <a:ea typeface="Open Sans"/>
                <a:cs typeface="Open Sans"/>
                <a:sym typeface="Open Sans"/>
              </a:rPr>
              <a:t>74% of surveys started</a:t>
            </a:r>
            <a:endParaRPr b="0" i="0" sz="1200" u="none" cap="none" strike="noStrike">
              <a:solidFill>
                <a:srgbClr val="6969E0"/>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4" name="Shape 384"/>
        <p:cNvGrpSpPr/>
        <p:nvPr/>
      </p:nvGrpSpPr>
      <p:grpSpPr>
        <a:xfrm>
          <a:off x="0" y="0"/>
          <a:ext cx="0" cy="0"/>
          <a:chOff x="0" y="0"/>
          <a:chExt cx="0" cy="0"/>
        </a:xfrm>
      </p:grpSpPr>
      <p:pic>
        <p:nvPicPr>
          <p:cNvPr id="385" name="Google Shape;385;p55"/>
          <p:cNvPicPr preferRelativeResize="0"/>
          <p:nvPr/>
        </p:nvPicPr>
        <p:blipFill rotWithShape="1">
          <a:blip r:embed="rId3">
            <a:alphaModFix/>
          </a:blip>
          <a:srcRect b="0" l="0" r="0" t="0"/>
          <a:stretch/>
        </p:blipFill>
        <p:spPr>
          <a:xfrm rot="5400000">
            <a:off x="3295225" y="974750"/>
            <a:ext cx="3045175" cy="3045175"/>
          </a:xfrm>
          <a:prstGeom prst="rect">
            <a:avLst/>
          </a:prstGeom>
          <a:noFill/>
          <a:ln>
            <a:noFill/>
          </a:ln>
        </p:spPr>
      </p:pic>
      <p:sp>
        <p:nvSpPr>
          <p:cNvPr id="386" name="Google Shape;386;p55"/>
          <p:cNvSpPr txBox="1"/>
          <p:nvPr/>
        </p:nvSpPr>
        <p:spPr>
          <a:xfrm>
            <a:off x="264650" y="263350"/>
            <a:ext cx="8579700" cy="94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Both developers and admins completed the survey...</a:t>
            </a:r>
            <a:endParaRPr b="0" i="0" sz="1800" u="none" cap="none" strike="noStrike">
              <a:solidFill>
                <a:srgbClr val="16325C"/>
              </a:solidFill>
              <a:latin typeface="Open Sans"/>
              <a:ea typeface="Open Sans"/>
              <a:cs typeface="Open Sans"/>
              <a:sym typeface="Open Sans"/>
            </a:endParaRPr>
          </a:p>
        </p:txBody>
      </p:sp>
      <p:sp>
        <p:nvSpPr>
          <p:cNvPr id="387" name="Google Shape;387;p55"/>
          <p:cNvSpPr txBox="1"/>
          <p:nvPr/>
        </p:nvSpPr>
        <p:spPr>
          <a:xfrm>
            <a:off x="701350" y="3047550"/>
            <a:ext cx="2658000" cy="78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100"/>
              </a:spcAft>
              <a:buClr>
                <a:srgbClr val="000000"/>
              </a:buClr>
              <a:buSzPts val="1100"/>
              <a:buFont typeface="Arial"/>
              <a:buNone/>
            </a:pPr>
            <a:r>
              <a:rPr b="0" i="0" lang="en" sz="1000" u="none" cap="none" strike="noStrike">
                <a:solidFill>
                  <a:srgbClr val="54698D"/>
                </a:solidFill>
                <a:latin typeface="Open Sans"/>
                <a:ea typeface="Open Sans"/>
                <a:cs typeface="Open Sans"/>
                <a:sym typeface="Open Sans"/>
              </a:rPr>
              <a:t>What are your responsibilities as a Salesforce developer?</a:t>
            </a:r>
            <a:br>
              <a:rPr b="0" i="0" lang="en" sz="1000" u="none" cap="none" strike="noStrike">
                <a:solidFill>
                  <a:srgbClr val="54698D"/>
                </a:solidFill>
                <a:latin typeface="Open Sans"/>
                <a:ea typeface="Open Sans"/>
                <a:cs typeface="Open Sans"/>
                <a:sym typeface="Open Sans"/>
              </a:rPr>
            </a:br>
            <a:br>
              <a:rPr b="0" i="0" lang="en" sz="1000" u="none" cap="none" strike="noStrike">
                <a:solidFill>
                  <a:srgbClr val="54698D"/>
                </a:solidFill>
                <a:latin typeface="Open Sans"/>
                <a:ea typeface="Open Sans"/>
                <a:cs typeface="Open Sans"/>
                <a:sym typeface="Open Sans"/>
              </a:rPr>
            </a:br>
            <a:r>
              <a:rPr b="0" i="0" lang="en" sz="1000" u="none" cap="none" strike="noStrike">
                <a:solidFill>
                  <a:srgbClr val="54698D"/>
                </a:solidFill>
                <a:latin typeface="Open Sans"/>
                <a:ea typeface="Open Sans"/>
                <a:cs typeface="Open Sans"/>
                <a:sym typeface="Open Sans"/>
              </a:rPr>
              <a:t>n = 6570</a:t>
            </a:r>
            <a:endParaRPr b="0" i="0" sz="1000" u="none" cap="none" strike="noStrike">
              <a:solidFill>
                <a:srgbClr val="666666"/>
              </a:solidFill>
              <a:latin typeface="Proxima Nova"/>
              <a:ea typeface="Proxima Nova"/>
              <a:cs typeface="Proxima Nova"/>
              <a:sym typeface="Proxima Nova"/>
            </a:endParaRPr>
          </a:p>
        </p:txBody>
      </p:sp>
      <p:sp>
        <p:nvSpPr>
          <p:cNvPr id="388" name="Google Shape;388;p55"/>
          <p:cNvSpPr txBox="1"/>
          <p:nvPr/>
        </p:nvSpPr>
        <p:spPr>
          <a:xfrm>
            <a:off x="700900" y="1963150"/>
            <a:ext cx="1511100" cy="5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344452"/>
                </a:solidFill>
                <a:latin typeface="Open Sans"/>
                <a:ea typeface="Open Sans"/>
                <a:cs typeface="Open Sans"/>
                <a:sym typeface="Open Sans"/>
              </a:rPr>
              <a:t>72%</a:t>
            </a:r>
            <a:endParaRPr b="1" i="0" sz="1400" u="none" cap="none" strike="noStrike">
              <a:solidFill>
                <a:srgbClr val="34445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344452"/>
                </a:solidFill>
                <a:latin typeface="Open Sans"/>
                <a:ea typeface="Open Sans"/>
                <a:cs typeface="Open Sans"/>
                <a:sym typeface="Open Sans"/>
              </a:rPr>
              <a:t>Developers</a:t>
            </a:r>
            <a:endParaRPr b="0" i="0" sz="1200" u="none" cap="none" strike="noStrike">
              <a:solidFill>
                <a:srgbClr val="344452"/>
              </a:solidFill>
              <a:latin typeface="Open Sans"/>
              <a:ea typeface="Open Sans"/>
              <a:cs typeface="Open Sans"/>
              <a:sym typeface="Open Sans"/>
            </a:endParaRPr>
          </a:p>
        </p:txBody>
      </p:sp>
      <p:cxnSp>
        <p:nvCxnSpPr>
          <p:cNvPr id="389" name="Google Shape;389;p55"/>
          <p:cNvCxnSpPr/>
          <p:nvPr/>
        </p:nvCxnSpPr>
        <p:spPr>
          <a:xfrm>
            <a:off x="1252300" y="2154100"/>
            <a:ext cx="2170500" cy="0"/>
          </a:xfrm>
          <a:prstGeom prst="straightConnector1">
            <a:avLst/>
          </a:prstGeom>
          <a:noFill/>
          <a:ln cap="flat" cmpd="sng" w="9525">
            <a:solidFill>
              <a:srgbClr val="D9D9D9"/>
            </a:solidFill>
            <a:prstDash val="solid"/>
            <a:round/>
            <a:headEnd len="sm" w="sm" type="none"/>
            <a:tailEnd len="med" w="med" type="oval"/>
          </a:ln>
        </p:spPr>
      </p:cxnSp>
      <p:sp>
        <p:nvSpPr>
          <p:cNvPr id="390" name="Google Shape;390;p55"/>
          <p:cNvSpPr txBox="1"/>
          <p:nvPr/>
        </p:nvSpPr>
        <p:spPr>
          <a:xfrm>
            <a:off x="6869475" y="1343725"/>
            <a:ext cx="1929300" cy="69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344452"/>
                </a:solidFill>
                <a:latin typeface="Open Sans"/>
                <a:ea typeface="Open Sans"/>
                <a:cs typeface="Open Sans"/>
                <a:sym typeface="Open Sans"/>
              </a:rPr>
              <a:t>28%</a:t>
            </a:r>
            <a:endParaRPr b="1" i="0" sz="1400" u="none" cap="none" strike="noStrike">
              <a:solidFill>
                <a:srgbClr val="34445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344452"/>
                </a:solidFill>
                <a:latin typeface="Open Sans"/>
                <a:ea typeface="Open Sans"/>
                <a:cs typeface="Open Sans"/>
                <a:sym typeface="Open Sans"/>
              </a:rPr>
              <a:t>Admins*</a:t>
            </a:r>
            <a:endParaRPr b="0" i="0" sz="1200" u="none" cap="none" strike="noStrike">
              <a:solidFill>
                <a:srgbClr val="34445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54698D"/>
                </a:solidFill>
                <a:latin typeface="Open Sans"/>
                <a:ea typeface="Open Sans"/>
                <a:cs typeface="Open Sans"/>
                <a:sym typeface="Open Sans"/>
              </a:rPr>
              <a:t>(Adept, All-Star, Accelerated)</a:t>
            </a:r>
            <a:endParaRPr b="0" i="0" sz="1000" u="none" cap="none" strike="noStrike">
              <a:solidFill>
                <a:srgbClr val="54698D"/>
              </a:solidFill>
              <a:latin typeface="Open Sans"/>
              <a:ea typeface="Open Sans"/>
              <a:cs typeface="Open Sans"/>
              <a:sym typeface="Open Sans"/>
            </a:endParaRPr>
          </a:p>
        </p:txBody>
      </p:sp>
      <p:cxnSp>
        <p:nvCxnSpPr>
          <p:cNvPr id="391" name="Google Shape;391;p55"/>
          <p:cNvCxnSpPr/>
          <p:nvPr/>
        </p:nvCxnSpPr>
        <p:spPr>
          <a:xfrm>
            <a:off x="5936275" y="1602850"/>
            <a:ext cx="941400" cy="0"/>
          </a:xfrm>
          <a:prstGeom prst="straightConnector1">
            <a:avLst/>
          </a:prstGeom>
          <a:noFill/>
          <a:ln cap="flat" cmpd="sng" w="9525">
            <a:solidFill>
              <a:srgbClr val="D9D9D9"/>
            </a:solidFill>
            <a:prstDash val="solid"/>
            <a:round/>
            <a:headEnd len="med" w="med" type="oval"/>
            <a:tailEnd len="sm" w="sm" type="none"/>
          </a:ln>
        </p:spPr>
      </p:cxnSp>
      <p:sp>
        <p:nvSpPr>
          <p:cNvPr id="392" name="Google Shape;392;p55"/>
          <p:cNvSpPr txBox="1"/>
          <p:nvPr/>
        </p:nvSpPr>
        <p:spPr>
          <a:xfrm>
            <a:off x="264650" y="4250450"/>
            <a:ext cx="4233300" cy="3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54698D"/>
                </a:solidFill>
                <a:latin typeface="Open Sans"/>
                <a:ea typeface="Open Sans"/>
                <a:cs typeface="Open Sans"/>
                <a:sym typeface="Open Sans"/>
              </a:rPr>
              <a:t>*As determined by reported behavior</a:t>
            </a:r>
            <a:endParaRPr b="0" i="0" sz="1000" u="none" cap="none" strike="noStrike">
              <a:solidFill>
                <a:srgbClr val="666666"/>
              </a:solidFill>
              <a:latin typeface="Proxima Nova"/>
              <a:ea typeface="Proxima Nova"/>
              <a:cs typeface="Proxima Nova"/>
              <a:sym typeface="Proxima Nova"/>
            </a:endParaRPr>
          </a:p>
        </p:txBody>
      </p:sp>
      <p:sp>
        <p:nvSpPr>
          <p:cNvPr id="393" name="Google Shape;393;p55"/>
          <p:cNvSpPr txBox="1"/>
          <p:nvPr/>
        </p:nvSpPr>
        <p:spPr>
          <a:xfrm>
            <a:off x="4567100" y="4250450"/>
            <a:ext cx="4277400" cy="3237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000"/>
              <a:buFont typeface="Arial"/>
              <a:buNone/>
            </a:pPr>
            <a:r>
              <a:rPr b="0" i="0" lang="en" sz="1000" u="none" cap="none" strike="noStrike">
                <a:solidFill>
                  <a:srgbClr val="54698D"/>
                </a:solidFill>
                <a:latin typeface="Open Sans"/>
                <a:ea typeface="Open Sans"/>
                <a:cs typeface="Open Sans"/>
                <a:sym typeface="Open Sans"/>
              </a:rPr>
              <a:t>Learn more about our Admin Personas </a:t>
            </a:r>
            <a:r>
              <a:rPr b="0" i="0" lang="en" sz="1000" u="sng" cap="none" strike="noStrike">
                <a:solidFill>
                  <a:schemeClr val="hlink"/>
                </a:solidFill>
                <a:latin typeface="Open Sans"/>
                <a:ea typeface="Open Sans"/>
                <a:cs typeface="Open Sans"/>
                <a:sym typeface="Open Sans"/>
                <a:hlinkClick r:id="rId4"/>
              </a:rPr>
              <a:t>here</a:t>
            </a:r>
            <a:endParaRPr b="0" i="0" sz="1000" u="none" cap="none" strike="noStrike">
              <a:solidFill>
                <a:srgbClr val="54698D"/>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7" name="Shape 397"/>
        <p:cNvGrpSpPr/>
        <p:nvPr/>
      </p:nvGrpSpPr>
      <p:grpSpPr>
        <a:xfrm>
          <a:off x="0" y="0"/>
          <a:ext cx="0" cy="0"/>
          <a:chOff x="0" y="0"/>
          <a:chExt cx="0" cy="0"/>
        </a:xfrm>
      </p:grpSpPr>
      <p:pic>
        <p:nvPicPr>
          <p:cNvPr id="398" name="Google Shape;398;p56"/>
          <p:cNvPicPr preferRelativeResize="0"/>
          <p:nvPr/>
        </p:nvPicPr>
        <p:blipFill rotWithShape="1">
          <a:blip r:embed="rId3">
            <a:alphaModFix/>
          </a:blip>
          <a:srcRect b="0" l="0" r="0" t="0"/>
          <a:stretch/>
        </p:blipFill>
        <p:spPr>
          <a:xfrm rot="5400000">
            <a:off x="3295225" y="974750"/>
            <a:ext cx="3045175" cy="3045175"/>
          </a:xfrm>
          <a:prstGeom prst="rect">
            <a:avLst/>
          </a:prstGeom>
          <a:noFill/>
          <a:ln>
            <a:noFill/>
          </a:ln>
        </p:spPr>
      </p:pic>
      <p:sp>
        <p:nvSpPr>
          <p:cNvPr id="399" name="Google Shape;399;p56"/>
          <p:cNvSpPr txBox="1"/>
          <p:nvPr/>
        </p:nvSpPr>
        <p:spPr>
          <a:xfrm>
            <a:off x="264650" y="263350"/>
            <a:ext cx="8579700" cy="94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We’re going to focus on the </a:t>
            </a:r>
            <a:r>
              <a:rPr b="1" i="0" lang="en" sz="1800" u="none" cap="none" strike="noStrike">
                <a:solidFill>
                  <a:srgbClr val="16325C"/>
                </a:solidFill>
                <a:latin typeface="Open Sans"/>
                <a:ea typeface="Open Sans"/>
                <a:cs typeface="Open Sans"/>
                <a:sym typeface="Open Sans"/>
              </a:rPr>
              <a:t>developers</a:t>
            </a:r>
            <a:r>
              <a:rPr b="0" i="0" lang="en" sz="1800" u="none" cap="none" strike="noStrike">
                <a:solidFill>
                  <a:srgbClr val="16325C"/>
                </a:solidFill>
                <a:latin typeface="Open Sans"/>
                <a:ea typeface="Open Sans"/>
                <a:cs typeface="Open Sans"/>
                <a:sym typeface="Open Sans"/>
              </a:rPr>
              <a:t>.</a:t>
            </a:r>
            <a:endParaRPr b="0" i="0" sz="1800" u="none" cap="none" strike="noStrike">
              <a:solidFill>
                <a:srgbClr val="16325C"/>
              </a:solidFill>
              <a:latin typeface="Open Sans"/>
              <a:ea typeface="Open Sans"/>
              <a:cs typeface="Open Sans"/>
              <a:sym typeface="Open Sans"/>
            </a:endParaRPr>
          </a:p>
        </p:txBody>
      </p:sp>
      <p:sp>
        <p:nvSpPr>
          <p:cNvPr id="400" name="Google Shape;400;p56"/>
          <p:cNvSpPr txBox="1"/>
          <p:nvPr/>
        </p:nvSpPr>
        <p:spPr>
          <a:xfrm>
            <a:off x="700900" y="1963150"/>
            <a:ext cx="1511100" cy="5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344452"/>
                </a:solidFill>
                <a:latin typeface="Open Sans"/>
                <a:ea typeface="Open Sans"/>
                <a:cs typeface="Open Sans"/>
                <a:sym typeface="Open Sans"/>
              </a:rPr>
              <a:t>72%</a:t>
            </a:r>
            <a:endParaRPr b="1" i="0" sz="1400" u="none" cap="none" strike="noStrike">
              <a:solidFill>
                <a:srgbClr val="34445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344452"/>
                </a:solidFill>
                <a:latin typeface="Open Sans"/>
                <a:ea typeface="Open Sans"/>
                <a:cs typeface="Open Sans"/>
                <a:sym typeface="Open Sans"/>
              </a:rPr>
              <a:t>Developers</a:t>
            </a:r>
            <a:endParaRPr b="0" i="0" sz="1200" u="none" cap="none" strike="noStrike">
              <a:solidFill>
                <a:srgbClr val="344452"/>
              </a:solidFill>
              <a:latin typeface="Open Sans"/>
              <a:ea typeface="Open Sans"/>
              <a:cs typeface="Open Sans"/>
              <a:sym typeface="Open Sans"/>
            </a:endParaRPr>
          </a:p>
        </p:txBody>
      </p:sp>
      <p:cxnSp>
        <p:nvCxnSpPr>
          <p:cNvPr id="401" name="Google Shape;401;p56"/>
          <p:cNvCxnSpPr/>
          <p:nvPr/>
        </p:nvCxnSpPr>
        <p:spPr>
          <a:xfrm>
            <a:off x="1252300" y="2154100"/>
            <a:ext cx="2170500" cy="0"/>
          </a:xfrm>
          <a:prstGeom prst="straightConnector1">
            <a:avLst/>
          </a:prstGeom>
          <a:noFill/>
          <a:ln cap="flat" cmpd="sng" w="9525">
            <a:solidFill>
              <a:srgbClr val="D9D9D9"/>
            </a:solidFill>
            <a:prstDash val="solid"/>
            <a:round/>
            <a:headEnd len="sm" w="sm" type="none"/>
            <a:tailEnd len="med" w="med" type="oval"/>
          </a:ln>
        </p:spPr>
      </p:cxnSp>
      <p:sp>
        <p:nvSpPr>
          <p:cNvPr id="402" name="Google Shape;402;p56"/>
          <p:cNvSpPr/>
          <p:nvPr/>
        </p:nvSpPr>
        <p:spPr>
          <a:xfrm>
            <a:off x="4567100" y="967275"/>
            <a:ext cx="1627700" cy="1539550"/>
          </a:xfrm>
          <a:custGeom>
            <a:rect b="b" l="l" r="r" t="t"/>
            <a:pathLst>
              <a:path extrusionOk="0" h="61582" w="65108">
                <a:moveTo>
                  <a:pt x="0" y="7632"/>
                </a:moveTo>
                <a:lnTo>
                  <a:pt x="9993" y="61582"/>
                </a:lnTo>
                <a:lnTo>
                  <a:pt x="64155" y="61225"/>
                </a:lnTo>
                <a:lnTo>
                  <a:pt x="65108" y="27848"/>
                </a:lnTo>
                <a:lnTo>
                  <a:pt x="14658" y="0"/>
                </a:lnTo>
                <a:close/>
              </a:path>
            </a:pathLst>
          </a:custGeom>
          <a:solidFill>
            <a:srgbClr val="FFFFFF">
              <a:alpha val="83137"/>
            </a:srgbClr>
          </a:solidFill>
          <a:ln>
            <a:noFill/>
          </a:ln>
        </p:spPr>
      </p:sp>
      <p:sp>
        <p:nvSpPr>
          <p:cNvPr id="403" name="Google Shape;403;p56"/>
          <p:cNvSpPr txBox="1"/>
          <p:nvPr/>
        </p:nvSpPr>
        <p:spPr>
          <a:xfrm>
            <a:off x="701350" y="3047550"/>
            <a:ext cx="2658000" cy="78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 sz="1000" u="none" cap="none" strike="noStrike">
                <a:solidFill>
                  <a:srgbClr val="54698D"/>
                </a:solidFill>
                <a:latin typeface="Open Sans"/>
                <a:ea typeface="Open Sans"/>
                <a:cs typeface="Open Sans"/>
                <a:sym typeface="Open Sans"/>
              </a:rPr>
              <a:t>What are your responsibilities as a Salesforce developer?</a:t>
            </a:r>
            <a:br>
              <a:rPr b="0" i="0" lang="en" sz="1000" u="none" cap="none" strike="noStrike">
                <a:solidFill>
                  <a:srgbClr val="54698D"/>
                </a:solidFill>
                <a:latin typeface="Open Sans"/>
                <a:ea typeface="Open Sans"/>
                <a:cs typeface="Open Sans"/>
                <a:sym typeface="Open Sans"/>
              </a:rPr>
            </a:br>
            <a:br>
              <a:rPr b="0" i="0" lang="en" sz="1000" u="none" cap="none" strike="noStrike">
                <a:solidFill>
                  <a:srgbClr val="54698D"/>
                </a:solidFill>
                <a:latin typeface="Open Sans"/>
                <a:ea typeface="Open Sans"/>
                <a:cs typeface="Open Sans"/>
                <a:sym typeface="Open Sans"/>
              </a:rPr>
            </a:br>
            <a:r>
              <a:rPr b="0" i="0" lang="en" sz="1000" u="none" cap="none" strike="noStrike">
                <a:solidFill>
                  <a:srgbClr val="54698D"/>
                </a:solidFill>
                <a:latin typeface="Open Sans"/>
                <a:ea typeface="Open Sans"/>
                <a:cs typeface="Open Sans"/>
                <a:sym typeface="Open Sans"/>
              </a:rPr>
              <a:t>n = 6570</a:t>
            </a:r>
            <a:endParaRPr b="0" i="0" sz="1000" u="none" cap="none" strike="noStrike">
              <a:solidFill>
                <a:srgbClr val="54698D"/>
              </a:solidFill>
              <a:latin typeface="Open Sans"/>
              <a:ea typeface="Open Sans"/>
              <a:cs typeface="Open Sans"/>
              <a:sym typeface="Open Sans"/>
            </a:endParaRPr>
          </a:p>
          <a:p>
            <a:pPr indent="0" lvl="0" marL="0" marR="0" rtl="0" algn="l">
              <a:lnSpc>
                <a:spcPct val="100000"/>
              </a:lnSpc>
              <a:spcBef>
                <a:spcPts val="1100"/>
              </a:spcBef>
              <a:spcAft>
                <a:spcPts val="0"/>
              </a:spcAft>
              <a:buClr>
                <a:srgbClr val="000000"/>
              </a:buClr>
              <a:buSzPts val="1000"/>
              <a:buFont typeface="Arial"/>
              <a:buNone/>
            </a:pPr>
            <a:r>
              <a:t/>
            </a:r>
            <a:endParaRPr b="0" i="0" sz="1000" u="none" cap="none" strike="noStrike">
              <a:solidFill>
                <a:srgbClr val="666666"/>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7" name="Shape 407"/>
        <p:cNvGrpSpPr/>
        <p:nvPr/>
      </p:nvGrpSpPr>
      <p:grpSpPr>
        <a:xfrm>
          <a:off x="0" y="0"/>
          <a:ext cx="0" cy="0"/>
          <a:chOff x="0" y="0"/>
          <a:chExt cx="0" cy="0"/>
        </a:xfrm>
      </p:grpSpPr>
      <p:sp>
        <p:nvSpPr>
          <p:cNvPr id="408" name="Google Shape;408;p57"/>
          <p:cNvSpPr txBox="1"/>
          <p:nvPr/>
        </p:nvSpPr>
        <p:spPr>
          <a:xfrm>
            <a:off x="323550" y="4159975"/>
            <a:ext cx="8051400" cy="394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900"/>
              </a:spcBef>
              <a:spcAft>
                <a:spcPts val="0"/>
              </a:spcAft>
              <a:buClr>
                <a:srgbClr val="000000"/>
              </a:buClr>
              <a:buSzPts val="1100"/>
              <a:buFont typeface="Arial"/>
              <a:buNone/>
            </a:pPr>
            <a:r>
              <a:rPr b="0" i="0" lang="en" sz="1100" u="none" cap="none" strike="noStrike">
                <a:solidFill>
                  <a:srgbClr val="54698D"/>
                </a:solidFill>
                <a:latin typeface="Open Sans"/>
                <a:ea typeface="Open Sans"/>
                <a:cs typeface="Open Sans"/>
                <a:sym typeface="Open Sans"/>
              </a:rPr>
              <a:t>*Response options for time: a) less than 1 hour, b) 1-3 hours, c) more than 3 hours</a:t>
            </a:r>
            <a:endParaRPr b="0" i="0" sz="1100" u="none" cap="none" strike="noStrike">
              <a:solidFill>
                <a:srgbClr val="54698D"/>
              </a:solidFill>
              <a:latin typeface="Arial"/>
              <a:ea typeface="Arial"/>
              <a:cs typeface="Arial"/>
              <a:sym typeface="Arial"/>
            </a:endParaRPr>
          </a:p>
        </p:txBody>
      </p:sp>
      <p:sp>
        <p:nvSpPr>
          <p:cNvPr id="409" name="Google Shape;409;p57"/>
          <p:cNvSpPr txBox="1"/>
          <p:nvPr/>
        </p:nvSpPr>
        <p:spPr>
          <a:xfrm>
            <a:off x="264650" y="306425"/>
            <a:ext cx="8579700" cy="765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We asked participants about how much time they spend on </a:t>
            </a:r>
            <a:r>
              <a:rPr b="1" i="0" lang="en" sz="1800" u="none" cap="none" strike="noStrike">
                <a:solidFill>
                  <a:srgbClr val="16325C"/>
                </a:solidFill>
                <a:latin typeface="Open Sans"/>
                <a:ea typeface="Open Sans"/>
                <a:cs typeface="Open Sans"/>
                <a:sym typeface="Open Sans"/>
              </a:rPr>
              <a:t>12 customization and development functions</a:t>
            </a:r>
            <a:r>
              <a:rPr b="0" i="0" lang="en" sz="1800" u="none" cap="none" strike="noStrike">
                <a:solidFill>
                  <a:srgbClr val="16325C"/>
                </a:solidFill>
                <a:latin typeface="Open Sans"/>
                <a:ea typeface="Open Sans"/>
                <a:cs typeface="Open Sans"/>
                <a:sym typeface="Open Sans"/>
              </a:rPr>
              <a:t> in an average day.*</a:t>
            </a:r>
            <a:endParaRPr b="0" i="0" sz="1800" u="none" cap="none" strike="noStrike">
              <a:solidFill>
                <a:srgbClr val="16325C"/>
              </a:solidFill>
              <a:latin typeface="Open Sans"/>
              <a:ea typeface="Open Sans"/>
              <a:cs typeface="Open Sans"/>
              <a:sym typeface="Open Sans"/>
            </a:endParaRPr>
          </a:p>
        </p:txBody>
      </p:sp>
      <p:graphicFrame>
        <p:nvGraphicFramePr>
          <p:cNvPr id="410" name="Google Shape;410;p57"/>
          <p:cNvGraphicFramePr/>
          <p:nvPr/>
        </p:nvGraphicFramePr>
        <p:xfrm>
          <a:off x="1770775" y="1346850"/>
          <a:ext cx="3000000" cy="3000000"/>
        </p:xfrm>
        <a:graphic>
          <a:graphicData uri="http://schemas.openxmlformats.org/drawingml/2006/table">
            <a:tbl>
              <a:tblPr>
                <a:noFill/>
                <a:tableStyleId>{B907E051-0D9A-4C28-A7AF-756DB9D82A98}</a:tableStyleId>
              </a:tblPr>
              <a:tblGrid>
                <a:gridCol w="2440250"/>
                <a:gridCol w="711575"/>
                <a:gridCol w="2450625"/>
              </a:tblGrid>
              <a:tr h="381000">
                <a:tc>
                  <a:txBody>
                    <a:bodyPr>
                      <a:noAutofit/>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rgbClr val="16325C"/>
                          </a:solidFill>
                          <a:latin typeface="Open Sans"/>
                          <a:ea typeface="Open Sans"/>
                          <a:cs typeface="Open Sans"/>
                          <a:sym typeface="Open Sans"/>
                        </a:rPr>
                        <a:t>Salesforce administrative tasks</a:t>
                      </a:r>
                      <a:endParaRPr sz="1100" u="none" cap="none" strike="noStrike">
                        <a:solidFill>
                          <a:srgbClr val="16325C"/>
                        </a:solidFill>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DE6"/>
                      </a:solidFill>
                      <a:prstDash val="solid"/>
                      <a:round/>
                      <a:headEnd len="sm" w="sm" type="none"/>
                      <a:tailEnd len="sm" w="sm" type="none"/>
                    </a:lnT>
                    <a:lnB cap="flat" cmpd="sng" w="9525">
                      <a:solidFill>
                        <a:srgbClr val="D8DDE6"/>
                      </a:solidFill>
                      <a:prstDash val="solid"/>
                      <a:round/>
                      <a:headEnd len="sm" w="sm" type="none"/>
                      <a:tailEnd len="sm" w="sm" type="none"/>
                    </a:lnB>
                    <a:solidFill>
                      <a:srgbClr val="EEF1F6"/>
                    </a:solidFill>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solidFill>
                          <a:srgbClr val="16325C"/>
                        </a:solidFill>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DE6">
                          <a:alpha val="0"/>
                        </a:srgbClr>
                      </a:solidFill>
                      <a:prstDash val="solid"/>
                      <a:round/>
                      <a:headEnd len="sm" w="sm" type="none"/>
                      <a:tailEnd len="sm" w="sm" type="none"/>
                    </a:lnT>
                    <a:lnB cap="flat" cmpd="sng" w="9525">
                      <a:solidFill>
                        <a:srgbClr val="D8DDE6">
                          <a:alpha val="0"/>
                        </a:srgb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 sz="1100" u="none" cap="none" strike="noStrike">
                          <a:solidFill>
                            <a:srgbClr val="16325C"/>
                          </a:solidFill>
                          <a:latin typeface="Open Sans"/>
                          <a:ea typeface="Open Sans"/>
                          <a:cs typeface="Open Sans"/>
                          <a:sym typeface="Open Sans"/>
                        </a:rPr>
                        <a:t>Managing releases</a:t>
                      </a:r>
                      <a:endParaRPr sz="1100" u="none" cap="none" strike="noStrike">
                        <a:solidFill>
                          <a:srgbClr val="16325C"/>
                        </a:solidFill>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DE6"/>
                      </a:solidFill>
                      <a:prstDash val="solid"/>
                      <a:round/>
                      <a:headEnd len="sm" w="sm" type="none"/>
                      <a:tailEnd len="sm" w="sm" type="none"/>
                    </a:lnT>
                    <a:lnB cap="flat" cmpd="sng" w="9525">
                      <a:solidFill>
                        <a:srgbClr val="D8DDE6"/>
                      </a:solidFill>
                      <a:prstDash val="solid"/>
                      <a:round/>
                      <a:headEnd len="sm" w="sm" type="none"/>
                      <a:tailEnd len="sm" w="sm" type="none"/>
                    </a:lnB>
                    <a:solidFill>
                      <a:srgbClr val="EEF1F6"/>
                    </a:solidFill>
                  </a:tcPr>
                </a:tc>
              </a:tr>
              <a:tr h="381000">
                <a:tc>
                  <a:txBody>
                    <a:bodyPr>
                      <a:noAutofit/>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rgbClr val="16325C"/>
                          </a:solidFill>
                          <a:latin typeface="Open Sans"/>
                          <a:ea typeface="Open Sans"/>
                          <a:cs typeface="Open Sans"/>
                          <a:sym typeface="Open Sans"/>
                        </a:rPr>
                        <a:t>Declarative, point-and-click customization of Salesforce</a:t>
                      </a:r>
                      <a:endParaRPr sz="1100" u="none" cap="none" strike="noStrike">
                        <a:solidFill>
                          <a:srgbClr val="16325C"/>
                        </a:solidFill>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DE6"/>
                      </a:solidFill>
                      <a:prstDash val="solid"/>
                      <a:round/>
                      <a:headEnd len="sm" w="sm" type="none"/>
                      <a:tailEnd len="sm" w="sm" type="none"/>
                    </a:lnT>
                    <a:lnB cap="flat" cmpd="sng" w="9525">
                      <a:solidFill>
                        <a:srgbClr val="D8DDE6"/>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solidFill>
                          <a:srgbClr val="16325C"/>
                        </a:solidFill>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DE6">
                          <a:alpha val="0"/>
                        </a:srgbClr>
                      </a:solidFill>
                      <a:prstDash val="solid"/>
                      <a:round/>
                      <a:headEnd len="sm" w="sm" type="none"/>
                      <a:tailEnd len="sm" w="sm" type="none"/>
                    </a:lnT>
                    <a:lnB cap="flat" cmpd="sng" w="9525">
                      <a:solidFill>
                        <a:srgbClr val="D8DDE6">
                          <a:alpha val="0"/>
                        </a:srgb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 sz="1100" u="none" cap="none" strike="noStrike">
                          <a:solidFill>
                            <a:srgbClr val="16325C"/>
                          </a:solidFill>
                          <a:latin typeface="Open Sans"/>
                          <a:ea typeface="Open Sans"/>
                          <a:cs typeface="Open Sans"/>
                          <a:sym typeface="Open Sans"/>
                        </a:rPr>
                        <a:t>Configuring data connections</a:t>
                      </a:r>
                      <a:endParaRPr sz="1100" u="none" cap="none" strike="noStrike">
                        <a:solidFill>
                          <a:srgbClr val="16325C"/>
                        </a:solidFill>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DE6"/>
                      </a:solidFill>
                      <a:prstDash val="solid"/>
                      <a:round/>
                      <a:headEnd len="sm" w="sm" type="none"/>
                      <a:tailEnd len="sm" w="sm" type="none"/>
                    </a:lnT>
                    <a:lnB cap="flat" cmpd="sng" w="9525">
                      <a:solidFill>
                        <a:srgbClr val="D8DDE6"/>
                      </a:solidFill>
                      <a:prstDash val="solid"/>
                      <a:round/>
                      <a:headEnd len="sm" w="sm" type="none"/>
                      <a:tailEnd len="sm" w="sm" type="none"/>
                    </a:lnB>
                  </a:tcPr>
                </a:tc>
              </a:tr>
              <a:tr h="381000">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 sz="1100" u="none" cap="none" strike="noStrike">
                          <a:solidFill>
                            <a:srgbClr val="16325C"/>
                          </a:solidFill>
                          <a:latin typeface="Open Sans"/>
                          <a:ea typeface="Open Sans"/>
                          <a:cs typeface="Open Sans"/>
                          <a:sym typeface="Open Sans"/>
                        </a:rPr>
                        <a:t>Customizing Salesforce with code</a:t>
                      </a:r>
                      <a:endParaRPr sz="1100" u="none" cap="none" strike="noStrike">
                        <a:solidFill>
                          <a:srgbClr val="16325C"/>
                        </a:solidFill>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DE6"/>
                      </a:solidFill>
                      <a:prstDash val="solid"/>
                      <a:round/>
                      <a:headEnd len="sm" w="sm" type="none"/>
                      <a:tailEnd len="sm" w="sm" type="none"/>
                    </a:lnT>
                    <a:lnB cap="flat" cmpd="sng" w="9525">
                      <a:solidFill>
                        <a:srgbClr val="D8DDE6"/>
                      </a:solidFill>
                      <a:prstDash val="solid"/>
                      <a:round/>
                      <a:headEnd len="sm" w="sm" type="none"/>
                      <a:tailEnd len="sm" w="sm" type="none"/>
                    </a:lnB>
                    <a:solidFill>
                      <a:srgbClr val="EEF1F6"/>
                    </a:solidFill>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solidFill>
                          <a:srgbClr val="16325C"/>
                        </a:solidFill>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DE6">
                          <a:alpha val="0"/>
                        </a:srgbClr>
                      </a:solidFill>
                      <a:prstDash val="solid"/>
                      <a:round/>
                      <a:headEnd len="sm" w="sm" type="none"/>
                      <a:tailEnd len="sm" w="sm" type="none"/>
                    </a:lnT>
                    <a:lnB cap="flat" cmpd="sng" w="9525">
                      <a:solidFill>
                        <a:srgbClr val="D8DDE6">
                          <a:alpha val="0"/>
                        </a:srgb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 sz="1100" u="none" cap="none" strike="noStrike">
                          <a:solidFill>
                            <a:srgbClr val="16325C"/>
                          </a:solidFill>
                          <a:latin typeface="Open Sans"/>
                          <a:ea typeface="Open Sans"/>
                          <a:cs typeface="Open Sans"/>
                          <a:sym typeface="Open Sans"/>
                        </a:rPr>
                        <a:t>Analyzing data</a:t>
                      </a:r>
                      <a:endParaRPr sz="1100" u="none" cap="none" strike="noStrike">
                        <a:solidFill>
                          <a:srgbClr val="16325C"/>
                        </a:solidFill>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DE6"/>
                      </a:solidFill>
                      <a:prstDash val="solid"/>
                      <a:round/>
                      <a:headEnd len="sm" w="sm" type="none"/>
                      <a:tailEnd len="sm" w="sm" type="none"/>
                    </a:lnT>
                    <a:lnB cap="flat" cmpd="sng" w="9525">
                      <a:solidFill>
                        <a:srgbClr val="D8DDE6"/>
                      </a:solidFill>
                      <a:prstDash val="solid"/>
                      <a:round/>
                      <a:headEnd len="sm" w="sm" type="none"/>
                      <a:tailEnd len="sm" w="sm" type="none"/>
                    </a:lnB>
                    <a:solidFill>
                      <a:srgbClr val="EEF1F6"/>
                    </a:solidFill>
                  </a:tcPr>
                </a:tc>
              </a:tr>
              <a:tr h="381000">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 sz="1100" u="none" cap="none" strike="noStrike">
                          <a:solidFill>
                            <a:srgbClr val="16325C"/>
                          </a:solidFill>
                          <a:latin typeface="Open Sans"/>
                          <a:ea typeface="Open Sans"/>
                          <a:cs typeface="Open Sans"/>
                          <a:sym typeface="Open Sans"/>
                        </a:rPr>
                        <a:t>Managing integrations</a:t>
                      </a:r>
                      <a:endParaRPr sz="1100" u="none" cap="none" strike="noStrike">
                        <a:solidFill>
                          <a:srgbClr val="16325C"/>
                        </a:solidFill>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DE6"/>
                      </a:solidFill>
                      <a:prstDash val="solid"/>
                      <a:round/>
                      <a:headEnd len="sm" w="sm" type="none"/>
                      <a:tailEnd len="sm" w="sm" type="none"/>
                    </a:lnT>
                    <a:lnB cap="flat" cmpd="sng" w="9525">
                      <a:solidFill>
                        <a:srgbClr val="D8DDE6"/>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solidFill>
                          <a:srgbClr val="16325C"/>
                        </a:solidFill>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DE6">
                          <a:alpha val="0"/>
                        </a:srgbClr>
                      </a:solidFill>
                      <a:prstDash val="solid"/>
                      <a:round/>
                      <a:headEnd len="sm" w="sm" type="none"/>
                      <a:tailEnd len="sm" w="sm" type="none"/>
                    </a:lnT>
                    <a:lnB cap="flat" cmpd="sng" w="9525">
                      <a:solidFill>
                        <a:srgbClr val="D8DDE6">
                          <a:alpha val="0"/>
                        </a:srgb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 sz="1100" u="none" cap="none" strike="noStrike">
                          <a:solidFill>
                            <a:srgbClr val="16325C"/>
                          </a:solidFill>
                          <a:latin typeface="Open Sans"/>
                          <a:ea typeface="Open Sans"/>
                          <a:cs typeface="Open Sans"/>
                          <a:sym typeface="Open Sans"/>
                        </a:rPr>
                        <a:t>Testing and quality control</a:t>
                      </a:r>
                      <a:endParaRPr sz="1100" u="none" cap="none" strike="noStrike">
                        <a:solidFill>
                          <a:srgbClr val="16325C"/>
                        </a:solidFill>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DE6"/>
                      </a:solidFill>
                      <a:prstDash val="solid"/>
                      <a:round/>
                      <a:headEnd len="sm" w="sm" type="none"/>
                      <a:tailEnd len="sm" w="sm" type="none"/>
                    </a:lnT>
                    <a:lnB cap="flat" cmpd="sng" w="9525">
                      <a:solidFill>
                        <a:srgbClr val="D8DDE6"/>
                      </a:solidFill>
                      <a:prstDash val="solid"/>
                      <a:round/>
                      <a:headEnd len="sm" w="sm" type="none"/>
                      <a:tailEnd len="sm" w="sm" type="none"/>
                    </a:lnB>
                  </a:tcPr>
                </a:tc>
              </a:tr>
              <a:tr h="381000">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 sz="1100" u="none" cap="none" strike="noStrike">
                          <a:solidFill>
                            <a:srgbClr val="16325C"/>
                          </a:solidFill>
                          <a:latin typeface="Open Sans"/>
                          <a:ea typeface="Open Sans"/>
                          <a:cs typeface="Open Sans"/>
                          <a:sym typeface="Open Sans"/>
                        </a:rPr>
                        <a:t>Technical architecture</a:t>
                      </a:r>
                      <a:endParaRPr sz="1100" u="none" cap="none" strike="noStrike">
                        <a:solidFill>
                          <a:srgbClr val="16325C"/>
                        </a:solidFill>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DE6"/>
                      </a:solidFill>
                      <a:prstDash val="solid"/>
                      <a:round/>
                      <a:headEnd len="sm" w="sm" type="none"/>
                      <a:tailEnd len="sm" w="sm" type="none"/>
                    </a:lnT>
                    <a:lnB cap="flat" cmpd="sng" w="9525">
                      <a:solidFill>
                        <a:srgbClr val="D8DDE6"/>
                      </a:solidFill>
                      <a:prstDash val="solid"/>
                      <a:round/>
                      <a:headEnd len="sm" w="sm" type="none"/>
                      <a:tailEnd len="sm" w="sm" type="none"/>
                    </a:lnB>
                    <a:solidFill>
                      <a:srgbClr val="EEF1F6"/>
                    </a:solidFill>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solidFill>
                          <a:srgbClr val="16325C"/>
                        </a:solidFill>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DE6">
                          <a:alpha val="0"/>
                        </a:srgbClr>
                      </a:solidFill>
                      <a:prstDash val="solid"/>
                      <a:round/>
                      <a:headEnd len="sm" w="sm" type="none"/>
                      <a:tailEnd len="sm" w="sm" type="none"/>
                    </a:lnT>
                    <a:lnB cap="flat" cmpd="sng" w="9525">
                      <a:solidFill>
                        <a:srgbClr val="D8DDE6">
                          <a:alpha val="0"/>
                        </a:srgb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 sz="1100" u="none" cap="none" strike="noStrike">
                          <a:solidFill>
                            <a:srgbClr val="16325C"/>
                          </a:solidFill>
                          <a:latin typeface="Open Sans"/>
                          <a:ea typeface="Open Sans"/>
                          <a:cs typeface="Open Sans"/>
                          <a:sym typeface="Open Sans"/>
                        </a:rPr>
                        <a:t>Gathering requirements</a:t>
                      </a:r>
                      <a:endParaRPr sz="1100" u="none" cap="none" strike="noStrike">
                        <a:solidFill>
                          <a:srgbClr val="16325C"/>
                        </a:solidFill>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DE6"/>
                      </a:solidFill>
                      <a:prstDash val="solid"/>
                      <a:round/>
                      <a:headEnd len="sm" w="sm" type="none"/>
                      <a:tailEnd len="sm" w="sm" type="none"/>
                    </a:lnT>
                    <a:lnB cap="flat" cmpd="sng" w="9525">
                      <a:solidFill>
                        <a:srgbClr val="D8DDE6"/>
                      </a:solidFill>
                      <a:prstDash val="solid"/>
                      <a:round/>
                      <a:headEnd len="sm" w="sm" type="none"/>
                      <a:tailEnd len="sm" w="sm" type="none"/>
                    </a:lnB>
                    <a:solidFill>
                      <a:srgbClr val="EEF1F6"/>
                    </a:solidFill>
                  </a:tcPr>
                </a:tc>
              </a:tr>
              <a:tr h="381000">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 sz="1100" u="none" cap="none" strike="noStrike">
                          <a:solidFill>
                            <a:srgbClr val="16325C"/>
                          </a:solidFill>
                          <a:latin typeface="Open Sans"/>
                          <a:ea typeface="Open Sans"/>
                          <a:cs typeface="Open Sans"/>
                          <a:sym typeface="Open Sans"/>
                        </a:rPr>
                        <a:t>Managing projects</a:t>
                      </a:r>
                      <a:endParaRPr sz="1100" u="none" cap="none" strike="noStrike">
                        <a:solidFill>
                          <a:srgbClr val="16325C"/>
                        </a:solidFill>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DE6"/>
                      </a:solidFill>
                      <a:prstDash val="solid"/>
                      <a:round/>
                      <a:headEnd len="sm" w="sm" type="none"/>
                      <a:tailEnd len="sm" w="sm" type="none"/>
                    </a:lnT>
                    <a:lnB cap="flat" cmpd="sng" w="9525">
                      <a:solidFill>
                        <a:srgbClr val="D8DDE6"/>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solidFill>
                          <a:srgbClr val="16325C"/>
                        </a:solidFill>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DE6">
                          <a:alpha val="0"/>
                        </a:srgbClr>
                      </a:solidFill>
                      <a:prstDash val="solid"/>
                      <a:round/>
                      <a:headEnd len="sm" w="sm" type="none"/>
                      <a:tailEnd len="sm" w="sm" type="none"/>
                    </a:lnT>
                    <a:lnB cap="flat" cmpd="sng" w="9525">
                      <a:solidFill>
                        <a:srgbClr val="D8DDE6">
                          <a:alpha val="0"/>
                        </a:srgb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chemeClr val="dk1"/>
                        </a:buClr>
                        <a:buSzPts val="1100"/>
                        <a:buFont typeface="Arial"/>
                        <a:buNone/>
                      </a:pPr>
                      <a:r>
                        <a:rPr lang="en" sz="1100" u="none" cap="none" strike="noStrike">
                          <a:solidFill>
                            <a:srgbClr val="16325C"/>
                          </a:solidFill>
                          <a:latin typeface="Open Sans"/>
                          <a:ea typeface="Open Sans"/>
                          <a:cs typeface="Open Sans"/>
                          <a:sym typeface="Open Sans"/>
                        </a:rPr>
                        <a:t>Writing documentation</a:t>
                      </a:r>
                      <a:endParaRPr sz="1100" u="none" cap="none" strike="noStrike">
                        <a:solidFill>
                          <a:srgbClr val="16325C"/>
                        </a:solidFill>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D8DDE6"/>
                      </a:solidFill>
                      <a:prstDash val="solid"/>
                      <a:round/>
                      <a:headEnd len="sm" w="sm" type="none"/>
                      <a:tailEnd len="sm" w="sm" type="none"/>
                    </a:lnT>
                    <a:lnB cap="flat" cmpd="sng" w="9525">
                      <a:solidFill>
                        <a:srgbClr val="D8DDE6"/>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D5E9E"/>
        </a:solidFill>
      </p:bgPr>
    </p:bg>
    <p:spTree>
      <p:nvGrpSpPr>
        <p:cNvPr id="414" name="Shape 414"/>
        <p:cNvGrpSpPr/>
        <p:nvPr/>
      </p:nvGrpSpPr>
      <p:grpSpPr>
        <a:xfrm>
          <a:off x="0" y="0"/>
          <a:ext cx="0" cy="0"/>
          <a:chOff x="0" y="0"/>
          <a:chExt cx="0" cy="0"/>
        </a:xfrm>
      </p:grpSpPr>
      <p:sp>
        <p:nvSpPr>
          <p:cNvPr id="415" name="Google Shape;415;p58"/>
          <p:cNvSpPr txBox="1"/>
          <p:nvPr/>
        </p:nvSpPr>
        <p:spPr>
          <a:xfrm>
            <a:off x="666600" y="1528377"/>
            <a:ext cx="7810800" cy="208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lt1"/>
                </a:solidFill>
                <a:latin typeface="Open Sans"/>
                <a:ea typeface="Open Sans"/>
                <a:cs typeface="Open Sans"/>
                <a:sym typeface="Open Sans"/>
              </a:rPr>
              <a:t>We ran a </a:t>
            </a:r>
            <a:r>
              <a:rPr b="1" i="0" lang="en" sz="3000" u="none" cap="none" strike="noStrike">
                <a:solidFill>
                  <a:schemeClr val="lt1"/>
                </a:solidFill>
                <a:latin typeface="Open Sans"/>
                <a:ea typeface="Open Sans"/>
                <a:cs typeface="Open Sans"/>
                <a:sym typeface="Open Sans"/>
              </a:rPr>
              <a:t>factor analysis</a:t>
            </a:r>
            <a:r>
              <a:rPr b="0" i="0" lang="en" sz="3000" u="none" cap="none" strike="noStrike">
                <a:solidFill>
                  <a:schemeClr val="lt1"/>
                </a:solidFill>
                <a:latin typeface="Open Sans"/>
                <a:ea typeface="Open Sans"/>
                <a:cs typeface="Open Sans"/>
                <a:sym typeface="Open Sans"/>
              </a:rPr>
              <a:t> on this </a:t>
            </a:r>
            <a:br>
              <a:rPr b="0" i="0" lang="en" sz="3000" u="none" cap="none" strike="noStrike">
                <a:solidFill>
                  <a:schemeClr val="lt1"/>
                </a:solidFill>
                <a:latin typeface="Open Sans"/>
                <a:ea typeface="Open Sans"/>
                <a:cs typeface="Open Sans"/>
                <a:sym typeface="Open Sans"/>
              </a:rPr>
            </a:br>
            <a:r>
              <a:rPr b="0" i="0" lang="en" sz="3000" u="none" cap="none" strike="noStrike">
                <a:solidFill>
                  <a:schemeClr val="lt1"/>
                </a:solidFill>
                <a:latin typeface="Open Sans"/>
                <a:ea typeface="Open Sans"/>
                <a:cs typeface="Open Sans"/>
                <a:sym typeface="Open Sans"/>
              </a:rPr>
              <a:t>reported behavior data to understand which development tasks tend to </a:t>
            </a:r>
            <a:br>
              <a:rPr b="0" i="0" lang="en" sz="3000" u="none" cap="none" strike="noStrike">
                <a:solidFill>
                  <a:schemeClr val="lt1"/>
                </a:solidFill>
                <a:latin typeface="Open Sans"/>
                <a:ea typeface="Open Sans"/>
                <a:cs typeface="Open Sans"/>
                <a:sym typeface="Open Sans"/>
              </a:rPr>
            </a:br>
            <a:r>
              <a:rPr b="0" i="0" lang="en" sz="3000" u="none" cap="none" strike="noStrike">
                <a:solidFill>
                  <a:schemeClr val="lt1"/>
                </a:solidFill>
                <a:latin typeface="Open Sans"/>
                <a:ea typeface="Open Sans"/>
                <a:cs typeface="Open Sans"/>
                <a:sym typeface="Open Sans"/>
              </a:rPr>
              <a:t>occur together...</a:t>
            </a:r>
            <a:endParaRPr b="0" i="0" sz="3000" u="none" cap="none" strike="noStrike">
              <a:solidFill>
                <a:schemeClr val="lt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D5E9E"/>
        </a:solidFill>
      </p:bgPr>
    </p:bg>
    <p:spTree>
      <p:nvGrpSpPr>
        <p:cNvPr id="419" name="Shape 419"/>
        <p:cNvGrpSpPr/>
        <p:nvPr/>
      </p:nvGrpSpPr>
      <p:grpSpPr>
        <a:xfrm>
          <a:off x="0" y="0"/>
          <a:ext cx="0" cy="0"/>
          <a:chOff x="0" y="0"/>
          <a:chExt cx="0" cy="0"/>
        </a:xfrm>
      </p:grpSpPr>
      <p:sp>
        <p:nvSpPr>
          <p:cNvPr id="420" name="Google Shape;420;p59"/>
          <p:cNvSpPr txBox="1"/>
          <p:nvPr/>
        </p:nvSpPr>
        <p:spPr>
          <a:xfrm>
            <a:off x="666600" y="1528377"/>
            <a:ext cx="7810800" cy="208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lt1"/>
                </a:solidFill>
                <a:latin typeface="Open Sans"/>
                <a:ea typeface="Open Sans"/>
                <a:cs typeface="Open Sans"/>
                <a:sym typeface="Open Sans"/>
              </a:rPr>
              <a:t>This analysis yielded five clear user types: our </a:t>
            </a:r>
            <a:r>
              <a:rPr b="1" i="0" lang="en" sz="3000" u="none" cap="none" strike="noStrike">
                <a:solidFill>
                  <a:schemeClr val="lt1"/>
                </a:solidFill>
                <a:latin typeface="Open Sans"/>
                <a:ea typeface="Open Sans"/>
                <a:cs typeface="Open Sans"/>
                <a:sym typeface="Open Sans"/>
              </a:rPr>
              <a:t>Developer User Personas</a:t>
            </a:r>
            <a:r>
              <a:rPr b="0" i="0" lang="en" sz="3000" u="none" cap="none" strike="noStrike">
                <a:solidFill>
                  <a:schemeClr val="lt1"/>
                </a:solidFill>
                <a:latin typeface="Open Sans"/>
                <a:ea typeface="Open Sans"/>
                <a:cs typeface="Open Sans"/>
                <a:sym typeface="Open Sans"/>
              </a:rPr>
              <a:t>.</a:t>
            </a:r>
            <a:endParaRPr b="0" i="0" sz="3000" u="none" cap="none" strike="noStrike">
              <a:solidFill>
                <a:schemeClr val="lt1"/>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185ED"/>
        </a:solidFill>
      </p:bgPr>
    </p:bg>
    <p:spTree>
      <p:nvGrpSpPr>
        <p:cNvPr id="424" name="Shape 424"/>
        <p:cNvGrpSpPr/>
        <p:nvPr/>
      </p:nvGrpSpPr>
      <p:grpSpPr>
        <a:xfrm>
          <a:off x="0" y="0"/>
          <a:ext cx="0" cy="0"/>
          <a:chOff x="0" y="0"/>
          <a:chExt cx="0" cy="0"/>
        </a:xfrm>
      </p:grpSpPr>
      <p:sp>
        <p:nvSpPr>
          <p:cNvPr id="425" name="Google Shape;425;p60"/>
          <p:cNvSpPr txBox="1"/>
          <p:nvPr/>
        </p:nvSpPr>
        <p:spPr>
          <a:xfrm>
            <a:off x="646496" y="2093025"/>
            <a:ext cx="7622400" cy="54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Open Sans"/>
                <a:ea typeface="Open Sans"/>
                <a:cs typeface="Open Sans"/>
                <a:sym typeface="Open Sans"/>
              </a:rPr>
              <a:t>Personas</a:t>
            </a:r>
            <a:endParaRPr b="1" i="0" sz="3600" u="none" cap="none" strike="noStrike">
              <a:solidFill>
                <a:srgbClr val="FFFFFF"/>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43"/>
          <p:cNvSpPr txBox="1"/>
          <p:nvPr/>
        </p:nvSpPr>
        <p:spPr>
          <a:xfrm>
            <a:off x="646500" y="1528352"/>
            <a:ext cx="7810800" cy="208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rgbClr val="FFFFFF"/>
                </a:solidFill>
                <a:latin typeface="Open Sans"/>
                <a:ea typeface="Open Sans"/>
                <a:cs typeface="Open Sans"/>
                <a:sym typeface="Open Sans"/>
              </a:rPr>
              <a:t>Executive Summary</a:t>
            </a:r>
            <a:endParaRPr b="0" i="0" sz="3000" u="none" cap="none" strike="noStrike">
              <a:solidFill>
                <a:srgbClr val="FFFFFF"/>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9" name="Shape 429"/>
        <p:cNvGrpSpPr/>
        <p:nvPr/>
      </p:nvGrpSpPr>
      <p:grpSpPr>
        <a:xfrm>
          <a:off x="0" y="0"/>
          <a:ext cx="0" cy="0"/>
          <a:chOff x="0" y="0"/>
          <a:chExt cx="0" cy="0"/>
        </a:xfrm>
      </p:grpSpPr>
      <p:sp>
        <p:nvSpPr>
          <p:cNvPr id="430" name="Google Shape;430;p61"/>
          <p:cNvSpPr txBox="1"/>
          <p:nvPr/>
        </p:nvSpPr>
        <p:spPr>
          <a:xfrm>
            <a:off x="264650" y="263350"/>
            <a:ext cx="8579700" cy="46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There are 5 types of developer users:</a:t>
            </a:r>
            <a:endParaRPr b="0" i="0" sz="1800" u="none" cap="none" strike="noStrike">
              <a:solidFill>
                <a:srgbClr val="16325C"/>
              </a:solidFill>
              <a:latin typeface="Open Sans"/>
              <a:ea typeface="Open Sans"/>
              <a:cs typeface="Open Sans"/>
              <a:sym typeface="Open Sans"/>
            </a:endParaRPr>
          </a:p>
        </p:txBody>
      </p:sp>
      <p:sp>
        <p:nvSpPr>
          <p:cNvPr id="431" name="Google Shape;431;p61"/>
          <p:cNvSpPr txBox="1"/>
          <p:nvPr/>
        </p:nvSpPr>
        <p:spPr>
          <a:xfrm>
            <a:off x="642388" y="2686638"/>
            <a:ext cx="1401600" cy="915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n" sz="1400" u="none" cap="none" strike="noStrike">
                <a:solidFill>
                  <a:srgbClr val="16325C"/>
                </a:solidFill>
                <a:latin typeface="Open Sans"/>
                <a:ea typeface="Open Sans"/>
                <a:cs typeface="Open Sans"/>
                <a:sym typeface="Open Sans"/>
              </a:rPr>
              <a:t>Core </a:t>
            </a:r>
            <a:br>
              <a:rPr b="1" i="0" lang="en" sz="1400" u="none" cap="none" strike="noStrike">
                <a:solidFill>
                  <a:srgbClr val="16325C"/>
                </a:solidFill>
                <a:latin typeface="Open Sans"/>
                <a:ea typeface="Open Sans"/>
                <a:cs typeface="Open Sans"/>
                <a:sym typeface="Open Sans"/>
              </a:rPr>
            </a:br>
            <a:r>
              <a:rPr b="1" i="0" lang="en" sz="1400" u="none" cap="none" strike="noStrike">
                <a:solidFill>
                  <a:srgbClr val="16325C"/>
                </a:solidFill>
                <a:latin typeface="Open Sans"/>
                <a:ea typeface="Open Sans"/>
                <a:cs typeface="Open Sans"/>
                <a:sym typeface="Open Sans"/>
              </a:rPr>
              <a:t>Coder</a:t>
            </a:r>
            <a:endParaRPr b="1" i="0" sz="14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16325C"/>
                </a:solidFill>
                <a:latin typeface="Open Sans"/>
                <a:ea typeface="Open Sans"/>
                <a:cs typeface="Open Sans"/>
                <a:sym typeface="Open Sans"/>
              </a:rPr>
              <a:t>n = 1828 (51%)</a:t>
            </a:r>
            <a:endParaRPr b="0" i="0" sz="1200" u="none" cap="none" strike="noStrike">
              <a:solidFill>
                <a:srgbClr val="16325C"/>
              </a:solidFill>
              <a:latin typeface="Open Sans"/>
              <a:ea typeface="Open Sans"/>
              <a:cs typeface="Open Sans"/>
              <a:sym typeface="Open Sans"/>
            </a:endParaRPr>
          </a:p>
        </p:txBody>
      </p:sp>
      <p:sp>
        <p:nvSpPr>
          <p:cNvPr id="432" name="Google Shape;432;p61"/>
          <p:cNvSpPr txBox="1"/>
          <p:nvPr/>
        </p:nvSpPr>
        <p:spPr>
          <a:xfrm>
            <a:off x="2197551" y="2686638"/>
            <a:ext cx="1544100" cy="915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n" sz="1400" u="none" cap="none" strike="noStrike">
                <a:solidFill>
                  <a:srgbClr val="16325C"/>
                </a:solidFill>
                <a:latin typeface="Open Sans"/>
                <a:ea typeface="Open Sans"/>
                <a:cs typeface="Open Sans"/>
                <a:sym typeface="Open Sans"/>
              </a:rPr>
              <a:t>Cloud</a:t>
            </a:r>
            <a:endParaRPr b="1" i="0" sz="14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400"/>
              <a:buFont typeface="Arial"/>
              <a:buNone/>
            </a:pPr>
            <a:r>
              <a:rPr b="1" i="0" lang="en" sz="1400" u="none" cap="none" strike="noStrike">
                <a:solidFill>
                  <a:srgbClr val="16325C"/>
                </a:solidFill>
                <a:latin typeface="Open Sans"/>
                <a:ea typeface="Open Sans"/>
                <a:cs typeface="Open Sans"/>
                <a:sym typeface="Open Sans"/>
              </a:rPr>
              <a:t>Architect</a:t>
            </a:r>
            <a:endParaRPr b="1" i="0" sz="14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16325C"/>
                </a:solidFill>
                <a:latin typeface="Open Sans"/>
                <a:ea typeface="Open Sans"/>
                <a:cs typeface="Open Sans"/>
                <a:sym typeface="Open Sans"/>
              </a:rPr>
              <a:t>n = 473 (13%)</a:t>
            </a:r>
            <a:endParaRPr b="0" i="0" sz="1200" u="none" cap="none" strike="noStrike">
              <a:solidFill>
                <a:srgbClr val="16325C"/>
              </a:solidFill>
              <a:latin typeface="Open Sans"/>
              <a:ea typeface="Open Sans"/>
              <a:cs typeface="Open Sans"/>
              <a:sym typeface="Open Sans"/>
            </a:endParaRPr>
          </a:p>
        </p:txBody>
      </p:sp>
      <p:sp>
        <p:nvSpPr>
          <p:cNvPr id="433" name="Google Shape;433;p61"/>
          <p:cNvSpPr txBox="1"/>
          <p:nvPr/>
        </p:nvSpPr>
        <p:spPr>
          <a:xfrm>
            <a:off x="3757487" y="2686638"/>
            <a:ext cx="1677000" cy="915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n" sz="1400" u="none" cap="none" strike="noStrike">
                <a:solidFill>
                  <a:srgbClr val="16325C"/>
                </a:solidFill>
                <a:latin typeface="Open Sans"/>
                <a:ea typeface="Open Sans"/>
                <a:cs typeface="Open Sans"/>
                <a:sym typeface="Open Sans"/>
              </a:rPr>
              <a:t>Data </a:t>
            </a:r>
            <a:br>
              <a:rPr b="1" i="0" lang="en" sz="1400" u="none" cap="none" strike="noStrike">
                <a:solidFill>
                  <a:srgbClr val="16325C"/>
                </a:solidFill>
                <a:latin typeface="Open Sans"/>
                <a:ea typeface="Open Sans"/>
                <a:cs typeface="Open Sans"/>
                <a:sym typeface="Open Sans"/>
              </a:rPr>
            </a:br>
            <a:r>
              <a:rPr b="1" i="0" lang="en" sz="1400" u="none" cap="none" strike="noStrike">
                <a:solidFill>
                  <a:srgbClr val="16325C"/>
                </a:solidFill>
                <a:latin typeface="Open Sans"/>
                <a:ea typeface="Open Sans"/>
                <a:cs typeface="Open Sans"/>
                <a:sym typeface="Open Sans"/>
              </a:rPr>
              <a:t>Connector</a:t>
            </a:r>
            <a:endParaRPr b="1" i="0" sz="14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16325C"/>
                </a:solidFill>
                <a:latin typeface="Open Sans"/>
                <a:ea typeface="Open Sans"/>
                <a:cs typeface="Open Sans"/>
                <a:sym typeface="Open Sans"/>
              </a:rPr>
              <a:t>n = 666 (18%)</a:t>
            </a:r>
            <a:endParaRPr b="0" i="0" sz="1200" u="none" cap="none" strike="noStrike">
              <a:solidFill>
                <a:srgbClr val="16325C"/>
              </a:solidFill>
              <a:latin typeface="Open Sans"/>
              <a:ea typeface="Open Sans"/>
              <a:cs typeface="Open Sans"/>
              <a:sym typeface="Open Sans"/>
            </a:endParaRPr>
          </a:p>
        </p:txBody>
      </p:sp>
      <p:sp>
        <p:nvSpPr>
          <p:cNvPr id="434" name="Google Shape;434;p61"/>
          <p:cNvSpPr txBox="1"/>
          <p:nvPr/>
        </p:nvSpPr>
        <p:spPr>
          <a:xfrm>
            <a:off x="5415537" y="2686638"/>
            <a:ext cx="1613700" cy="915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n" sz="1400" u="none" cap="none" strike="noStrike">
                <a:solidFill>
                  <a:srgbClr val="16325C"/>
                </a:solidFill>
                <a:latin typeface="Open Sans"/>
                <a:ea typeface="Open Sans"/>
                <a:cs typeface="Open Sans"/>
                <a:sym typeface="Open Sans"/>
              </a:rPr>
              <a:t>Quality Champion</a:t>
            </a:r>
            <a:endParaRPr b="1" i="0" sz="14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16325C"/>
                </a:solidFill>
                <a:latin typeface="Open Sans"/>
                <a:ea typeface="Open Sans"/>
                <a:cs typeface="Open Sans"/>
                <a:sym typeface="Open Sans"/>
              </a:rPr>
              <a:t>n = 251 (7%)</a:t>
            </a:r>
            <a:endParaRPr b="0" i="0" sz="1200" u="none" cap="none" strike="noStrike">
              <a:solidFill>
                <a:srgbClr val="16325C"/>
              </a:solidFill>
              <a:latin typeface="Open Sans"/>
              <a:ea typeface="Open Sans"/>
              <a:cs typeface="Open Sans"/>
              <a:sym typeface="Open Sans"/>
            </a:endParaRPr>
          </a:p>
        </p:txBody>
      </p:sp>
      <p:sp>
        <p:nvSpPr>
          <p:cNvPr id="435" name="Google Shape;435;p61"/>
          <p:cNvSpPr txBox="1"/>
          <p:nvPr/>
        </p:nvSpPr>
        <p:spPr>
          <a:xfrm>
            <a:off x="7041925" y="2686638"/>
            <a:ext cx="1613700" cy="915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n" sz="1400" u="none" cap="none" strike="noStrike">
                <a:solidFill>
                  <a:srgbClr val="16325C"/>
                </a:solidFill>
                <a:latin typeface="Open Sans"/>
                <a:ea typeface="Open Sans"/>
                <a:cs typeface="Open Sans"/>
                <a:sym typeface="Open Sans"/>
              </a:rPr>
              <a:t>Product </a:t>
            </a:r>
            <a:br>
              <a:rPr b="1" i="0" lang="en" sz="1400" u="none" cap="none" strike="noStrike">
                <a:solidFill>
                  <a:srgbClr val="16325C"/>
                </a:solidFill>
                <a:latin typeface="Open Sans"/>
                <a:ea typeface="Open Sans"/>
                <a:cs typeface="Open Sans"/>
                <a:sym typeface="Open Sans"/>
              </a:rPr>
            </a:br>
            <a:r>
              <a:rPr b="1" i="0" lang="en" sz="1400" u="none" cap="none" strike="noStrike">
                <a:solidFill>
                  <a:srgbClr val="16325C"/>
                </a:solidFill>
                <a:latin typeface="Open Sans"/>
                <a:ea typeface="Open Sans"/>
                <a:cs typeface="Open Sans"/>
                <a:sym typeface="Open Sans"/>
              </a:rPr>
              <a:t>Definer</a:t>
            </a:r>
            <a:endParaRPr b="1" i="0" sz="14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16325C"/>
                </a:solidFill>
                <a:latin typeface="Open Sans"/>
                <a:ea typeface="Open Sans"/>
                <a:cs typeface="Open Sans"/>
                <a:sym typeface="Open Sans"/>
              </a:rPr>
              <a:t>n = 393 (11%)</a:t>
            </a:r>
            <a:endParaRPr b="0" i="0" sz="1200" u="none" cap="none" strike="noStrike">
              <a:solidFill>
                <a:srgbClr val="16325C"/>
              </a:solidFill>
              <a:latin typeface="Open Sans"/>
              <a:ea typeface="Open Sans"/>
              <a:cs typeface="Open Sans"/>
              <a:sym typeface="Open Sans"/>
            </a:endParaRPr>
          </a:p>
        </p:txBody>
      </p:sp>
      <p:pic>
        <p:nvPicPr>
          <p:cNvPr descr="platform1.png" id="436" name="Google Shape;436;p61"/>
          <p:cNvPicPr preferRelativeResize="0"/>
          <p:nvPr/>
        </p:nvPicPr>
        <p:blipFill rotWithShape="1">
          <a:blip r:embed="rId3">
            <a:alphaModFix/>
          </a:blip>
          <a:srcRect b="0" l="0" r="0" t="0"/>
          <a:stretch/>
        </p:blipFill>
        <p:spPr>
          <a:xfrm>
            <a:off x="2434702" y="1496047"/>
            <a:ext cx="1069808" cy="1146663"/>
          </a:xfrm>
          <a:prstGeom prst="rect">
            <a:avLst/>
          </a:prstGeom>
          <a:noFill/>
          <a:ln>
            <a:noFill/>
          </a:ln>
        </p:spPr>
      </p:pic>
      <p:pic>
        <p:nvPicPr>
          <p:cNvPr descr="platform2.png" id="437" name="Google Shape;437;p61"/>
          <p:cNvPicPr preferRelativeResize="0"/>
          <p:nvPr/>
        </p:nvPicPr>
        <p:blipFill rotWithShape="1">
          <a:blip r:embed="rId4">
            <a:alphaModFix/>
          </a:blip>
          <a:srcRect b="0" l="0" r="0" t="0"/>
          <a:stretch/>
        </p:blipFill>
        <p:spPr>
          <a:xfrm>
            <a:off x="748475" y="1557404"/>
            <a:ext cx="1255104" cy="1078015"/>
          </a:xfrm>
          <a:prstGeom prst="rect">
            <a:avLst/>
          </a:prstGeom>
          <a:noFill/>
          <a:ln>
            <a:noFill/>
          </a:ln>
        </p:spPr>
      </p:pic>
      <p:pic>
        <p:nvPicPr>
          <p:cNvPr descr="platform3.png" id="438" name="Google Shape;438;p61"/>
          <p:cNvPicPr preferRelativeResize="0"/>
          <p:nvPr/>
        </p:nvPicPr>
        <p:blipFill rotWithShape="1">
          <a:blip r:embed="rId5">
            <a:alphaModFix/>
          </a:blip>
          <a:srcRect b="0" l="0" r="0" t="0"/>
          <a:stretch/>
        </p:blipFill>
        <p:spPr>
          <a:xfrm>
            <a:off x="7275374" y="1515491"/>
            <a:ext cx="1163926" cy="1107798"/>
          </a:xfrm>
          <a:prstGeom prst="rect">
            <a:avLst/>
          </a:prstGeom>
          <a:noFill/>
          <a:ln>
            <a:noFill/>
          </a:ln>
        </p:spPr>
      </p:pic>
      <p:pic>
        <p:nvPicPr>
          <p:cNvPr descr="platform4.png" id="439" name="Google Shape;439;p61"/>
          <p:cNvPicPr preferRelativeResize="0"/>
          <p:nvPr/>
        </p:nvPicPr>
        <p:blipFill rotWithShape="1">
          <a:blip r:embed="rId6">
            <a:alphaModFix/>
          </a:blip>
          <a:srcRect b="0" l="0" r="0" t="0"/>
          <a:stretch/>
        </p:blipFill>
        <p:spPr>
          <a:xfrm>
            <a:off x="3935615" y="1429350"/>
            <a:ext cx="1311190" cy="1257300"/>
          </a:xfrm>
          <a:prstGeom prst="rect">
            <a:avLst/>
          </a:prstGeom>
          <a:noFill/>
          <a:ln>
            <a:noFill/>
          </a:ln>
        </p:spPr>
      </p:pic>
      <p:pic>
        <p:nvPicPr>
          <p:cNvPr descr="platform5.png" id="440" name="Google Shape;440;p61"/>
          <p:cNvPicPr preferRelativeResize="0"/>
          <p:nvPr/>
        </p:nvPicPr>
        <p:blipFill rotWithShape="1">
          <a:blip r:embed="rId7">
            <a:alphaModFix/>
          </a:blip>
          <a:srcRect b="0" l="0" r="0" t="0"/>
          <a:stretch/>
        </p:blipFill>
        <p:spPr>
          <a:xfrm>
            <a:off x="5600693" y="1564644"/>
            <a:ext cx="1243423" cy="106355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4" name="Shape 444"/>
        <p:cNvGrpSpPr/>
        <p:nvPr/>
      </p:nvGrpSpPr>
      <p:grpSpPr>
        <a:xfrm>
          <a:off x="0" y="0"/>
          <a:ext cx="0" cy="0"/>
          <a:chOff x="0" y="0"/>
          <a:chExt cx="0" cy="0"/>
        </a:xfrm>
      </p:grpSpPr>
      <p:sp>
        <p:nvSpPr>
          <p:cNvPr id="445" name="Google Shape;445;p62"/>
          <p:cNvSpPr/>
          <p:nvPr/>
        </p:nvSpPr>
        <p:spPr>
          <a:xfrm>
            <a:off x="347525" y="838963"/>
            <a:ext cx="6897000" cy="2871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62"/>
          <p:cNvSpPr/>
          <p:nvPr/>
        </p:nvSpPr>
        <p:spPr>
          <a:xfrm>
            <a:off x="347525" y="1394700"/>
            <a:ext cx="6897000" cy="2871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62"/>
          <p:cNvSpPr/>
          <p:nvPr/>
        </p:nvSpPr>
        <p:spPr>
          <a:xfrm>
            <a:off x="347525" y="1950438"/>
            <a:ext cx="6897000" cy="2871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62"/>
          <p:cNvSpPr/>
          <p:nvPr/>
        </p:nvSpPr>
        <p:spPr>
          <a:xfrm>
            <a:off x="347525" y="2506176"/>
            <a:ext cx="6897000" cy="2871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62"/>
          <p:cNvSpPr/>
          <p:nvPr/>
        </p:nvSpPr>
        <p:spPr>
          <a:xfrm>
            <a:off x="347525" y="3061914"/>
            <a:ext cx="6897000" cy="2871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62"/>
          <p:cNvSpPr txBox="1"/>
          <p:nvPr/>
        </p:nvSpPr>
        <p:spPr>
          <a:xfrm>
            <a:off x="382300" y="838975"/>
            <a:ext cx="2232900" cy="2940000"/>
          </a:xfrm>
          <a:prstGeom prst="rect">
            <a:avLst/>
          </a:prstGeom>
          <a:noFill/>
          <a:ln>
            <a:noFill/>
          </a:ln>
        </p:spPr>
        <p:txBody>
          <a:bodyPr anchorCtr="0" anchor="b" bIns="91425" lIns="91425" spcFirstLastPara="1" rIns="91425" wrap="square" tIns="91425">
            <a:noAutofit/>
          </a:bodyPr>
          <a:lstStyle/>
          <a:p>
            <a:pPr indent="0" lvl="0" marL="0" marR="0" rtl="0" algn="l">
              <a:lnSpc>
                <a:spcPct val="200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Customizing Salesforce with code</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Managing integrations</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Technical architecture</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Managing projects</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Managing releases</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Configuring data connections</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Analyzing data</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Testing and quality control</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Gathering requirements</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Writing documentation</a:t>
            </a:r>
            <a:endParaRPr b="0" i="0" sz="900" u="none" cap="none" strike="noStrike">
              <a:solidFill>
                <a:srgbClr val="16325C"/>
              </a:solidFill>
              <a:latin typeface="Open Sans"/>
              <a:ea typeface="Open Sans"/>
              <a:cs typeface="Open Sans"/>
              <a:sym typeface="Open Sans"/>
            </a:endParaRPr>
          </a:p>
        </p:txBody>
      </p:sp>
      <p:sp>
        <p:nvSpPr>
          <p:cNvPr id="451" name="Google Shape;451;p62"/>
          <p:cNvSpPr txBox="1"/>
          <p:nvPr/>
        </p:nvSpPr>
        <p:spPr>
          <a:xfrm>
            <a:off x="2486600" y="4216173"/>
            <a:ext cx="837900" cy="49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Core </a:t>
            </a:r>
            <a:br>
              <a:rPr b="1" i="0" lang="en" sz="1000" u="none" cap="none" strike="noStrike">
                <a:solidFill>
                  <a:srgbClr val="16325C"/>
                </a:solidFill>
                <a:latin typeface="Open Sans"/>
                <a:ea typeface="Open Sans"/>
                <a:cs typeface="Open Sans"/>
                <a:sym typeface="Open Sans"/>
              </a:rPr>
            </a:br>
            <a:r>
              <a:rPr b="1" i="0" lang="en" sz="1000" u="none" cap="none" strike="noStrike">
                <a:solidFill>
                  <a:srgbClr val="16325C"/>
                </a:solidFill>
                <a:latin typeface="Open Sans"/>
                <a:ea typeface="Open Sans"/>
                <a:cs typeface="Open Sans"/>
                <a:sym typeface="Open Sans"/>
              </a:rPr>
              <a:t>Coder</a:t>
            </a:r>
            <a:endParaRPr b="1"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51%</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n=1828</a:t>
            </a:r>
            <a:endParaRPr b="0" i="0" sz="1000" u="none" cap="none" strike="noStrike">
              <a:solidFill>
                <a:srgbClr val="16325C"/>
              </a:solidFill>
              <a:latin typeface="Open Sans"/>
              <a:ea typeface="Open Sans"/>
              <a:cs typeface="Open Sans"/>
              <a:sym typeface="Open Sans"/>
            </a:endParaRPr>
          </a:p>
        </p:txBody>
      </p:sp>
      <p:sp>
        <p:nvSpPr>
          <p:cNvPr id="452" name="Google Shape;452;p62"/>
          <p:cNvSpPr txBox="1"/>
          <p:nvPr/>
        </p:nvSpPr>
        <p:spPr>
          <a:xfrm>
            <a:off x="3385625" y="4216175"/>
            <a:ext cx="948000" cy="49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Cloud Architect</a:t>
            </a:r>
            <a:endParaRPr b="1"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13%</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n=473</a:t>
            </a:r>
            <a:endParaRPr b="0" i="0" sz="1000" u="none" cap="none" strike="noStrike">
              <a:solidFill>
                <a:srgbClr val="16325C"/>
              </a:solidFill>
              <a:latin typeface="Open Sans"/>
              <a:ea typeface="Open Sans"/>
              <a:cs typeface="Open Sans"/>
              <a:sym typeface="Open Sans"/>
            </a:endParaRPr>
          </a:p>
        </p:txBody>
      </p:sp>
      <p:sp>
        <p:nvSpPr>
          <p:cNvPr id="453" name="Google Shape;453;p62"/>
          <p:cNvSpPr txBox="1"/>
          <p:nvPr/>
        </p:nvSpPr>
        <p:spPr>
          <a:xfrm>
            <a:off x="4373539" y="4228475"/>
            <a:ext cx="948000" cy="49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Data Connector</a:t>
            </a:r>
            <a:endParaRPr b="1"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18%</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n=666</a:t>
            </a:r>
            <a:endParaRPr b="0" i="0" sz="1000" u="none" cap="none" strike="noStrike">
              <a:solidFill>
                <a:srgbClr val="16325C"/>
              </a:solidFill>
              <a:latin typeface="Open Sans"/>
              <a:ea typeface="Open Sans"/>
              <a:cs typeface="Open Sans"/>
              <a:sym typeface="Open Sans"/>
            </a:endParaRPr>
          </a:p>
        </p:txBody>
      </p:sp>
      <p:sp>
        <p:nvSpPr>
          <p:cNvPr id="454" name="Google Shape;454;p62"/>
          <p:cNvSpPr txBox="1"/>
          <p:nvPr/>
        </p:nvSpPr>
        <p:spPr>
          <a:xfrm>
            <a:off x="5326587" y="4216175"/>
            <a:ext cx="1039500" cy="49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Quality Champion</a:t>
            </a:r>
            <a:endParaRPr b="1"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7%</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n=251</a:t>
            </a:r>
            <a:endParaRPr b="0" i="0" sz="1000" u="none" cap="none" strike="noStrike">
              <a:solidFill>
                <a:srgbClr val="16325C"/>
              </a:solidFill>
              <a:latin typeface="Open Sans"/>
              <a:ea typeface="Open Sans"/>
              <a:cs typeface="Open Sans"/>
              <a:sym typeface="Open Sans"/>
            </a:endParaRPr>
          </a:p>
        </p:txBody>
      </p:sp>
      <p:sp>
        <p:nvSpPr>
          <p:cNvPr id="455" name="Google Shape;455;p62"/>
          <p:cNvSpPr txBox="1"/>
          <p:nvPr/>
        </p:nvSpPr>
        <p:spPr>
          <a:xfrm>
            <a:off x="6345887" y="4216175"/>
            <a:ext cx="948000" cy="49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Product Definer</a:t>
            </a:r>
            <a:endParaRPr b="1"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11%</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n=393</a:t>
            </a:r>
            <a:endParaRPr b="0" i="0" sz="1000" u="none" cap="none" strike="noStrike">
              <a:solidFill>
                <a:srgbClr val="16325C"/>
              </a:solidFill>
              <a:latin typeface="Open Sans"/>
              <a:ea typeface="Open Sans"/>
              <a:cs typeface="Open Sans"/>
              <a:sym typeface="Open Sans"/>
            </a:endParaRPr>
          </a:p>
        </p:txBody>
      </p:sp>
      <p:sp>
        <p:nvSpPr>
          <p:cNvPr id="456" name="Google Shape;456;p62"/>
          <p:cNvSpPr/>
          <p:nvPr/>
        </p:nvSpPr>
        <p:spPr>
          <a:xfrm>
            <a:off x="3813555" y="935521"/>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62"/>
          <p:cNvSpPr/>
          <p:nvPr/>
        </p:nvSpPr>
        <p:spPr>
          <a:xfrm>
            <a:off x="5770014" y="1188108"/>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62"/>
          <p:cNvSpPr/>
          <p:nvPr/>
        </p:nvSpPr>
        <p:spPr>
          <a:xfrm>
            <a:off x="6763630" y="1188108"/>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62"/>
          <p:cNvSpPr/>
          <p:nvPr/>
        </p:nvSpPr>
        <p:spPr>
          <a:xfrm>
            <a:off x="6763630" y="913893"/>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62"/>
          <p:cNvSpPr/>
          <p:nvPr/>
        </p:nvSpPr>
        <p:spPr>
          <a:xfrm>
            <a:off x="7504398" y="837708"/>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62"/>
          <p:cNvSpPr txBox="1"/>
          <p:nvPr/>
        </p:nvSpPr>
        <p:spPr>
          <a:xfrm>
            <a:off x="7609026" y="723050"/>
            <a:ext cx="1300500" cy="659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Primary job function (3+ hours per day)</a:t>
            </a:r>
            <a:endParaRPr b="0" i="0" sz="1000" u="none" cap="none" strike="noStrike">
              <a:solidFill>
                <a:srgbClr val="16325C"/>
              </a:solidFill>
              <a:latin typeface="Open Sans"/>
              <a:ea typeface="Open Sans"/>
              <a:cs typeface="Open Sans"/>
              <a:sym typeface="Open Sans"/>
            </a:endParaRPr>
          </a:p>
        </p:txBody>
      </p:sp>
      <p:sp>
        <p:nvSpPr>
          <p:cNvPr id="462" name="Google Shape;462;p62"/>
          <p:cNvSpPr/>
          <p:nvPr/>
        </p:nvSpPr>
        <p:spPr>
          <a:xfrm>
            <a:off x="7504398" y="1447308"/>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62"/>
          <p:cNvSpPr txBox="1"/>
          <p:nvPr/>
        </p:nvSpPr>
        <p:spPr>
          <a:xfrm>
            <a:off x="7609037" y="1332651"/>
            <a:ext cx="1300500" cy="84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Secondary job function (1-3 hours per day)</a:t>
            </a:r>
            <a:endParaRPr b="0" i="0" sz="1000" u="none" cap="none" strike="noStrike">
              <a:solidFill>
                <a:srgbClr val="16325C"/>
              </a:solidFill>
              <a:latin typeface="Open Sans"/>
              <a:ea typeface="Open Sans"/>
              <a:cs typeface="Open Sans"/>
              <a:sym typeface="Open Sans"/>
            </a:endParaRPr>
          </a:p>
        </p:txBody>
      </p:sp>
      <p:sp>
        <p:nvSpPr>
          <p:cNvPr id="464" name="Google Shape;464;p62"/>
          <p:cNvSpPr/>
          <p:nvPr/>
        </p:nvSpPr>
        <p:spPr>
          <a:xfrm>
            <a:off x="2849301" y="935521"/>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62"/>
          <p:cNvSpPr/>
          <p:nvPr/>
        </p:nvSpPr>
        <p:spPr>
          <a:xfrm>
            <a:off x="4792446" y="935521"/>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62"/>
          <p:cNvSpPr/>
          <p:nvPr/>
        </p:nvSpPr>
        <p:spPr>
          <a:xfrm>
            <a:off x="5770014" y="935521"/>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62"/>
          <p:cNvSpPr/>
          <p:nvPr/>
        </p:nvSpPr>
        <p:spPr>
          <a:xfrm>
            <a:off x="6763630" y="935521"/>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62"/>
          <p:cNvSpPr/>
          <p:nvPr/>
        </p:nvSpPr>
        <p:spPr>
          <a:xfrm>
            <a:off x="3813555" y="1763903"/>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62"/>
          <p:cNvSpPr/>
          <p:nvPr/>
        </p:nvSpPr>
        <p:spPr>
          <a:xfrm>
            <a:off x="3813555" y="1488466"/>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62"/>
          <p:cNvSpPr/>
          <p:nvPr/>
        </p:nvSpPr>
        <p:spPr>
          <a:xfrm>
            <a:off x="5770014" y="1486833"/>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62"/>
          <p:cNvSpPr/>
          <p:nvPr/>
        </p:nvSpPr>
        <p:spPr>
          <a:xfrm>
            <a:off x="6763630" y="1486833"/>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62"/>
          <p:cNvSpPr/>
          <p:nvPr/>
        </p:nvSpPr>
        <p:spPr>
          <a:xfrm>
            <a:off x="6763630" y="1212618"/>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62"/>
          <p:cNvSpPr/>
          <p:nvPr/>
        </p:nvSpPr>
        <p:spPr>
          <a:xfrm>
            <a:off x="2849301" y="1211515"/>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62"/>
          <p:cNvSpPr/>
          <p:nvPr/>
        </p:nvSpPr>
        <p:spPr>
          <a:xfrm>
            <a:off x="2849301" y="1761380"/>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62"/>
          <p:cNvSpPr/>
          <p:nvPr/>
        </p:nvSpPr>
        <p:spPr>
          <a:xfrm>
            <a:off x="2849301" y="1486448"/>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62"/>
          <p:cNvSpPr/>
          <p:nvPr/>
        </p:nvSpPr>
        <p:spPr>
          <a:xfrm>
            <a:off x="3813555" y="1213029"/>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62"/>
          <p:cNvSpPr/>
          <p:nvPr/>
        </p:nvSpPr>
        <p:spPr>
          <a:xfrm>
            <a:off x="4792446" y="1763903"/>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62"/>
          <p:cNvSpPr/>
          <p:nvPr/>
        </p:nvSpPr>
        <p:spPr>
          <a:xfrm>
            <a:off x="4792446" y="1488466"/>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62"/>
          <p:cNvSpPr/>
          <p:nvPr/>
        </p:nvSpPr>
        <p:spPr>
          <a:xfrm>
            <a:off x="4792446" y="1213029"/>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62"/>
          <p:cNvSpPr/>
          <p:nvPr/>
        </p:nvSpPr>
        <p:spPr>
          <a:xfrm>
            <a:off x="5770014" y="1765574"/>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62"/>
          <p:cNvSpPr/>
          <p:nvPr/>
        </p:nvSpPr>
        <p:spPr>
          <a:xfrm>
            <a:off x="5770014" y="1483041"/>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62"/>
          <p:cNvSpPr/>
          <p:nvPr/>
        </p:nvSpPr>
        <p:spPr>
          <a:xfrm>
            <a:off x="5770014" y="1218843"/>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62"/>
          <p:cNvSpPr/>
          <p:nvPr/>
        </p:nvSpPr>
        <p:spPr>
          <a:xfrm>
            <a:off x="6763630" y="1765574"/>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62"/>
          <p:cNvSpPr/>
          <p:nvPr/>
        </p:nvSpPr>
        <p:spPr>
          <a:xfrm>
            <a:off x="6763630" y="1483041"/>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62"/>
          <p:cNvSpPr/>
          <p:nvPr/>
        </p:nvSpPr>
        <p:spPr>
          <a:xfrm>
            <a:off x="6763630" y="1218843"/>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62"/>
          <p:cNvSpPr/>
          <p:nvPr/>
        </p:nvSpPr>
        <p:spPr>
          <a:xfrm>
            <a:off x="3813555" y="2590213"/>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62"/>
          <p:cNvSpPr/>
          <p:nvPr/>
        </p:nvSpPr>
        <p:spPr>
          <a:xfrm>
            <a:off x="3813555" y="2314777"/>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62"/>
          <p:cNvSpPr/>
          <p:nvPr/>
        </p:nvSpPr>
        <p:spPr>
          <a:xfrm>
            <a:off x="6759962" y="2255608"/>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62"/>
          <p:cNvSpPr/>
          <p:nvPr/>
        </p:nvSpPr>
        <p:spPr>
          <a:xfrm>
            <a:off x="2849301" y="2036313"/>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62"/>
          <p:cNvSpPr/>
          <p:nvPr/>
        </p:nvSpPr>
        <p:spPr>
          <a:xfrm>
            <a:off x="2849301" y="2586177"/>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62"/>
          <p:cNvSpPr/>
          <p:nvPr/>
        </p:nvSpPr>
        <p:spPr>
          <a:xfrm>
            <a:off x="2849301" y="2311245"/>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62"/>
          <p:cNvSpPr/>
          <p:nvPr/>
        </p:nvSpPr>
        <p:spPr>
          <a:xfrm>
            <a:off x="3813555" y="2039340"/>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62"/>
          <p:cNvSpPr/>
          <p:nvPr/>
        </p:nvSpPr>
        <p:spPr>
          <a:xfrm>
            <a:off x="4792446" y="2311376"/>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62"/>
          <p:cNvSpPr/>
          <p:nvPr/>
        </p:nvSpPr>
        <p:spPr>
          <a:xfrm>
            <a:off x="4791784" y="2589839"/>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62"/>
          <p:cNvSpPr/>
          <p:nvPr/>
        </p:nvSpPr>
        <p:spPr>
          <a:xfrm>
            <a:off x="4792446" y="2039340"/>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62"/>
          <p:cNvSpPr/>
          <p:nvPr/>
        </p:nvSpPr>
        <p:spPr>
          <a:xfrm>
            <a:off x="5770014" y="2586224"/>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62"/>
          <p:cNvSpPr/>
          <p:nvPr/>
        </p:nvSpPr>
        <p:spPr>
          <a:xfrm>
            <a:off x="5770014" y="2302628"/>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62"/>
          <p:cNvSpPr/>
          <p:nvPr/>
        </p:nvSpPr>
        <p:spPr>
          <a:xfrm>
            <a:off x="5770014" y="2038431"/>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62"/>
          <p:cNvSpPr/>
          <p:nvPr/>
        </p:nvSpPr>
        <p:spPr>
          <a:xfrm>
            <a:off x="6763630" y="2585162"/>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62"/>
          <p:cNvSpPr/>
          <p:nvPr/>
        </p:nvSpPr>
        <p:spPr>
          <a:xfrm>
            <a:off x="6763630" y="2302628"/>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62"/>
          <p:cNvSpPr/>
          <p:nvPr/>
        </p:nvSpPr>
        <p:spPr>
          <a:xfrm>
            <a:off x="6763630" y="2038431"/>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62"/>
          <p:cNvSpPr/>
          <p:nvPr/>
        </p:nvSpPr>
        <p:spPr>
          <a:xfrm>
            <a:off x="3813555" y="3416524"/>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62"/>
          <p:cNvSpPr/>
          <p:nvPr/>
        </p:nvSpPr>
        <p:spPr>
          <a:xfrm>
            <a:off x="3813555" y="3141087"/>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62"/>
          <p:cNvSpPr/>
          <p:nvPr/>
        </p:nvSpPr>
        <p:spPr>
          <a:xfrm>
            <a:off x="5770014" y="3137783"/>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62"/>
          <p:cNvSpPr/>
          <p:nvPr/>
        </p:nvSpPr>
        <p:spPr>
          <a:xfrm>
            <a:off x="6763630" y="3137783"/>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62"/>
          <p:cNvSpPr/>
          <p:nvPr/>
        </p:nvSpPr>
        <p:spPr>
          <a:xfrm>
            <a:off x="6763630" y="2863568"/>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62"/>
          <p:cNvSpPr/>
          <p:nvPr/>
        </p:nvSpPr>
        <p:spPr>
          <a:xfrm>
            <a:off x="2849301" y="2861110"/>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62"/>
          <p:cNvSpPr/>
          <p:nvPr/>
        </p:nvSpPr>
        <p:spPr>
          <a:xfrm>
            <a:off x="2849301" y="3410975"/>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62"/>
          <p:cNvSpPr/>
          <p:nvPr/>
        </p:nvSpPr>
        <p:spPr>
          <a:xfrm>
            <a:off x="2849301" y="3136042"/>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62"/>
          <p:cNvSpPr/>
          <p:nvPr/>
        </p:nvSpPr>
        <p:spPr>
          <a:xfrm>
            <a:off x="3813555" y="2865650"/>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62"/>
          <p:cNvSpPr/>
          <p:nvPr/>
        </p:nvSpPr>
        <p:spPr>
          <a:xfrm>
            <a:off x="4792446" y="3416524"/>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62"/>
          <p:cNvSpPr/>
          <p:nvPr/>
        </p:nvSpPr>
        <p:spPr>
          <a:xfrm>
            <a:off x="4792446" y="3141087"/>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62"/>
          <p:cNvSpPr/>
          <p:nvPr/>
        </p:nvSpPr>
        <p:spPr>
          <a:xfrm>
            <a:off x="4792446" y="2865650"/>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62"/>
          <p:cNvSpPr/>
          <p:nvPr/>
        </p:nvSpPr>
        <p:spPr>
          <a:xfrm>
            <a:off x="5770014" y="3416524"/>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62"/>
          <p:cNvSpPr/>
          <p:nvPr/>
        </p:nvSpPr>
        <p:spPr>
          <a:xfrm>
            <a:off x="5770014" y="3133991"/>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62"/>
          <p:cNvSpPr/>
          <p:nvPr/>
        </p:nvSpPr>
        <p:spPr>
          <a:xfrm>
            <a:off x="5770014" y="2869793"/>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62"/>
          <p:cNvSpPr/>
          <p:nvPr/>
        </p:nvSpPr>
        <p:spPr>
          <a:xfrm>
            <a:off x="6763630" y="3416524"/>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62"/>
          <p:cNvSpPr/>
          <p:nvPr/>
        </p:nvSpPr>
        <p:spPr>
          <a:xfrm>
            <a:off x="6763630" y="3133991"/>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62"/>
          <p:cNvSpPr/>
          <p:nvPr/>
        </p:nvSpPr>
        <p:spPr>
          <a:xfrm>
            <a:off x="6763630" y="2869793"/>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0" name="Google Shape;520;p62"/>
          <p:cNvCxnSpPr/>
          <p:nvPr/>
        </p:nvCxnSpPr>
        <p:spPr>
          <a:xfrm>
            <a:off x="347525" y="1117175"/>
            <a:ext cx="6897000" cy="0"/>
          </a:xfrm>
          <a:prstGeom prst="straightConnector1">
            <a:avLst/>
          </a:prstGeom>
          <a:noFill/>
          <a:ln cap="flat" cmpd="sng" w="9525">
            <a:solidFill>
              <a:srgbClr val="D8DDE6"/>
            </a:solidFill>
            <a:prstDash val="solid"/>
            <a:round/>
            <a:headEnd len="sm" w="sm" type="none"/>
            <a:tailEnd len="sm" w="sm" type="none"/>
          </a:ln>
        </p:spPr>
      </p:cxnSp>
      <p:cxnSp>
        <p:nvCxnSpPr>
          <p:cNvPr id="521" name="Google Shape;521;p62"/>
          <p:cNvCxnSpPr/>
          <p:nvPr/>
        </p:nvCxnSpPr>
        <p:spPr>
          <a:xfrm>
            <a:off x="347525" y="1395158"/>
            <a:ext cx="6897000" cy="0"/>
          </a:xfrm>
          <a:prstGeom prst="straightConnector1">
            <a:avLst/>
          </a:prstGeom>
          <a:noFill/>
          <a:ln cap="flat" cmpd="sng" w="9525">
            <a:solidFill>
              <a:srgbClr val="D8DDE6"/>
            </a:solidFill>
            <a:prstDash val="solid"/>
            <a:round/>
            <a:headEnd len="sm" w="sm" type="none"/>
            <a:tailEnd len="sm" w="sm" type="none"/>
          </a:ln>
        </p:spPr>
      </p:cxnSp>
      <p:cxnSp>
        <p:nvCxnSpPr>
          <p:cNvPr id="522" name="Google Shape;522;p62"/>
          <p:cNvCxnSpPr/>
          <p:nvPr/>
        </p:nvCxnSpPr>
        <p:spPr>
          <a:xfrm>
            <a:off x="347525" y="1673142"/>
            <a:ext cx="6897000" cy="0"/>
          </a:xfrm>
          <a:prstGeom prst="straightConnector1">
            <a:avLst/>
          </a:prstGeom>
          <a:noFill/>
          <a:ln cap="flat" cmpd="sng" w="9525">
            <a:solidFill>
              <a:srgbClr val="D8DDE6"/>
            </a:solidFill>
            <a:prstDash val="solid"/>
            <a:round/>
            <a:headEnd len="sm" w="sm" type="none"/>
            <a:tailEnd len="sm" w="sm" type="none"/>
          </a:ln>
        </p:spPr>
      </p:cxnSp>
      <p:cxnSp>
        <p:nvCxnSpPr>
          <p:cNvPr id="523" name="Google Shape;523;p62"/>
          <p:cNvCxnSpPr/>
          <p:nvPr/>
        </p:nvCxnSpPr>
        <p:spPr>
          <a:xfrm>
            <a:off x="347525" y="1951125"/>
            <a:ext cx="6897000" cy="0"/>
          </a:xfrm>
          <a:prstGeom prst="straightConnector1">
            <a:avLst/>
          </a:prstGeom>
          <a:noFill/>
          <a:ln cap="flat" cmpd="sng" w="9525">
            <a:solidFill>
              <a:srgbClr val="D8DDE6"/>
            </a:solidFill>
            <a:prstDash val="solid"/>
            <a:round/>
            <a:headEnd len="sm" w="sm" type="none"/>
            <a:tailEnd len="sm" w="sm" type="none"/>
          </a:ln>
        </p:spPr>
      </p:cxnSp>
      <p:cxnSp>
        <p:nvCxnSpPr>
          <p:cNvPr id="524" name="Google Shape;524;p62"/>
          <p:cNvCxnSpPr/>
          <p:nvPr/>
        </p:nvCxnSpPr>
        <p:spPr>
          <a:xfrm>
            <a:off x="347525" y="2229108"/>
            <a:ext cx="6897000" cy="0"/>
          </a:xfrm>
          <a:prstGeom prst="straightConnector1">
            <a:avLst/>
          </a:prstGeom>
          <a:noFill/>
          <a:ln cap="flat" cmpd="sng" w="9525">
            <a:solidFill>
              <a:srgbClr val="D8DDE6"/>
            </a:solidFill>
            <a:prstDash val="solid"/>
            <a:round/>
            <a:headEnd len="sm" w="sm" type="none"/>
            <a:tailEnd len="sm" w="sm" type="none"/>
          </a:ln>
        </p:spPr>
      </p:cxnSp>
      <p:cxnSp>
        <p:nvCxnSpPr>
          <p:cNvPr id="525" name="Google Shape;525;p62"/>
          <p:cNvCxnSpPr/>
          <p:nvPr/>
        </p:nvCxnSpPr>
        <p:spPr>
          <a:xfrm>
            <a:off x="347525" y="2507092"/>
            <a:ext cx="6897000" cy="0"/>
          </a:xfrm>
          <a:prstGeom prst="straightConnector1">
            <a:avLst/>
          </a:prstGeom>
          <a:noFill/>
          <a:ln cap="flat" cmpd="sng" w="9525">
            <a:solidFill>
              <a:srgbClr val="D8DDE6"/>
            </a:solidFill>
            <a:prstDash val="solid"/>
            <a:round/>
            <a:headEnd len="sm" w="sm" type="none"/>
            <a:tailEnd len="sm" w="sm" type="none"/>
          </a:ln>
        </p:spPr>
      </p:cxnSp>
      <p:cxnSp>
        <p:nvCxnSpPr>
          <p:cNvPr id="526" name="Google Shape;526;p62"/>
          <p:cNvCxnSpPr/>
          <p:nvPr/>
        </p:nvCxnSpPr>
        <p:spPr>
          <a:xfrm>
            <a:off x="347525" y="2785075"/>
            <a:ext cx="6897000" cy="0"/>
          </a:xfrm>
          <a:prstGeom prst="straightConnector1">
            <a:avLst/>
          </a:prstGeom>
          <a:noFill/>
          <a:ln cap="flat" cmpd="sng" w="9525">
            <a:solidFill>
              <a:srgbClr val="D8DDE6"/>
            </a:solidFill>
            <a:prstDash val="solid"/>
            <a:round/>
            <a:headEnd len="sm" w="sm" type="none"/>
            <a:tailEnd len="sm" w="sm" type="none"/>
          </a:ln>
        </p:spPr>
      </p:cxnSp>
      <p:cxnSp>
        <p:nvCxnSpPr>
          <p:cNvPr id="527" name="Google Shape;527;p62"/>
          <p:cNvCxnSpPr/>
          <p:nvPr/>
        </p:nvCxnSpPr>
        <p:spPr>
          <a:xfrm>
            <a:off x="347525" y="3063058"/>
            <a:ext cx="6897000" cy="0"/>
          </a:xfrm>
          <a:prstGeom prst="straightConnector1">
            <a:avLst/>
          </a:prstGeom>
          <a:noFill/>
          <a:ln cap="flat" cmpd="sng" w="9525">
            <a:solidFill>
              <a:srgbClr val="D8DDE6"/>
            </a:solidFill>
            <a:prstDash val="solid"/>
            <a:round/>
            <a:headEnd len="sm" w="sm" type="none"/>
            <a:tailEnd len="sm" w="sm" type="none"/>
          </a:ln>
        </p:spPr>
      </p:cxnSp>
      <p:cxnSp>
        <p:nvCxnSpPr>
          <p:cNvPr id="528" name="Google Shape;528;p62"/>
          <p:cNvCxnSpPr/>
          <p:nvPr/>
        </p:nvCxnSpPr>
        <p:spPr>
          <a:xfrm>
            <a:off x="347525" y="3341042"/>
            <a:ext cx="6897000" cy="0"/>
          </a:xfrm>
          <a:prstGeom prst="straightConnector1">
            <a:avLst/>
          </a:prstGeom>
          <a:noFill/>
          <a:ln cap="flat" cmpd="sng" w="9525">
            <a:solidFill>
              <a:srgbClr val="D8DDE6"/>
            </a:solidFill>
            <a:prstDash val="solid"/>
            <a:round/>
            <a:headEnd len="sm" w="sm" type="none"/>
            <a:tailEnd len="sm" w="sm" type="none"/>
          </a:ln>
        </p:spPr>
      </p:cxnSp>
      <p:cxnSp>
        <p:nvCxnSpPr>
          <p:cNvPr id="529" name="Google Shape;529;p62"/>
          <p:cNvCxnSpPr/>
          <p:nvPr/>
        </p:nvCxnSpPr>
        <p:spPr>
          <a:xfrm>
            <a:off x="347525" y="3619025"/>
            <a:ext cx="6897000" cy="0"/>
          </a:xfrm>
          <a:prstGeom prst="straightConnector1">
            <a:avLst/>
          </a:prstGeom>
          <a:noFill/>
          <a:ln cap="flat" cmpd="sng" w="9525">
            <a:solidFill>
              <a:srgbClr val="D8DDE6"/>
            </a:solidFill>
            <a:prstDash val="solid"/>
            <a:round/>
            <a:headEnd len="sm" w="sm" type="none"/>
            <a:tailEnd len="sm" w="sm" type="none"/>
          </a:ln>
        </p:spPr>
      </p:cxnSp>
      <p:cxnSp>
        <p:nvCxnSpPr>
          <p:cNvPr id="530" name="Google Shape;530;p62"/>
          <p:cNvCxnSpPr/>
          <p:nvPr/>
        </p:nvCxnSpPr>
        <p:spPr>
          <a:xfrm>
            <a:off x="347525" y="840000"/>
            <a:ext cx="6897000" cy="0"/>
          </a:xfrm>
          <a:prstGeom prst="straightConnector1">
            <a:avLst/>
          </a:prstGeom>
          <a:noFill/>
          <a:ln cap="flat" cmpd="sng" w="9525">
            <a:solidFill>
              <a:srgbClr val="D8DDE6"/>
            </a:solidFill>
            <a:prstDash val="solid"/>
            <a:round/>
            <a:headEnd len="sm" w="sm" type="none"/>
            <a:tailEnd len="sm" w="sm" type="none"/>
          </a:ln>
        </p:spPr>
      </p:cxnSp>
      <p:sp>
        <p:nvSpPr>
          <p:cNvPr id="531" name="Google Shape;531;p62"/>
          <p:cNvSpPr txBox="1"/>
          <p:nvPr/>
        </p:nvSpPr>
        <p:spPr>
          <a:xfrm>
            <a:off x="264650" y="263350"/>
            <a:ext cx="8579700" cy="46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Each persona focuses on a core set of job functions:</a:t>
            </a:r>
            <a:endParaRPr b="0" i="0" sz="1800" u="none" cap="none" strike="noStrike">
              <a:solidFill>
                <a:srgbClr val="16325C"/>
              </a:solidFill>
              <a:latin typeface="Open Sans"/>
              <a:ea typeface="Open Sans"/>
              <a:cs typeface="Open Sans"/>
              <a:sym typeface="Open Sans"/>
            </a:endParaRPr>
          </a:p>
        </p:txBody>
      </p:sp>
      <p:pic>
        <p:nvPicPr>
          <p:cNvPr descr="platform1.png" id="532" name="Google Shape;532;p62"/>
          <p:cNvPicPr preferRelativeResize="0"/>
          <p:nvPr/>
        </p:nvPicPr>
        <p:blipFill rotWithShape="1">
          <a:blip r:embed="rId3">
            <a:alphaModFix/>
          </a:blip>
          <a:srcRect b="0" l="0" r="0" t="0"/>
          <a:stretch/>
        </p:blipFill>
        <p:spPr>
          <a:xfrm>
            <a:off x="3625333" y="3709027"/>
            <a:ext cx="488935" cy="524061"/>
          </a:xfrm>
          <a:prstGeom prst="rect">
            <a:avLst/>
          </a:prstGeom>
          <a:noFill/>
          <a:ln>
            <a:noFill/>
          </a:ln>
        </p:spPr>
      </p:pic>
      <p:pic>
        <p:nvPicPr>
          <p:cNvPr descr="platform2.png" id="533" name="Google Shape;533;p62"/>
          <p:cNvPicPr preferRelativeResize="0"/>
          <p:nvPr/>
        </p:nvPicPr>
        <p:blipFill rotWithShape="1">
          <a:blip r:embed="rId4">
            <a:alphaModFix/>
          </a:blip>
          <a:srcRect b="0" l="0" r="0" t="0"/>
          <a:stretch/>
        </p:blipFill>
        <p:spPr>
          <a:xfrm>
            <a:off x="2618738" y="3735794"/>
            <a:ext cx="573622" cy="492686"/>
          </a:xfrm>
          <a:prstGeom prst="rect">
            <a:avLst/>
          </a:prstGeom>
          <a:noFill/>
          <a:ln>
            <a:noFill/>
          </a:ln>
        </p:spPr>
      </p:pic>
      <p:pic>
        <p:nvPicPr>
          <p:cNvPr descr="platform3.png" id="534" name="Google Shape;534;p62"/>
          <p:cNvPicPr preferRelativeResize="0"/>
          <p:nvPr/>
        </p:nvPicPr>
        <p:blipFill rotWithShape="1">
          <a:blip r:embed="rId5">
            <a:alphaModFix/>
          </a:blip>
          <a:srcRect b="0" l="0" r="0" t="0"/>
          <a:stretch/>
        </p:blipFill>
        <p:spPr>
          <a:xfrm>
            <a:off x="6553895" y="3728338"/>
            <a:ext cx="531951" cy="506298"/>
          </a:xfrm>
          <a:prstGeom prst="rect">
            <a:avLst/>
          </a:prstGeom>
          <a:noFill/>
          <a:ln>
            <a:noFill/>
          </a:ln>
        </p:spPr>
      </p:pic>
      <p:pic>
        <p:nvPicPr>
          <p:cNvPr descr="platform4.png" id="535" name="Google Shape;535;p62"/>
          <p:cNvPicPr preferRelativeResize="0"/>
          <p:nvPr/>
        </p:nvPicPr>
        <p:blipFill rotWithShape="1">
          <a:blip r:embed="rId6">
            <a:alphaModFix/>
          </a:blip>
          <a:srcRect b="0" l="0" r="0" t="0"/>
          <a:stretch/>
        </p:blipFill>
        <p:spPr>
          <a:xfrm>
            <a:off x="4547246" y="3688682"/>
            <a:ext cx="599255" cy="574625"/>
          </a:xfrm>
          <a:prstGeom prst="rect">
            <a:avLst/>
          </a:prstGeom>
          <a:noFill/>
          <a:ln>
            <a:noFill/>
          </a:ln>
        </p:spPr>
      </p:pic>
      <p:pic>
        <p:nvPicPr>
          <p:cNvPr descr="platform5.png" id="536" name="Google Shape;536;p62"/>
          <p:cNvPicPr preferRelativeResize="0"/>
          <p:nvPr/>
        </p:nvPicPr>
        <p:blipFill rotWithShape="1">
          <a:blip r:embed="rId7">
            <a:alphaModFix/>
          </a:blip>
          <a:srcRect b="0" l="0" r="0" t="0"/>
          <a:stretch/>
        </p:blipFill>
        <p:spPr>
          <a:xfrm>
            <a:off x="5542139" y="3739103"/>
            <a:ext cx="568282" cy="4860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D5E9E"/>
        </a:solidFill>
      </p:bgPr>
    </p:bg>
    <p:spTree>
      <p:nvGrpSpPr>
        <p:cNvPr id="540" name="Shape 540"/>
        <p:cNvGrpSpPr/>
        <p:nvPr/>
      </p:nvGrpSpPr>
      <p:grpSpPr>
        <a:xfrm>
          <a:off x="0" y="0"/>
          <a:ext cx="0" cy="0"/>
          <a:chOff x="0" y="0"/>
          <a:chExt cx="0" cy="0"/>
        </a:xfrm>
      </p:grpSpPr>
      <p:sp>
        <p:nvSpPr>
          <p:cNvPr id="541" name="Google Shape;541;p63"/>
          <p:cNvSpPr txBox="1"/>
          <p:nvPr/>
        </p:nvSpPr>
        <p:spPr>
          <a:xfrm>
            <a:off x="666600" y="1528377"/>
            <a:ext cx="7810800" cy="208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lt1"/>
                </a:solidFill>
                <a:latin typeface="Open Sans"/>
                <a:ea typeface="Open Sans"/>
                <a:cs typeface="Open Sans"/>
                <a:sym typeface="Open Sans"/>
              </a:rPr>
              <a:t>Let’s get to know them.</a:t>
            </a:r>
            <a:endParaRPr b="0" i="0" sz="3000" u="none" cap="none" strike="noStrike">
              <a:solidFill>
                <a:schemeClr val="lt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45" name="Shape 545"/>
        <p:cNvGrpSpPr/>
        <p:nvPr/>
      </p:nvGrpSpPr>
      <p:grpSpPr>
        <a:xfrm>
          <a:off x="0" y="0"/>
          <a:ext cx="0" cy="0"/>
          <a:chOff x="0" y="0"/>
          <a:chExt cx="0" cy="0"/>
        </a:xfrm>
      </p:grpSpPr>
      <p:sp>
        <p:nvSpPr>
          <p:cNvPr id="546" name="Google Shape;546;p64"/>
          <p:cNvSpPr txBox="1"/>
          <p:nvPr/>
        </p:nvSpPr>
        <p:spPr>
          <a:xfrm>
            <a:off x="630914" y="1943090"/>
            <a:ext cx="7810800" cy="11292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3600"/>
              <a:buFont typeface="Arial"/>
              <a:buNone/>
            </a:pPr>
            <a:r>
              <a:rPr b="1" i="0" lang="en" sz="3600" u="none" cap="none" strike="noStrike">
                <a:solidFill>
                  <a:srgbClr val="16325C"/>
                </a:solidFill>
                <a:latin typeface="Open Sans"/>
                <a:ea typeface="Open Sans"/>
                <a:cs typeface="Open Sans"/>
                <a:sym typeface="Open Sans"/>
              </a:rPr>
              <a:t>Core Coder</a:t>
            </a:r>
            <a:endParaRPr b="1" i="0" sz="3600" u="none" cap="none" strike="noStrike">
              <a:solidFill>
                <a:srgbClr val="16325C"/>
              </a:solidFill>
              <a:latin typeface="Open Sans"/>
              <a:ea typeface="Open Sans"/>
              <a:cs typeface="Open Sans"/>
              <a:sym typeface="Open Sans"/>
            </a:endParaRPr>
          </a:p>
        </p:txBody>
      </p:sp>
      <p:sp>
        <p:nvSpPr>
          <p:cNvPr id="547" name="Google Shape;547;p64"/>
          <p:cNvSpPr txBox="1"/>
          <p:nvPr/>
        </p:nvSpPr>
        <p:spPr>
          <a:xfrm>
            <a:off x="646500" y="2957090"/>
            <a:ext cx="7810800" cy="799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Customize Salesforce with code</a:t>
            </a:r>
            <a:endParaRPr b="0" i="0" sz="1800" u="none" cap="none" strike="noStrike">
              <a:solidFill>
                <a:srgbClr val="16325C"/>
              </a:solidFill>
              <a:latin typeface="Open Sans"/>
              <a:ea typeface="Open Sans"/>
              <a:cs typeface="Open Sans"/>
              <a:sym typeface="Open Sans"/>
            </a:endParaRPr>
          </a:p>
        </p:txBody>
      </p:sp>
      <p:sp>
        <p:nvSpPr>
          <p:cNvPr id="548" name="Google Shape;548;p64"/>
          <p:cNvSpPr/>
          <p:nvPr/>
        </p:nvSpPr>
        <p:spPr>
          <a:xfrm>
            <a:off x="760700" y="2958000"/>
            <a:ext cx="6492600" cy="513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latform2.png" id="549" name="Google Shape;549;p64"/>
          <p:cNvPicPr preferRelativeResize="0"/>
          <p:nvPr/>
        </p:nvPicPr>
        <p:blipFill rotWithShape="1">
          <a:blip r:embed="rId3">
            <a:alphaModFix/>
          </a:blip>
          <a:srcRect b="0" l="0" r="0" t="0"/>
          <a:stretch/>
        </p:blipFill>
        <p:spPr>
          <a:xfrm>
            <a:off x="760700" y="1366124"/>
            <a:ext cx="1032668" cy="886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53" name="Shape 553"/>
        <p:cNvGrpSpPr/>
        <p:nvPr/>
      </p:nvGrpSpPr>
      <p:grpSpPr>
        <a:xfrm>
          <a:off x="0" y="0"/>
          <a:ext cx="0" cy="0"/>
          <a:chOff x="0" y="0"/>
          <a:chExt cx="0" cy="0"/>
        </a:xfrm>
      </p:grpSpPr>
      <p:pic>
        <p:nvPicPr>
          <p:cNvPr id="554" name="Google Shape;554;p65"/>
          <p:cNvPicPr preferRelativeResize="0"/>
          <p:nvPr/>
        </p:nvPicPr>
        <p:blipFill rotWithShape="1">
          <a:blip r:embed="rId3">
            <a:alphaModFix/>
          </a:blip>
          <a:srcRect b="0" l="0" r="0" t="0"/>
          <a:stretch/>
        </p:blipFill>
        <p:spPr>
          <a:xfrm>
            <a:off x="504649" y="2205659"/>
            <a:ext cx="256750" cy="256750"/>
          </a:xfrm>
          <a:prstGeom prst="rect">
            <a:avLst/>
          </a:prstGeom>
          <a:noFill/>
          <a:ln>
            <a:noFill/>
          </a:ln>
        </p:spPr>
      </p:pic>
      <p:sp>
        <p:nvSpPr>
          <p:cNvPr id="555" name="Google Shape;555;p65"/>
          <p:cNvSpPr txBox="1"/>
          <p:nvPr/>
        </p:nvSpPr>
        <p:spPr>
          <a:xfrm>
            <a:off x="744025" y="2152675"/>
            <a:ext cx="1847100" cy="39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Experience</a:t>
            </a:r>
            <a:endParaRPr b="1" i="0" sz="1200" u="none" cap="none" strike="noStrike">
              <a:solidFill>
                <a:srgbClr val="16325C"/>
              </a:solidFill>
              <a:latin typeface="Open Sans"/>
              <a:ea typeface="Open Sans"/>
              <a:cs typeface="Open Sans"/>
              <a:sym typeface="Open Sans"/>
            </a:endParaRPr>
          </a:p>
        </p:txBody>
      </p:sp>
      <p:sp>
        <p:nvSpPr>
          <p:cNvPr id="556" name="Google Shape;556;p65"/>
          <p:cNvSpPr txBox="1"/>
          <p:nvPr/>
        </p:nvSpPr>
        <p:spPr>
          <a:xfrm>
            <a:off x="428625" y="2483675"/>
            <a:ext cx="2234700" cy="1001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16325C"/>
                </a:solidFill>
                <a:latin typeface="Open Sans"/>
                <a:ea typeface="Open Sans"/>
                <a:cs typeface="Open Sans"/>
                <a:sym typeface="Open Sans"/>
              </a:rPr>
              <a:t>0-3 years </a:t>
            </a:r>
            <a:endParaRPr b="1" i="0" sz="11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with Salesforce</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16325C"/>
                </a:solidFill>
                <a:latin typeface="Open Sans"/>
                <a:ea typeface="Open Sans"/>
                <a:cs typeface="Open Sans"/>
                <a:sym typeface="Open Sans"/>
              </a:rPr>
              <a:t>0-3 years </a:t>
            </a:r>
            <a:endParaRPr b="1" i="0" sz="11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with development in general</a:t>
            </a:r>
            <a:endParaRPr b="0" i="0" sz="1000" u="none" cap="none" strike="noStrike">
              <a:solidFill>
                <a:srgbClr val="16325C"/>
              </a:solidFill>
              <a:latin typeface="Open Sans"/>
              <a:ea typeface="Open Sans"/>
              <a:cs typeface="Open Sans"/>
              <a:sym typeface="Open Sans"/>
            </a:endParaRPr>
          </a:p>
        </p:txBody>
      </p:sp>
      <p:sp>
        <p:nvSpPr>
          <p:cNvPr id="557" name="Google Shape;557;p65"/>
          <p:cNvSpPr txBox="1"/>
          <p:nvPr/>
        </p:nvSpPr>
        <p:spPr>
          <a:xfrm>
            <a:off x="6040875" y="2947450"/>
            <a:ext cx="2673600" cy="1001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 Ease of learning &amp; use</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 Customization &amp; build possibilities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100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 Governor limits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 Debug &amp; developer tools</a:t>
            </a:r>
            <a:endParaRPr b="0" i="0" sz="1000" u="none" cap="none" strike="noStrike">
              <a:solidFill>
                <a:srgbClr val="16325C"/>
              </a:solidFill>
              <a:latin typeface="Open Sans"/>
              <a:ea typeface="Open Sans"/>
              <a:cs typeface="Open Sans"/>
              <a:sym typeface="Open Sans"/>
            </a:endParaRPr>
          </a:p>
        </p:txBody>
      </p:sp>
      <p:sp>
        <p:nvSpPr>
          <p:cNvPr id="558" name="Google Shape;558;p65"/>
          <p:cNvSpPr txBox="1"/>
          <p:nvPr/>
        </p:nvSpPr>
        <p:spPr>
          <a:xfrm>
            <a:off x="3425100" y="280275"/>
            <a:ext cx="5445300" cy="65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16325C"/>
                </a:solidFill>
                <a:latin typeface="Open Sans"/>
                <a:ea typeface="Open Sans"/>
                <a:cs typeface="Open Sans"/>
                <a:sym typeface="Open Sans"/>
              </a:rPr>
              <a:t>Core Coders </a:t>
            </a:r>
            <a:r>
              <a:rPr b="0" i="0" lang="en" sz="1400" u="none" cap="none" strike="noStrike">
                <a:solidFill>
                  <a:srgbClr val="16325C"/>
                </a:solidFill>
                <a:latin typeface="Open Sans"/>
                <a:ea typeface="Open Sans"/>
                <a:cs typeface="Open Sans"/>
                <a:sym typeface="Open Sans"/>
              </a:rPr>
              <a:t>spend 3+ hours per day </a:t>
            </a:r>
            <a:r>
              <a:rPr b="1" i="0" lang="en" sz="1400" u="none" cap="none" strike="noStrike">
                <a:solidFill>
                  <a:srgbClr val="16325C"/>
                </a:solidFill>
                <a:latin typeface="Open Sans"/>
                <a:ea typeface="Open Sans"/>
                <a:cs typeface="Open Sans"/>
                <a:sym typeface="Open Sans"/>
              </a:rPr>
              <a:t>customizing Salesforce with code</a:t>
            </a:r>
            <a:r>
              <a:rPr b="0" i="0" lang="en" sz="1400" u="none" cap="none" strike="noStrike">
                <a:solidFill>
                  <a:srgbClr val="16325C"/>
                </a:solidFill>
                <a:latin typeface="Open Sans"/>
                <a:ea typeface="Open Sans"/>
                <a:cs typeface="Open Sans"/>
                <a:sym typeface="Open Sans"/>
              </a:rPr>
              <a:t> and 1-3 hours managing integrations.</a:t>
            </a:r>
            <a:endParaRPr b="0" i="0" sz="1400" u="none" cap="none" strike="noStrike">
              <a:solidFill>
                <a:srgbClr val="16325C"/>
              </a:solidFill>
              <a:latin typeface="Open Sans"/>
              <a:ea typeface="Open Sans"/>
              <a:cs typeface="Open Sans"/>
              <a:sym typeface="Open Sans"/>
            </a:endParaRPr>
          </a:p>
        </p:txBody>
      </p:sp>
      <p:sp>
        <p:nvSpPr>
          <p:cNvPr id="559" name="Google Shape;559;p65"/>
          <p:cNvSpPr txBox="1"/>
          <p:nvPr/>
        </p:nvSpPr>
        <p:spPr>
          <a:xfrm>
            <a:off x="744025" y="3719875"/>
            <a:ext cx="1847100" cy="39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Salesforce Use</a:t>
            </a:r>
            <a:endParaRPr b="1" i="0" sz="1200" u="none" cap="none" strike="noStrike">
              <a:solidFill>
                <a:srgbClr val="16325C"/>
              </a:solidFill>
              <a:latin typeface="Open Sans"/>
              <a:ea typeface="Open Sans"/>
              <a:cs typeface="Open Sans"/>
              <a:sym typeface="Open Sans"/>
            </a:endParaRPr>
          </a:p>
        </p:txBody>
      </p:sp>
      <p:sp>
        <p:nvSpPr>
          <p:cNvPr id="560" name="Google Shape;560;p65"/>
          <p:cNvSpPr txBox="1"/>
          <p:nvPr/>
        </p:nvSpPr>
        <p:spPr>
          <a:xfrm>
            <a:off x="428625" y="4050875"/>
            <a:ext cx="2234700" cy="75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16325C"/>
                </a:solidFill>
                <a:latin typeface="Open Sans"/>
                <a:ea typeface="Open Sans"/>
                <a:cs typeface="Open Sans"/>
                <a:sym typeface="Open Sans"/>
              </a:rPr>
              <a:t>80-100%</a:t>
            </a:r>
            <a:r>
              <a:rPr b="1" i="0" lang="en" sz="1200" u="none" cap="none" strike="noStrike">
                <a:solidFill>
                  <a:srgbClr val="16325C"/>
                </a:solidFill>
                <a:latin typeface="Open Sans"/>
                <a:ea typeface="Open Sans"/>
                <a:cs typeface="Open Sans"/>
                <a:sym typeface="Open Sans"/>
              </a:rPr>
              <a:t> </a:t>
            </a:r>
            <a:endParaRPr b="1" i="0" sz="12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of time spent on Salesforce development</a:t>
            </a:r>
            <a:endParaRPr b="0" i="0" sz="1000" u="none" cap="none" strike="noStrike">
              <a:solidFill>
                <a:srgbClr val="16325C"/>
              </a:solidFill>
              <a:latin typeface="Open Sans"/>
              <a:ea typeface="Open Sans"/>
              <a:cs typeface="Open Sans"/>
              <a:sym typeface="Open Sans"/>
            </a:endParaRPr>
          </a:p>
        </p:txBody>
      </p:sp>
      <p:sp>
        <p:nvSpPr>
          <p:cNvPr id="561" name="Google Shape;561;p65"/>
          <p:cNvSpPr txBox="1"/>
          <p:nvPr/>
        </p:nvSpPr>
        <p:spPr>
          <a:xfrm>
            <a:off x="0" y="1262500"/>
            <a:ext cx="32340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n" sz="2000" u="none" cap="none" strike="noStrike">
                <a:solidFill>
                  <a:srgbClr val="16325C"/>
                </a:solidFill>
                <a:latin typeface="Open Sans"/>
                <a:ea typeface="Open Sans"/>
                <a:cs typeface="Open Sans"/>
                <a:sym typeface="Open Sans"/>
              </a:rPr>
              <a:t>Core Coder</a:t>
            </a:r>
            <a:endParaRPr b="1" i="0" sz="2000" u="none" cap="none" strike="noStrike">
              <a:solidFill>
                <a:srgbClr val="16325C"/>
              </a:solidFill>
              <a:latin typeface="Open Sans"/>
              <a:ea typeface="Open Sans"/>
              <a:cs typeface="Open Sans"/>
              <a:sym typeface="Open Sans"/>
            </a:endParaRPr>
          </a:p>
        </p:txBody>
      </p:sp>
      <p:sp>
        <p:nvSpPr>
          <p:cNvPr id="562" name="Google Shape;562;p65"/>
          <p:cNvSpPr txBox="1"/>
          <p:nvPr/>
        </p:nvSpPr>
        <p:spPr>
          <a:xfrm>
            <a:off x="6040875" y="1371151"/>
            <a:ext cx="2673600" cy="115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Custom objects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Apex &amp; Visualforce</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Formulas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Custom page layouts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HTML/CSS</a:t>
            </a:r>
            <a:endParaRPr b="0" i="0" sz="1000" u="none" cap="none" strike="noStrike">
              <a:solidFill>
                <a:srgbClr val="16325C"/>
              </a:solidFill>
              <a:latin typeface="Open Sans"/>
              <a:ea typeface="Open Sans"/>
              <a:cs typeface="Open Sans"/>
              <a:sym typeface="Open Sans"/>
            </a:endParaRPr>
          </a:p>
        </p:txBody>
      </p:sp>
      <p:pic>
        <p:nvPicPr>
          <p:cNvPr id="563" name="Google Shape;563;p65"/>
          <p:cNvPicPr preferRelativeResize="0"/>
          <p:nvPr/>
        </p:nvPicPr>
        <p:blipFill rotWithShape="1">
          <a:blip r:embed="rId4">
            <a:alphaModFix/>
          </a:blip>
          <a:srcRect b="0" l="0" r="0" t="0"/>
          <a:stretch/>
        </p:blipFill>
        <p:spPr>
          <a:xfrm rot="-3743694">
            <a:off x="4149425" y="1408675"/>
            <a:ext cx="1117501" cy="1117501"/>
          </a:xfrm>
          <a:prstGeom prst="rect">
            <a:avLst/>
          </a:prstGeom>
          <a:noFill/>
          <a:ln>
            <a:noFill/>
          </a:ln>
        </p:spPr>
      </p:pic>
      <p:sp>
        <p:nvSpPr>
          <p:cNvPr id="564" name="Google Shape;564;p65"/>
          <p:cNvSpPr txBox="1"/>
          <p:nvPr/>
        </p:nvSpPr>
        <p:spPr>
          <a:xfrm>
            <a:off x="5154125" y="1463638"/>
            <a:ext cx="769800" cy="34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50/50</a:t>
            </a:r>
            <a:endParaRPr b="1" i="0" sz="700" u="none" cap="none" strike="noStrike">
              <a:solidFill>
                <a:srgbClr val="16325C"/>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40%</a:t>
            </a:r>
            <a:endParaRPr b="0" i="0" sz="700" u="none" cap="none" strike="noStrike">
              <a:solidFill>
                <a:srgbClr val="16325C"/>
              </a:solidFill>
              <a:latin typeface="Open Sans"/>
              <a:ea typeface="Open Sans"/>
              <a:cs typeface="Open Sans"/>
              <a:sym typeface="Open Sans"/>
            </a:endParaRPr>
          </a:p>
        </p:txBody>
      </p:sp>
      <p:sp>
        <p:nvSpPr>
          <p:cNvPr id="565" name="Google Shape;565;p65"/>
          <p:cNvSpPr txBox="1"/>
          <p:nvPr/>
        </p:nvSpPr>
        <p:spPr>
          <a:xfrm>
            <a:off x="3488725" y="1455500"/>
            <a:ext cx="769800" cy="44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Mostly clicks</a:t>
            </a:r>
            <a:endParaRPr b="1" i="0" sz="700" u="none" cap="none" strike="noStrike">
              <a:solidFill>
                <a:srgbClr val="16325C"/>
              </a:solidFill>
              <a:latin typeface="Open Sans"/>
              <a:ea typeface="Open Sans"/>
              <a:cs typeface="Open Sans"/>
              <a:sym typeface="Open Sans"/>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5%</a:t>
            </a:r>
            <a:endParaRPr b="1" i="0" sz="700" u="none" cap="none" strike="noStrike">
              <a:solidFill>
                <a:srgbClr val="16325C"/>
              </a:solidFill>
              <a:latin typeface="Open Sans"/>
              <a:ea typeface="Open Sans"/>
              <a:cs typeface="Open Sans"/>
              <a:sym typeface="Open Sans"/>
            </a:endParaRPr>
          </a:p>
        </p:txBody>
      </p:sp>
      <p:sp>
        <p:nvSpPr>
          <p:cNvPr id="566" name="Google Shape;566;p65"/>
          <p:cNvSpPr txBox="1"/>
          <p:nvPr/>
        </p:nvSpPr>
        <p:spPr>
          <a:xfrm>
            <a:off x="3488725" y="2075013"/>
            <a:ext cx="769800" cy="342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Mostly code</a:t>
            </a:r>
            <a:endParaRPr b="1" i="0" sz="700" u="none" cap="none" strike="noStrike">
              <a:solidFill>
                <a:srgbClr val="16325C"/>
              </a:solidFill>
              <a:latin typeface="Open Sans"/>
              <a:ea typeface="Open Sans"/>
              <a:cs typeface="Open Sans"/>
              <a:sym typeface="Open Sans"/>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55%</a:t>
            </a:r>
            <a:endParaRPr b="0" i="0" sz="700" u="none" cap="none" strike="noStrike">
              <a:solidFill>
                <a:srgbClr val="16325C"/>
              </a:solidFill>
              <a:latin typeface="Open Sans"/>
              <a:ea typeface="Open Sans"/>
              <a:cs typeface="Open Sans"/>
              <a:sym typeface="Open Sans"/>
            </a:endParaRPr>
          </a:p>
        </p:txBody>
      </p:sp>
      <p:sp>
        <p:nvSpPr>
          <p:cNvPr id="567" name="Google Shape;567;p65"/>
          <p:cNvSpPr txBox="1"/>
          <p:nvPr/>
        </p:nvSpPr>
        <p:spPr>
          <a:xfrm>
            <a:off x="6419000" y="2664575"/>
            <a:ext cx="23322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30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Salesforce Pros &amp; Cons</a:t>
            </a:r>
            <a:endParaRPr b="0" i="0" sz="1200" u="none" cap="none" strike="noStrike">
              <a:solidFill>
                <a:srgbClr val="16325C"/>
              </a:solidFill>
              <a:latin typeface="Open Sans"/>
              <a:ea typeface="Open Sans"/>
              <a:cs typeface="Open Sans"/>
              <a:sym typeface="Open Sans"/>
            </a:endParaRPr>
          </a:p>
        </p:txBody>
      </p:sp>
      <p:sp>
        <p:nvSpPr>
          <p:cNvPr id="568" name="Google Shape;568;p65"/>
          <p:cNvSpPr/>
          <p:nvPr/>
        </p:nvSpPr>
        <p:spPr>
          <a:xfrm>
            <a:off x="4377275" y="1641625"/>
            <a:ext cx="661800" cy="654000"/>
          </a:xfrm>
          <a:prstGeom prst="ellipse">
            <a:avLst/>
          </a:prstGeom>
          <a:solidFill>
            <a:srgbClr val="EEF1F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65"/>
          <p:cNvSpPr txBox="1"/>
          <p:nvPr/>
        </p:nvSpPr>
        <p:spPr>
          <a:xfrm>
            <a:off x="3746400" y="1024703"/>
            <a:ext cx="21978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Development Style</a:t>
            </a:r>
            <a:endParaRPr b="0" i="0" sz="1200" u="none" cap="none" strike="noStrike">
              <a:solidFill>
                <a:srgbClr val="16325C"/>
              </a:solidFill>
              <a:latin typeface="Open Sans"/>
              <a:ea typeface="Open Sans"/>
              <a:cs typeface="Open Sans"/>
              <a:sym typeface="Open Sans"/>
            </a:endParaRPr>
          </a:p>
        </p:txBody>
      </p:sp>
      <p:pic>
        <p:nvPicPr>
          <p:cNvPr id="570" name="Google Shape;570;p65"/>
          <p:cNvPicPr preferRelativeResize="0"/>
          <p:nvPr/>
        </p:nvPicPr>
        <p:blipFill rotWithShape="1">
          <a:blip r:embed="rId5">
            <a:alphaModFix/>
          </a:blip>
          <a:srcRect b="0" l="0" r="0" t="0"/>
          <a:stretch/>
        </p:blipFill>
        <p:spPr>
          <a:xfrm>
            <a:off x="3529296" y="1091811"/>
            <a:ext cx="236424" cy="216078"/>
          </a:xfrm>
          <a:prstGeom prst="rect">
            <a:avLst/>
          </a:prstGeom>
          <a:noFill/>
          <a:ln>
            <a:noFill/>
          </a:ln>
        </p:spPr>
      </p:pic>
      <p:sp>
        <p:nvSpPr>
          <p:cNvPr id="571" name="Google Shape;571;p65"/>
          <p:cNvSpPr txBox="1"/>
          <p:nvPr/>
        </p:nvSpPr>
        <p:spPr>
          <a:xfrm>
            <a:off x="3746400" y="2664575"/>
            <a:ext cx="21816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Previous Role</a:t>
            </a:r>
            <a:endParaRPr b="0" i="0" sz="1200" u="none" cap="none" strike="noStrike">
              <a:solidFill>
                <a:srgbClr val="16325C"/>
              </a:solidFill>
              <a:latin typeface="Open Sans"/>
              <a:ea typeface="Open Sans"/>
              <a:cs typeface="Open Sans"/>
              <a:sym typeface="Open Sans"/>
            </a:endParaRPr>
          </a:p>
        </p:txBody>
      </p:sp>
      <p:pic>
        <p:nvPicPr>
          <p:cNvPr id="572" name="Google Shape;572;p65"/>
          <p:cNvPicPr preferRelativeResize="0"/>
          <p:nvPr/>
        </p:nvPicPr>
        <p:blipFill rotWithShape="1">
          <a:blip r:embed="rId6">
            <a:alphaModFix/>
          </a:blip>
          <a:srcRect b="0" l="0" r="0" t="0"/>
          <a:stretch/>
        </p:blipFill>
        <p:spPr>
          <a:xfrm>
            <a:off x="3519125" y="2729032"/>
            <a:ext cx="236426" cy="213681"/>
          </a:xfrm>
          <a:prstGeom prst="rect">
            <a:avLst/>
          </a:prstGeom>
          <a:noFill/>
          <a:ln>
            <a:noFill/>
          </a:ln>
        </p:spPr>
      </p:pic>
      <p:sp>
        <p:nvSpPr>
          <p:cNvPr id="573" name="Google Shape;573;p65"/>
          <p:cNvSpPr txBox="1"/>
          <p:nvPr/>
        </p:nvSpPr>
        <p:spPr>
          <a:xfrm>
            <a:off x="3395575" y="3091150"/>
            <a:ext cx="827700" cy="173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Non-SFDC Dev</a:t>
            </a:r>
            <a:endParaRPr b="0" i="0" sz="700" u="none" cap="none" strike="noStrike">
              <a:solidFill>
                <a:srgbClr val="16325C"/>
              </a:solidFill>
              <a:latin typeface="Open Sans"/>
              <a:ea typeface="Open Sans"/>
              <a:cs typeface="Open Sans"/>
              <a:sym typeface="Open Sans"/>
            </a:endParaRPr>
          </a:p>
        </p:txBody>
      </p:sp>
      <p:sp>
        <p:nvSpPr>
          <p:cNvPr id="574" name="Google Shape;574;p65"/>
          <p:cNvSpPr txBox="1"/>
          <p:nvPr/>
        </p:nvSpPr>
        <p:spPr>
          <a:xfrm>
            <a:off x="3395575" y="3320074"/>
            <a:ext cx="827700" cy="173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Student</a:t>
            </a:r>
            <a:endParaRPr b="0" i="0" sz="700" u="none" cap="none" strike="noStrike">
              <a:solidFill>
                <a:srgbClr val="16325C"/>
              </a:solidFill>
              <a:latin typeface="Open Sans"/>
              <a:ea typeface="Open Sans"/>
              <a:cs typeface="Open Sans"/>
              <a:sym typeface="Open Sans"/>
            </a:endParaRPr>
          </a:p>
        </p:txBody>
      </p:sp>
      <p:sp>
        <p:nvSpPr>
          <p:cNvPr id="575" name="Google Shape;575;p65"/>
          <p:cNvSpPr txBox="1"/>
          <p:nvPr/>
        </p:nvSpPr>
        <p:spPr>
          <a:xfrm>
            <a:off x="3395575" y="3535575"/>
            <a:ext cx="827700" cy="173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Admin</a:t>
            </a:r>
            <a:endParaRPr b="0" i="0" sz="700" u="none" cap="none" strike="noStrike">
              <a:solidFill>
                <a:srgbClr val="16325C"/>
              </a:solidFill>
              <a:latin typeface="Open Sans"/>
              <a:ea typeface="Open Sans"/>
              <a:cs typeface="Open Sans"/>
              <a:sym typeface="Open Sans"/>
            </a:endParaRPr>
          </a:p>
        </p:txBody>
      </p:sp>
      <p:sp>
        <p:nvSpPr>
          <p:cNvPr id="576" name="Google Shape;576;p65"/>
          <p:cNvSpPr txBox="1"/>
          <p:nvPr/>
        </p:nvSpPr>
        <p:spPr>
          <a:xfrm>
            <a:off x="5552650" y="3091300"/>
            <a:ext cx="448800" cy="17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48%</a:t>
            </a:r>
            <a:endParaRPr b="0" i="0" sz="700" u="none" cap="none" strike="noStrike">
              <a:solidFill>
                <a:srgbClr val="16325C"/>
              </a:solidFill>
              <a:latin typeface="Open Sans"/>
              <a:ea typeface="Open Sans"/>
              <a:cs typeface="Open Sans"/>
              <a:sym typeface="Open Sans"/>
            </a:endParaRPr>
          </a:p>
        </p:txBody>
      </p:sp>
      <p:sp>
        <p:nvSpPr>
          <p:cNvPr id="577" name="Google Shape;577;p65"/>
          <p:cNvSpPr txBox="1"/>
          <p:nvPr/>
        </p:nvSpPr>
        <p:spPr>
          <a:xfrm>
            <a:off x="5149700" y="3314326"/>
            <a:ext cx="448800" cy="17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34%</a:t>
            </a:r>
            <a:endParaRPr b="0" i="0" sz="700" u="none" cap="none" strike="noStrike">
              <a:solidFill>
                <a:srgbClr val="16325C"/>
              </a:solidFill>
              <a:latin typeface="Open Sans"/>
              <a:ea typeface="Open Sans"/>
              <a:cs typeface="Open Sans"/>
              <a:sym typeface="Open Sans"/>
            </a:endParaRPr>
          </a:p>
        </p:txBody>
      </p:sp>
      <p:sp>
        <p:nvSpPr>
          <p:cNvPr id="578" name="Google Shape;578;p65"/>
          <p:cNvSpPr txBox="1"/>
          <p:nvPr/>
        </p:nvSpPr>
        <p:spPr>
          <a:xfrm>
            <a:off x="4579875" y="3537351"/>
            <a:ext cx="448800" cy="17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13%</a:t>
            </a:r>
            <a:endParaRPr b="0" i="0" sz="700" u="none" cap="none" strike="noStrike">
              <a:solidFill>
                <a:srgbClr val="16325C"/>
              </a:solidFill>
              <a:latin typeface="Open Sans"/>
              <a:ea typeface="Open Sans"/>
              <a:cs typeface="Open Sans"/>
              <a:sym typeface="Open Sans"/>
            </a:endParaRPr>
          </a:p>
        </p:txBody>
      </p:sp>
      <p:sp>
        <p:nvSpPr>
          <p:cNvPr id="579" name="Google Shape;579;p65"/>
          <p:cNvSpPr/>
          <p:nvPr/>
        </p:nvSpPr>
        <p:spPr>
          <a:xfrm>
            <a:off x="4223475" y="3091300"/>
            <a:ext cx="1329300" cy="1737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65"/>
          <p:cNvSpPr/>
          <p:nvPr/>
        </p:nvSpPr>
        <p:spPr>
          <a:xfrm>
            <a:off x="4223475" y="3314325"/>
            <a:ext cx="930900" cy="1737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65"/>
          <p:cNvSpPr/>
          <p:nvPr/>
        </p:nvSpPr>
        <p:spPr>
          <a:xfrm>
            <a:off x="4223475" y="3537350"/>
            <a:ext cx="356400" cy="1737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5"/>
          <p:cNvSpPr txBox="1"/>
          <p:nvPr/>
        </p:nvSpPr>
        <p:spPr>
          <a:xfrm>
            <a:off x="3718713" y="4036165"/>
            <a:ext cx="21978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Learning Strategy</a:t>
            </a:r>
            <a:endParaRPr b="0" i="0" sz="1200" u="none" cap="none" strike="noStrike">
              <a:solidFill>
                <a:srgbClr val="16325C"/>
              </a:solidFill>
              <a:latin typeface="Open Sans"/>
              <a:ea typeface="Open Sans"/>
              <a:cs typeface="Open Sans"/>
              <a:sym typeface="Open Sans"/>
            </a:endParaRPr>
          </a:p>
        </p:txBody>
      </p:sp>
      <p:sp>
        <p:nvSpPr>
          <p:cNvPr id="583" name="Google Shape;583;p65"/>
          <p:cNvSpPr/>
          <p:nvPr/>
        </p:nvSpPr>
        <p:spPr>
          <a:xfrm>
            <a:off x="5271075" y="4408850"/>
            <a:ext cx="769800" cy="393900"/>
          </a:xfrm>
          <a:prstGeom prst="rect">
            <a:avLst/>
          </a:prstGeom>
          <a:solidFill>
            <a:srgbClr val="B8A4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Open Sans"/>
                <a:ea typeface="Open Sans"/>
                <a:cs typeface="Open Sans"/>
                <a:sym typeface="Open Sans"/>
              </a:rPr>
              <a:t>Salesforce</a:t>
            </a:r>
            <a:r>
              <a:rPr b="1" i="0" lang="en" sz="900" u="none" cap="none" strike="noStrike">
                <a:solidFill>
                  <a:srgbClr val="000000"/>
                </a:solidFill>
                <a:latin typeface="Open Sans"/>
                <a:ea typeface="Open Sans"/>
                <a:cs typeface="Open Sans"/>
                <a:sym typeface="Open Sans"/>
              </a:rPr>
              <a:t> </a:t>
            </a:r>
            <a:br>
              <a:rPr b="1" i="0" lang="en" sz="900" u="none" cap="none" strike="noStrike">
                <a:solidFill>
                  <a:srgbClr val="000000"/>
                </a:solidFill>
                <a:latin typeface="Open Sans"/>
                <a:ea typeface="Open Sans"/>
                <a:cs typeface="Open Sans"/>
                <a:sym typeface="Open Sans"/>
              </a:rPr>
            </a:br>
            <a:r>
              <a:rPr b="1" i="0" lang="en" sz="900" u="none" cap="none" strike="noStrike">
                <a:solidFill>
                  <a:srgbClr val="000000"/>
                </a:solidFill>
                <a:latin typeface="Open Sans"/>
                <a:ea typeface="Open Sans"/>
                <a:cs typeface="Open Sans"/>
                <a:sym typeface="Open Sans"/>
              </a:rPr>
              <a:t>Dev Blog</a:t>
            </a:r>
            <a:endParaRPr b="1" i="0" sz="900" u="none" cap="none" strike="noStrike">
              <a:solidFill>
                <a:srgbClr val="000000"/>
              </a:solidFill>
              <a:latin typeface="Open Sans"/>
              <a:ea typeface="Open Sans"/>
              <a:cs typeface="Open Sans"/>
              <a:sym typeface="Open Sans"/>
            </a:endParaRPr>
          </a:p>
        </p:txBody>
      </p:sp>
      <p:sp>
        <p:nvSpPr>
          <p:cNvPr id="584" name="Google Shape;584;p65"/>
          <p:cNvSpPr/>
          <p:nvPr/>
        </p:nvSpPr>
        <p:spPr>
          <a:xfrm>
            <a:off x="4379900" y="4408850"/>
            <a:ext cx="769800" cy="393900"/>
          </a:xfrm>
          <a:prstGeom prst="rect">
            <a:avLst/>
          </a:prstGeom>
          <a:solidFill>
            <a:srgbClr val="B8A4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Open Sans"/>
                <a:ea typeface="Open Sans"/>
                <a:cs typeface="Open Sans"/>
                <a:sym typeface="Open Sans"/>
              </a:rPr>
              <a:t>Doc</a:t>
            </a:r>
            <a:endParaRPr b="1" i="0" sz="900" u="none" cap="none" strike="noStrike">
              <a:solidFill>
                <a:srgbClr val="000000"/>
              </a:solidFill>
              <a:latin typeface="Open Sans"/>
              <a:ea typeface="Open Sans"/>
              <a:cs typeface="Open Sans"/>
              <a:sym typeface="Open Sans"/>
            </a:endParaRPr>
          </a:p>
        </p:txBody>
      </p:sp>
      <p:sp>
        <p:nvSpPr>
          <p:cNvPr id="585" name="Google Shape;585;p65"/>
          <p:cNvSpPr/>
          <p:nvPr/>
        </p:nvSpPr>
        <p:spPr>
          <a:xfrm>
            <a:off x="3488725" y="4408850"/>
            <a:ext cx="769800" cy="393900"/>
          </a:xfrm>
          <a:prstGeom prst="rect">
            <a:avLst/>
          </a:prstGeom>
          <a:solidFill>
            <a:srgbClr val="B8A4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Open Sans"/>
                <a:ea typeface="Open Sans"/>
                <a:cs typeface="Open Sans"/>
                <a:sym typeface="Open Sans"/>
              </a:rPr>
              <a:t>Code Samples</a:t>
            </a:r>
            <a:endParaRPr b="1" i="0" sz="900" u="none" cap="none" strike="noStrike">
              <a:solidFill>
                <a:srgbClr val="000000"/>
              </a:solidFill>
              <a:latin typeface="Open Sans"/>
              <a:ea typeface="Open Sans"/>
              <a:cs typeface="Open Sans"/>
              <a:sym typeface="Open Sans"/>
            </a:endParaRPr>
          </a:p>
        </p:txBody>
      </p:sp>
      <p:sp>
        <p:nvSpPr>
          <p:cNvPr id="586" name="Google Shape;586;p65"/>
          <p:cNvSpPr/>
          <p:nvPr/>
        </p:nvSpPr>
        <p:spPr>
          <a:xfrm>
            <a:off x="7944600" y="4408850"/>
            <a:ext cx="769800" cy="393900"/>
          </a:xfrm>
          <a:prstGeom prst="rect">
            <a:avLst/>
          </a:prstGeom>
          <a:solidFill>
            <a:srgbClr val="B8A4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Open Sans"/>
                <a:ea typeface="Open Sans"/>
                <a:cs typeface="Open Sans"/>
                <a:sym typeface="Open Sans"/>
              </a:rPr>
              <a:t>Tutorials</a:t>
            </a:r>
            <a:endParaRPr b="1" i="0" sz="900" u="none" cap="none" strike="noStrike">
              <a:solidFill>
                <a:srgbClr val="000000"/>
              </a:solidFill>
              <a:latin typeface="Open Sans"/>
              <a:ea typeface="Open Sans"/>
              <a:cs typeface="Open Sans"/>
              <a:sym typeface="Open Sans"/>
            </a:endParaRPr>
          </a:p>
        </p:txBody>
      </p:sp>
      <p:sp>
        <p:nvSpPr>
          <p:cNvPr id="587" name="Google Shape;587;p65"/>
          <p:cNvSpPr/>
          <p:nvPr/>
        </p:nvSpPr>
        <p:spPr>
          <a:xfrm>
            <a:off x="7053425" y="4408850"/>
            <a:ext cx="769800" cy="393900"/>
          </a:xfrm>
          <a:prstGeom prst="rect">
            <a:avLst/>
          </a:prstGeom>
          <a:solidFill>
            <a:srgbClr val="B8A4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Open Sans"/>
                <a:ea typeface="Open Sans"/>
                <a:cs typeface="Open Sans"/>
                <a:sym typeface="Open Sans"/>
              </a:rPr>
              <a:t>Trailhead</a:t>
            </a:r>
            <a:endParaRPr b="1" i="0" sz="900" u="none" cap="none" strike="noStrike">
              <a:solidFill>
                <a:srgbClr val="000000"/>
              </a:solidFill>
              <a:latin typeface="Open Sans"/>
              <a:ea typeface="Open Sans"/>
              <a:cs typeface="Open Sans"/>
              <a:sym typeface="Open Sans"/>
            </a:endParaRPr>
          </a:p>
        </p:txBody>
      </p:sp>
      <p:sp>
        <p:nvSpPr>
          <p:cNvPr id="588" name="Google Shape;588;p65"/>
          <p:cNvSpPr/>
          <p:nvPr/>
        </p:nvSpPr>
        <p:spPr>
          <a:xfrm>
            <a:off x="6162250" y="4408850"/>
            <a:ext cx="769800" cy="393900"/>
          </a:xfrm>
          <a:prstGeom prst="rect">
            <a:avLst/>
          </a:prstGeom>
          <a:solidFill>
            <a:srgbClr val="B8A4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Open Sans"/>
                <a:ea typeface="Open Sans"/>
                <a:cs typeface="Open Sans"/>
                <a:sym typeface="Open Sans"/>
              </a:rPr>
              <a:t>Success Comm</a:t>
            </a:r>
            <a:endParaRPr b="1" i="0" sz="900" u="none" cap="none" strike="noStrike">
              <a:solidFill>
                <a:srgbClr val="000000"/>
              </a:solidFill>
              <a:latin typeface="Open Sans"/>
              <a:ea typeface="Open Sans"/>
              <a:cs typeface="Open Sans"/>
              <a:sym typeface="Open Sans"/>
            </a:endParaRPr>
          </a:p>
        </p:txBody>
      </p:sp>
      <p:pic>
        <p:nvPicPr>
          <p:cNvPr id="589" name="Google Shape;589;p65"/>
          <p:cNvPicPr preferRelativeResize="0"/>
          <p:nvPr/>
        </p:nvPicPr>
        <p:blipFill rotWithShape="1">
          <a:blip r:embed="rId7">
            <a:alphaModFix/>
          </a:blip>
          <a:srcRect b="0" l="0" r="0" t="0"/>
          <a:stretch/>
        </p:blipFill>
        <p:spPr>
          <a:xfrm>
            <a:off x="3489662" y="4114115"/>
            <a:ext cx="256750" cy="186697"/>
          </a:xfrm>
          <a:prstGeom prst="rect">
            <a:avLst/>
          </a:prstGeom>
          <a:noFill/>
          <a:ln>
            <a:noFill/>
          </a:ln>
        </p:spPr>
      </p:pic>
      <p:pic>
        <p:nvPicPr>
          <p:cNvPr id="590" name="Google Shape;590;p65"/>
          <p:cNvPicPr preferRelativeResize="0"/>
          <p:nvPr/>
        </p:nvPicPr>
        <p:blipFill rotWithShape="1">
          <a:blip r:embed="rId8">
            <a:alphaModFix/>
          </a:blip>
          <a:srcRect b="0" l="0" r="0" t="0"/>
          <a:stretch/>
        </p:blipFill>
        <p:spPr>
          <a:xfrm>
            <a:off x="6162245" y="2707511"/>
            <a:ext cx="256750" cy="256727"/>
          </a:xfrm>
          <a:prstGeom prst="rect">
            <a:avLst/>
          </a:prstGeom>
          <a:noFill/>
          <a:ln>
            <a:noFill/>
          </a:ln>
        </p:spPr>
      </p:pic>
      <p:cxnSp>
        <p:nvCxnSpPr>
          <p:cNvPr id="591" name="Google Shape;591;p65"/>
          <p:cNvCxnSpPr/>
          <p:nvPr/>
        </p:nvCxnSpPr>
        <p:spPr>
          <a:xfrm>
            <a:off x="4227925" y="3059025"/>
            <a:ext cx="0" cy="684300"/>
          </a:xfrm>
          <a:prstGeom prst="straightConnector1">
            <a:avLst/>
          </a:prstGeom>
          <a:noFill/>
          <a:ln cap="flat" cmpd="sng" w="9525">
            <a:solidFill>
              <a:schemeClr val="dk2"/>
            </a:solidFill>
            <a:prstDash val="solid"/>
            <a:round/>
            <a:headEnd len="sm" w="sm" type="none"/>
            <a:tailEnd len="sm" w="sm" type="none"/>
          </a:ln>
        </p:spPr>
      </p:cxnSp>
      <p:pic>
        <p:nvPicPr>
          <p:cNvPr id="592" name="Google Shape;592;p65"/>
          <p:cNvPicPr preferRelativeResize="0"/>
          <p:nvPr/>
        </p:nvPicPr>
        <p:blipFill rotWithShape="1">
          <a:blip r:embed="rId9">
            <a:alphaModFix/>
          </a:blip>
          <a:srcRect b="0" l="0" r="0" t="0"/>
          <a:stretch/>
        </p:blipFill>
        <p:spPr>
          <a:xfrm>
            <a:off x="504659" y="3798632"/>
            <a:ext cx="236425" cy="236400"/>
          </a:xfrm>
          <a:prstGeom prst="rect">
            <a:avLst/>
          </a:prstGeom>
          <a:noFill/>
          <a:ln>
            <a:noFill/>
          </a:ln>
        </p:spPr>
      </p:pic>
      <p:sp>
        <p:nvSpPr>
          <p:cNvPr id="593" name="Google Shape;593;p65"/>
          <p:cNvSpPr txBox="1"/>
          <p:nvPr/>
        </p:nvSpPr>
        <p:spPr>
          <a:xfrm>
            <a:off x="6389650" y="1028550"/>
            <a:ext cx="23322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Top Tools &amp; Technologies</a:t>
            </a:r>
            <a:endParaRPr b="0" i="0" sz="1200" u="none" cap="none" strike="noStrike">
              <a:solidFill>
                <a:srgbClr val="16325C"/>
              </a:solidFill>
              <a:latin typeface="Open Sans"/>
              <a:ea typeface="Open Sans"/>
              <a:cs typeface="Open Sans"/>
              <a:sym typeface="Open Sans"/>
            </a:endParaRPr>
          </a:p>
        </p:txBody>
      </p:sp>
      <p:pic>
        <p:nvPicPr>
          <p:cNvPr id="594" name="Google Shape;594;p65"/>
          <p:cNvPicPr preferRelativeResize="0"/>
          <p:nvPr/>
        </p:nvPicPr>
        <p:blipFill rotWithShape="1">
          <a:blip r:embed="rId10">
            <a:alphaModFix/>
          </a:blip>
          <a:srcRect b="0" l="0" r="0" t="0"/>
          <a:stretch/>
        </p:blipFill>
        <p:spPr>
          <a:xfrm>
            <a:off x="6162250" y="1091800"/>
            <a:ext cx="229213" cy="216099"/>
          </a:xfrm>
          <a:prstGeom prst="rect">
            <a:avLst/>
          </a:prstGeom>
          <a:noFill/>
          <a:ln>
            <a:noFill/>
          </a:ln>
        </p:spPr>
      </p:pic>
      <p:pic>
        <p:nvPicPr>
          <p:cNvPr descr="platform2.png" id="595" name="Google Shape;595;p65"/>
          <p:cNvPicPr preferRelativeResize="0"/>
          <p:nvPr/>
        </p:nvPicPr>
        <p:blipFill rotWithShape="1">
          <a:blip r:embed="rId11">
            <a:alphaModFix/>
          </a:blip>
          <a:srcRect b="0" l="0" r="0" t="0"/>
          <a:stretch/>
        </p:blipFill>
        <p:spPr>
          <a:xfrm>
            <a:off x="1262138" y="652900"/>
            <a:ext cx="709737" cy="60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F6F9"/>
        </a:solidFill>
      </p:bgPr>
    </p:bg>
    <p:spTree>
      <p:nvGrpSpPr>
        <p:cNvPr id="599" name="Shape 599"/>
        <p:cNvGrpSpPr/>
        <p:nvPr/>
      </p:nvGrpSpPr>
      <p:grpSpPr>
        <a:xfrm>
          <a:off x="0" y="0"/>
          <a:ext cx="0" cy="0"/>
          <a:chOff x="0" y="0"/>
          <a:chExt cx="0" cy="0"/>
        </a:xfrm>
      </p:grpSpPr>
      <p:sp>
        <p:nvSpPr>
          <p:cNvPr id="600" name="Google Shape;600;p66"/>
          <p:cNvSpPr/>
          <p:nvPr/>
        </p:nvSpPr>
        <p:spPr>
          <a:xfrm rot="5400000">
            <a:off x="1339695" y="3587773"/>
            <a:ext cx="316800" cy="316800"/>
          </a:xfrm>
          <a:prstGeom prst="rtTriangl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6"/>
          <p:cNvSpPr/>
          <p:nvPr/>
        </p:nvSpPr>
        <p:spPr>
          <a:xfrm>
            <a:off x="709175" y="2730203"/>
            <a:ext cx="7645200" cy="9276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6"/>
          <p:cNvSpPr/>
          <p:nvPr/>
        </p:nvSpPr>
        <p:spPr>
          <a:xfrm rot="5400000">
            <a:off x="1339695" y="1606573"/>
            <a:ext cx="316800" cy="316800"/>
          </a:xfrm>
          <a:prstGeom prst="rtTriangl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p:txBody>
      </p:sp>
      <p:sp>
        <p:nvSpPr>
          <p:cNvPr id="603" name="Google Shape;603;p66"/>
          <p:cNvSpPr/>
          <p:nvPr/>
        </p:nvSpPr>
        <p:spPr>
          <a:xfrm>
            <a:off x="709175" y="749075"/>
            <a:ext cx="7645200" cy="9276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p:txBody>
      </p:sp>
      <p:sp>
        <p:nvSpPr>
          <p:cNvPr id="604" name="Google Shape;604;p66"/>
          <p:cNvSpPr txBox="1"/>
          <p:nvPr/>
        </p:nvSpPr>
        <p:spPr>
          <a:xfrm>
            <a:off x="1290021" y="1954114"/>
            <a:ext cx="4703700" cy="465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Dawn</a:t>
            </a:r>
            <a:endParaRPr b="1"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Salesforce Engineer</a:t>
            </a:r>
            <a:endParaRPr b="0" i="0" sz="900" u="none" cap="none" strike="noStrike">
              <a:solidFill>
                <a:srgbClr val="16325C"/>
              </a:solidFill>
              <a:latin typeface="Open Sans"/>
              <a:ea typeface="Open Sans"/>
              <a:cs typeface="Open Sans"/>
              <a:sym typeface="Open Sans"/>
            </a:endParaRPr>
          </a:p>
        </p:txBody>
      </p:sp>
      <p:sp>
        <p:nvSpPr>
          <p:cNvPr id="605" name="Google Shape;605;p66"/>
          <p:cNvSpPr txBox="1"/>
          <p:nvPr/>
        </p:nvSpPr>
        <p:spPr>
          <a:xfrm>
            <a:off x="911475" y="922608"/>
            <a:ext cx="7240200" cy="669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Pretty much </a:t>
            </a:r>
            <a:r>
              <a:rPr b="1" i="0" lang="en" sz="1000" u="none" cap="none" strike="noStrike">
                <a:solidFill>
                  <a:srgbClr val="16325C"/>
                </a:solidFill>
                <a:latin typeface="Open Sans"/>
                <a:ea typeface="Open Sans"/>
                <a:cs typeface="Open Sans"/>
                <a:sym typeface="Open Sans"/>
              </a:rPr>
              <a:t>anything</a:t>
            </a:r>
            <a:r>
              <a:rPr b="0" i="0" lang="en" sz="1000" u="none" cap="none" strike="noStrike">
                <a:solidFill>
                  <a:srgbClr val="16325C"/>
                </a:solidFill>
                <a:latin typeface="Open Sans"/>
                <a:ea typeface="Open Sans"/>
                <a:cs typeface="Open Sans"/>
                <a:sym typeface="Open Sans"/>
              </a:rPr>
              <a:t> you think of from a business perspective can be done on the Salesforce platform in one way or another, and I love the </a:t>
            </a:r>
            <a:r>
              <a:rPr b="1" i="0" lang="en" sz="1000" u="none" cap="none" strike="noStrike">
                <a:solidFill>
                  <a:srgbClr val="16325C"/>
                </a:solidFill>
                <a:latin typeface="Open Sans"/>
                <a:ea typeface="Open Sans"/>
                <a:cs typeface="Open Sans"/>
                <a:sym typeface="Open Sans"/>
              </a:rPr>
              <a:t>challenge</a:t>
            </a:r>
            <a:r>
              <a:rPr b="0" i="0" lang="en" sz="1000" u="none" cap="none" strike="noStrike">
                <a:solidFill>
                  <a:srgbClr val="16325C"/>
                </a:solidFill>
                <a:latin typeface="Open Sans"/>
                <a:ea typeface="Open Sans"/>
                <a:cs typeface="Open Sans"/>
                <a:sym typeface="Open Sans"/>
              </a:rPr>
              <a:t> of figuring out how to do that.</a:t>
            </a:r>
            <a:endParaRPr b="0" i="0" sz="1000" u="none" cap="none" strike="noStrike">
              <a:solidFill>
                <a:srgbClr val="16325C"/>
              </a:solidFill>
              <a:latin typeface="Open Sans"/>
              <a:ea typeface="Open Sans"/>
              <a:cs typeface="Open Sans"/>
              <a:sym typeface="Open Sans"/>
            </a:endParaRPr>
          </a:p>
        </p:txBody>
      </p:sp>
      <p:sp>
        <p:nvSpPr>
          <p:cNvPr id="606" name="Google Shape;606;p66"/>
          <p:cNvSpPr txBox="1"/>
          <p:nvPr/>
        </p:nvSpPr>
        <p:spPr>
          <a:xfrm>
            <a:off x="1290020" y="3935314"/>
            <a:ext cx="5040900" cy="465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Shishir</a:t>
            </a:r>
            <a:endParaRPr b="1"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Technical Consultant</a:t>
            </a:r>
            <a:endParaRPr b="0" i="0" sz="900" u="none" cap="none" strike="noStrike">
              <a:solidFill>
                <a:srgbClr val="16325C"/>
              </a:solidFill>
              <a:latin typeface="Open Sans"/>
              <a:ea typeface="Open Sans"/>
              <a:cs typeface="Open Sans"/>
              <a:sym typeface="Open Sans"/>
            </a:endParaRPr>
          </a:p>
        </p:txBody>
      </p:sp>
      <p:sp>
        <p:nvSpPr>
          <p:cNvPr id="607" name="Google Shape;607;p66"/>
          <p:cNvSpPr/>
          <p:nvPr/>
        </p:nvSpPr>
        <p:spPr>
          <a:xfrm>
            <a:off x="706652" y="1897043"/>
            <a:ext cx="549600" cy="549600"/>
          </a:xfrm>
          <a:prstGeom prst="ellipse">
            <a:avLst/>
          </a:prstGeom>
          <a:solidFill>
            <a:srgbClr val="D8DD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6"/>
          <p:cNvSpPr txBox="1"/>
          <p:nvPr/>
        </p:nvSpPr>
        <p:spPr>
          <a:xfrm>
            <a:off x="911475" y="2887733"/>
            <a:ext cx="7240200" cy="669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The </a:t>
            </a:r>
            <a:r>
              <a:rPr b="1" i="0" lang="en" sz="1000" u="none" cap="none" strike="noStrike">
                <a:solidFill>
                  <a:srgbClr val="16325C"/>
                </a:solidFill>
                <a:latin typeface="Open Sans"/>
                <a:ea typeface="Open Sans"/>
                <a:cs typeface="Open Sans"/>
                <a:sym typeface="Open Sans"/>
              </a:rPr>
              <a:t>language</a:t>
            </a:r>
            <a:r>
              <a:rPr b="0" i="0" lang="en" sz="1000" u="none" cap="none" strike="noStrike">
                <a:solidFill>
                  <a:srgbClr val="16325C"/>
                </a:solidFill>
                <a:latin typeface="Open Sans"/>
                <a:ea typeface="Open Sans"/>
                <a:cs typeface="Open Sans"/>
                <a:sym typeface="Open Sans"/>
              </a:rPr>
              <a:t> is easy to learn. I was a web application programmer using C# and SQL server for 8 years. </a:t>
            </a:r>
            <a:r>
              <a:rPr b="1" i="0" lang="en" sz="1000" u="none" cap="none" strike="noStrike">
                <a:solidFill>
                  <a:srgbClr val="16325C"/>
                </a:solidFill>
                <a:latin typeface="Open Sans"/>
                <a:ea typeface="Open Sans"/>
                <a:cs typeface="Open Sans"/>
                <a:sym typeface="Open Sans"/>
              </a:rPr>
              <a:t>Switching</a:t>
            </a:r>
            <a:r>
              <a:rPr b="0" i="0" lang="en" sz="1000" u="none" cap="none" strike="noStrike">
                <a:solidFill>
                  <a:srgbClr val="16325C"/>
                </a:solidFill>
                <a:latin typeface="Open Sans"/>
                <a:ea typeface="Open Sans"/>
                <a:cs typeface="Open Sans"/>
                <a:sym typeface="Open Sans"/>
              </a:rPr>
              <a:t> to Salesforce development did not require much effort.</a:t>
            </a:r>
            <a:endParaRPr b="0" i="0" sz="1000" u="none" cap="none" strike="noStrike">
              <a:solidFill>
                <a:srgbClr val="16325C"/>
              </a:solidFill>
              <a:latin typeface="Open Sans"/>
              <a:ea typeface="Open Sans"/>
              <a:cs typeface="Open Sans"/>
              <a:sym typeface="Open Sans"/>
            </a:endParaRPr>
          </a:p>
        </p:txBody>
      </p:sp>
      <p:pic>
        <p:nvPicPr>
          <p:cNvPr id="609" name="Google Shape;609;p66"/>
          <p:cNvPicPr preferRelativeResize="0"/>
          <p:nvPr/>
        </p:nvPicPr>
        <p:blipFill rotWithShape="1">
          <a:blip r:embed="rId3">
            <a:alphaModFix/>
          </a:blip>
          <a:srcRect b="0" l="0" r="0" t="0"/>
          <a:stretch/>
        </p:blipFill>
        <p:spPr>
          <a:xfrm>
            <a:off x="706646" y="1886246"/>
            <a:ext cx="549600" cy="549600"/>
          </a:xfrm>
          <a:prstGeom prst="ellipse">
            <a:avLst/>
          </a:prstGeom>
          <a:noFill/>
          <a:ln>
            <a:noFill/>
          </a:ln>
        </p:spPr>
      </p:pic>
      <p:pic>
        <p:nvPicPr>
          <p:cNvPr id="610" name="Google Shape;610;p66"/>
          <p:cNvPicPr preferRelativeResize="0"/>
          <p:nvPr/>
        </p:nvPicPr>
        <p:blipFill rotWithShape="1">
          <a:blip r:embed="rId4">
            <a:alphaModFix/>
          </a:blip>
          <a:srcRect b="27794" l="3438" r="27794" t="3438"/>
          <a:stretch/>
        </p:blipFill>
        <p:spPr>
          <a:xfrm>
            <a:off x="706650" y="3893025"/>
            <a:ext cx="549600" cy="549600"/>
          </a:xfrm>
          <a:prstGeom prst="ellipse">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F6F9"/>
        </a:solidFill>
      </p:bgPr>
    </p:bg>
    <p:spTree>
      <p:nvGrpSpPr>
        <p:cNvPr id="614" name="Shape 614"/>
        <p:cNvGrpSpPr/>
        <p:nvPr/>
      </p:nvGrpSpPr>
      <p:grpSpPr>
        <a:xfrm>
          <a:off x="0" y="0"/>
          <a:ext cx="0" cy="0"/>
          <a:chOff x="0" y="0"/>
          <a:chExt cx="0" cy="0"/>
        </a:xfrm>
      </p:grpSpPr>
      <p:sp>
        <p:nvSpPr>
          <p:cNvPr id="615" name="Google Shape;615;p67"/>
          <p:cNvSpPr/>
          <p:nvPr/>
        </p:nvSpPr>
        <p:spPr>
          <a:xfrm rot="5400000">
            <a:off x="1339695" y="3587773"/>
            <a:ext cx="316800" cy="316800"/>
          </a:xfrm>
          <a:prstGeom prst="rtTriangl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67"/>
          <p:cNvSpPr/>
          <p:nvPr/>
        </p:nvSpPr>
        <p:spPr>
          <a:xfrm>
            <a:off x="709175" y="2730203"/>
            <a:ext cx="7645200" cy="9276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67"/>
          <p:cNvSpPr/>
          <p:nvPr/>
        </p:nvSpPr>
        <p:spPr>
          <a:xfrm rot="5400000">
            <a:off x="1339695" y="1606573"/>
            <a:ext cx="316800" cy="316800"/>
          </a:xfrm>
          <a:prstGeom prst="rtTriangl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p:txBody>
      </p:sp>
      <p:sp>
        <p:nvSpPr>
          <p:cNvPr id="618" name="Google Shape;618;p67"/>
          <p:cNvSpPr/>
          <p:nvPr/>
        </p:nvSpPr>
        <p:spPr>
          <a:xfrm>
            <a:off x="709175" y="749075"/>
            <a:ext cx="7645200" cy="9276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p:txBody>
      </p:sp>
      <p:sp>
        <p:nvSpPr>
          <p:cNvPr id="619" name="Google Shape;619;p67"/>
          <p:cNvSpPr txBox="1"/>
          <p:nvPr/>
        </p:nvSpPr>
        <p:spPr>
          <a:xfrm>
            <a:off x="1290021" y="1954114"/>
            <a:ext cx="4703700" cy="465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Dawn</a:t>
            </a:r>
            <a:endParaRPr b="1"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Salesforce Engineer</a:t>
            </a:r>
            <a:endParaRPr b="0" i="0" sz="900" u="none" cap="none" strike="noStrike">
              <a:solidFill>
                <a:srgbClr val="16325C"/>
              </a:solidFill>
              <a:latin typeface="Open Sans"/>
              <a:ea typeface="Open Sans"/>
              <a:cs typeface="Open Sans"/>
              <a:sym typeface="Open Sans"/>
            </a:endParaRPr>
          </a:p>
        </p:txBody>
      </p:sp>
      <p:sp>
        <p:nvSpPr>
          <p:cNvPr id="620" name="Google Shape;620;p67"/>
          <p:cNvSpPr txBox="1"/>
          <p:nvPr/>
        </p:nvSpPr>
        <p:spPr>
          <a:xfrm>
            <a:off x="911475" y="922608"/>
            <a:ext cx="7240200" cy="669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Pretty much </a:t>
            </a:r>
            <a:r>
              <a:rPr b="1" i="0" lang="en" sz="1000" u="none" cap="none" strike="noStrike">
                <a:solidFill>
                  <a:srgbClr val="16325C"/>
                </a:solidFill>
                <a:latin typeface="Open Sans"/>
                <a:ea typeface="Open Sans"/>
                <a:cs typeface="Open Sans"/>
                <a:sym typeface="Open Sans"/>
              </a:rPr>
              <a:t>anything</a:t>
            </a:r>
            <a:r>
              <a:rPr b="0" i="0" lang="en" sz="1000" u="none" cap="none" strike="noStrike">
                <a:solidFill>
                  <a:srgbClr val="16325C"/>
                </a:solidFill>
                <a:latin typeface="Open Sans"/>
                <a:ea typeface="Open Sans"/>
                <a:cs typeface="Open Sans"/>
                <a:sym typeface="Open Sans"/>
              </a:rPr>
              <a:t> you think of from a business perspective can be done on the Salesforce platform in one way or another, and I love the </a:t>
            </a:r>
            <a:r>
              <a:rPr b="1" i="0" lang="en" sz="1000" u="none" cap="none" strike="noStrike">
                <a:solidFill>
                  <a:srgbClr val="16325C"/>
                </a:solidFill>
                <a:latin typeface="Open Sans"/>
                <a:ea typeface="Open Sans"/>
                <a:cs typeface="Open Sans"/>
                <a:sym typeface="Open Sans"/>
              </a:rPr>
              <a:t>challenge</a:t>
            </a:r>
            <a:r>
              <a:rPr b="0" i="0" lang="en" sz="1000" u="none" cap="none" strike="noStrike">
                <a:solidFill>
                  <a:srgbClr val="16325C"/>
                </a:solidFill>
                <a:latin typeface="Open Sans"/>
                <a:ea typeface="Open Sans"/>
                <a:cs typeface="Open Sans"/>
                <a:sym typeface="Open Sans"/>
              </a:rPr>
              <a:t> of figuring out how to do that.</a:t>
            </a:r>
            <a:endParaRPr b="0" i="0" sz="1000" u="none" cap="none" strike="noStrike">
              <a:solidFill>
                <a:srgbClr val="16325C"/>
              </a:solidFill>
              <a:latin typeface="Open Sans"/>
              <a:ea typeface="Open Sans"/>
              <a:cs typeface="Open Sans"/>
              <a:sym typeface="Open Sans"/>
            </a:endParaRPr>
          </a:p>
        </p:txBody>
      </p:sp>
      <p:sp>
        <p:nvSpPr>
          <p:cNvPr id="621" name="Google Shape;621;p67"/>
          <p:cNvSpPr txBox="1"/>
          <p:nvPr/>
        </p:nvSpPr>
        <p:spPr>
          <a:xfrm>
            <a:off x="1290020" y="3935314"/>
            <a:ext cx="5040900" cy="465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Shishir</a:t>
            </a:r>
            <a:endParaRPr b="1"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Technical Consultant</a:t>
            </a:r>
            <a:endParaRPr b="0" i="0" sz="900" u="none" cap="none" strike="noStrike">
              <a:solidFill>
                <a:srgbClr val="16325C"/>
              </a:solidFill>
              <a:latin typeface="Open Sans"/>
              <a:ea typeface="Open Sans"/>
              <a:cs typeface="Open Sans"/>
              <a:sym typeface="Open Sans"/>
            </a:endParaRPr>
          </a:p>
        </p:txBody>
      </p:sp>
      <p:sp>
        <p:nvSpPr>
          <p:cNvPr id="622" name="Google Shape;622;p67"/>
          <p:cNvSpPr/>
          <p:nvPr/>
        </p:nvSpPr>
        <p:spPr>
          <a:xfrm>
            <a:off x="706652" y="1897043"/>
            <a:ext cx="549600" cy="549600"/>
          </a:xfrm>
          <a:prstGeom prst="ellipse">
            <a:avLst/>
          </a:prstGeom>
          <a:solidFill>
            <a:srgbClr val="D8DD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67"/>
          <p:cNvSpPr txBox="1"/>
          <p:nvPr/>
        </p:nvSpPr>
        <p:spPr>
          <a:xfrm>
            <a:off x="911475" y="2887733"/>
            <a:ext cx="7240200" cy="669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The </a:t>
            </a:r>
            <a:r>
              <a:rPr b="1" i="0" lang="en" sz="1000" u="none" cap="none" strike="noStrike">
                <a:solidFill>
                  <a:srgbClr val="16325C"/>
                </a:solidFill>
                <a:latin typeface="Open Sans"/>
                <a:ea typeface="Open Sans"/>
                <a:cs typeface="Open Sans"/>
                <a:sym typeface="Open Sans"/>
              </a:rPr>
              <a:t>language</a:t>
            </a:r>
            <a:r>
              <a:rPr b="0" i="0" lang="en" sz="1000" u="none" cap="none" strike="noStrike">
                <a:solidFill>
                  <a:srgbClr val="16325C"/>
                </a:solidFill>
                <a:latin typeface="Open Sans"/>
                <a:ea typeface="Open Sans"/>
                <a:cs typeface="Open Sans"/>
                <a:sym typeface="Open Sans"/>
              </a:rPr>
              <a:t> is easy to learn. I was a web application programmer using C# and SQL server for 8 years. </a:t>
            </a:r>
            <a:r>
              <a:rPr b="1" i="0" lang="en" sz="1000" u="none" cap="none" strike="noStrike">
                <a:solidFill>
                  <a:srgbClr val="16325C"/>
                </a:solidFill>
                <a:latin typeface="Open Sans"/>
                <a:ea typeface="Open Sans"/>
                <a:cs typeface="Open Sans"/>
                <a:sym typeface="Open Sans"/>
              </a:rPr>
              <a:t>Switching</a:t>
            </a:r>
            <a:r>
              <a:rPr b="0" i="0" lang="en" sz="1000" u="none" cap="none" strike="noStrike">
                <a:solidFill>
                  <a:srgbClr val="16325C"/>
                </a:solidFill>
                <a:latin typeface="Open Sans"/>
                <a:ea typeface="Open Sans"/>
                <a:cs typeface="Open Sans"/>
                <a:sym typeface="Open Sans"/>
              </a:rPr>
              <a:t> to Salesforce development did not require much effort.</a:t>
            </a:r>
            <a:endParaRPr b="0" i="0" sz="1000" u="none" cap="none" strike="noStrike">
              <a:solidFill>
                <a:srgbClr val="16325C"/>
              </a:solidFill>
              <a:latin typeface="Open Sans"/>
              <a:ea typeface="Open Sans"/>
              <a:cs typeface="Open Sans"/>
              <a:sym typeface="Open Sans"/>
            </a:endParaRPr>
          </a:p>
        </p:txBody>
      </p:sp>
      <p:pic>
        <p:nvPicPr>
          <p:cNvPr id="624" name="Google Shape;624;p67"/>
          <p:cNvPicPr preferRelativeResize="0"/>
          <p:nvPr/>
        </p:nvPicPr>
        <p:blipFill rotWithShape="1">
          <a:blip r:embed="rId3">
            <a:alphaModFix/>
          </a:blip>
          <a:srcRect b="0" l="0" r="0" t="0"/>
          <a:stretch/>
        </p:blipFill>
        <p:spPr>
          <a:xfrm>
            <a:off x="706646" y="1886246"/>
            <a:ext cx="549600" cy="549600"/>
          </a:xfrm>
          <a:prstGeom prst="ellipse">
            <a:avLst/>
          </a:prstGeom>
          <a:noFill/>
          <a:ln>
            <a:noFill/>
          </a:ln>
        </p:spPr>
      </p:pic>
      <p:pic>
        <p:nvPicPr>
          <p:cNvPr id="625" name="Google Shape;625;p67"/>
          <p:cNvPicPr preferRelativeResize="0"/>
          <p:nvPr/>
        </p:nvPicPr>
        <p:blipFill rotWithShape="1">
          <a:blip r:embed="rId4">
            <a:alphaModFix/>
          </a:blip>
          <a:srcRect b="27794" l="3438" r="27794" t="3438"/>
          <a:stretch/>
        </p:blipFill>
        <p:spPr>
          <a:xfrm>
            <a:off x="706650" y="3893025"/>
            <a:ext cx="549600" cy="549600"/>
          </a:xfrm>
          <a:prstGeom prst="ellipse">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F6F9"/>
        </a:solidFill>
      </p:bgPr>
    </p:bg>
    <p:spTree>
      <p:nvGrpSpPr>
        <p:cNvPr id="629" name="Shape 629"/>
        <p:cNvGrpSpPr/>
        <p:nvPr/>
      </p:nvGrpSpPr>
      <p:grpSpPr>
        <a:xfrm>
          <a:off x="0" y="0"/>
          <a:ext cx="0" cy="0"/>
          <a:chOff x="0" y="0"/>
          <a:chExt cx="0" cy="0"/>
        </a:xfrm>
      </p:grpSpPr>
      <p:sp>
        <p:nvSpPr>
          <p:cNvPr id="630" name="Google Shape;630;p68"/>
          <p:cNvSpPr/>
          <p:nvPr/>
        </p:nvSpPr>
        <p:spPr>
          <a:xfrm rot="5400000">
            <a:off x="1339695" y="2580461"/>
            <a:ext cx="316800" cy="316800"/>
          </a:xfrm>
          <a:prstGeom prst="rtTriangl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p:txBody>
      </p:sp>
      <p:sp>
        <p:nvSpPr>
          <p:cNvPr id="631" name="Google Shape;631;p68"/>
          <p:cNvSpPr/>
          <p:nvPr/>
        </p:nvSpPr>
        <p:spPr>
          <a:xfrm>
            <a:off x="709175" y="1722962"/>
            <a:ext cx="7645200" cy="9276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p:txBody>
      </p:sp>
      <p:sp>
        <p:nvSpPr>
          <p:cNvPr id="632" name="Google Shape;632;p68"/>
          <p:cNvSpPr txBox="1"/>
          <p:nvPr/>
        </p:nvSpPr>
        <p:spPr>
          <a:xfrm>
            <a:off x="1290021" y="2928002"/>
            <a:ext cx="4703700" cy="465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Sita</a:t>
            </a:r>
            <a:endParaRPr b="1"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Salesforce Developer</a:t>
            </a:r>
            <a:endParaRPr b="0" i="0" sz="900" u="none" cap="none" strike="noStrike">
              <a:solidFill>
                <a:srgbClr val="16325C"/>
              </a:solidFill>
              <a:latin typeface="Open Sans"/>
              <a:ea typeface="Open Sans"/>
              <a:cs typeface="Open Sans"/>
              <a:sym typeface="Open Sans"/>
            </a:endParaRPr>
          </a:p>
        </p:txBody>
      </p:sp>
      <p:sp>
        <p:nvSpPr>
          <p:cNvPr id="633" name="Google Shape;633;p68"/>
          <p:cNvSpPr txBox="1"/>
          <p:nvPr/>
        </p:nvSpPr>
        <p:spPr>
          <a:xfrm>
            <a:off x="911475" y="1896496"/>
            <a:ext cx="7240200" cy="669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DEVELOPER CONSOLE. Testing is </a:t>
            </a:r>
            <a:r>
              <a:rPr b="1" i="0" lang="en" sz="1000" u="none" cap="none" strike="noStrike">
                <a:solidFill>
                  <a:srgbClr val="16325C"/>
                </a:solidFill>
                <a:latin typeface="Open Sans"/>
                <a:ea typeface="Open Sans"/>
                <a:cs typeface="Open Sans"/>
                <a:sym typeface="Open Sans"/>
              </a:rPr>
              <a:t>incredibly frustrating</a:t>
            </a:r>
            <a:r>
              <a:rPr b="0" i="0" lang="en" sz="1000" u="none" cap="none" strike="noStrike">
                <a:solidFill>
                  <a:srgbClr val="16325C"/>
                </a:solidFill>
                <a:latin typeface="Open Sans"/>
                <a:ea typeface="Open Sans"/>
                <a:cs typeface="Open Sans"/>
                <a:sym typeface="Open Sans"/>
              </a:rPr>
              <a:t> on developer console. I am constantly getting </a:t>
            </a:r>
            <a:r>
              <a:rPr b="1" i="0" lang="en" sz="1000" u="none" cap="none" strike="noStrike">
                <a:solidFill>
                  <a:srgbClr val="16325C"/>
                </a:solidFill>
                <a:latin typeface="Open Sans"/>
                <a:ea typeface="Open Sans"/>
                <a:cs typeface="Open Sans"/>
                <a:sym typeface="Open Sans"/>
              </a:rPr>
              <a:t>false feedback</a:t>
            </a:r>
            <a:r>
              <a:rPr b="0" i="0" lang="en" sz="1000" u="none" cap="none" strike="noStrike">
                <a:solidFill>
                  <a:srgbClr val="16325C"/>
                </a:solidFill>
                <a:latin typeface="Open Sans"/>
                <a:ea typeface="Open Sans"/>
                <a:cs typeface="Open Sans"/>
                <a:sym typeface="Open Sans"/>
              </a:rPr>
              <a:t> or it is </a:t>
            </a:r>
            <a:r>
              <a:rPr b="1" i="0" lang="en" sz="1000" u="none" cap="none" strike="noStrike">
                <a:solidFill>
                  <a:srgbClr val="16325C"/>
                </a:solidFill>
                <a:latin typeface="Open Sans"/>
                <a:ea typeface="Open Sans"/>
                <a:cs typeface="Open Sans"/>
                <a:sym typeface="Open Sans"/>
              </a:rPr>
              <a:t>crashing</a:t>
            </a:r>
            <a:r>
              <a:rPr b="0" i="0" lang="en" sz="1000" u="none" cap="none" strike="noStrike">
                <a:solidFill>
                  <a:srgbClr val="16325C"/>
                </a:solidFill>
                <a:latin typeface="Open Sans"/>
                <a:ea typeface="Open Sans"/>
                <a:cs typeface="Open Sans"/>
                <a:sym typeface="Open Sans"/>
              </a:rPr>
              <a:t> on me. Developer Console is a huge pain point!</a:t>
            </a:r>
            <a:endParaRPr b="0" i="0" sz="1000" u="none" cap="none" strike="noStrike">
              <a:solidFill>
                <a:srgbClr val="16325C"/>
              </a:solidFill>
              <a:latin typeface="Open Sans"/>
              <a:ea typeface="Open Sans"/>
              <a:cs typeface="Open Sans"/>
              <a:sym typeface="Open Sans"/>
            </a:endParaRPr>
          </a:p>
        </p:txBody>
      </p:sp>
      <p:pic>
        <p:nvPicPr>
          <p:cNvPr id="634" name="Google Shape;634;p68"/>
          <p:cNvPicPr preferRelativeResize="0"/>
          <p:nvPr/>
        </p:nvPicPr>
        <p:blipFill rotWithShape="1">
          <a:blip r:embed="rId3">
            <a:alphaModFix/>
          </a:blip>
          <a:srcRect b="3586" l="1792" r="1792" t="0"/>
          <a:stretch/>
        </p:blipFill>
        <p:spPr>
          <a:xfrm>
            <a:off x="709178" y="2885703"/>
            <a:ext cx="549600" cy="549600"/>
          </a:xfrm>
          <a:prstGeom prst="ellipse">
            <a:avLst/>
          </a:prstGeom>
          <a:noFill/>
          <a:ln cap="flat" cmpd="sng" w="9525">
            <a:solidFill>
              <a:schemeClr val="lt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38" name="Shape 638"/>
        <p:cNvGrpSpPr/>
        <p:nvPr/>
      </p:nvGrpSpPr>
      <p:grpSpPr>
        <a:xfrm>
          <a:off x="0" y="0"/>
          <a:ext cx="0" cy="0"/>
          <a:chOff x="0" y="0"/>
          <a:chExt cx="0" cy="0"/>
        </a:xfrm>
      </p:grpSpPr>
      <p:sp>
        <p:nvSpPr>
          <p:cNvPr id="639" name="Google Shape;639;p69"/>
          <p:cNvSpPr txBox="1"/>
          <p:nvPr/>
        </p:nvSpPr>
        <p:spPr>
          <a:xfrm>
            <a:off x="1336325" y="3473537"/>
            <a:ext cx="21978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 sz="1200" u="none" cap="none" strike="noStrike">
                <a:solidFill>
                  <a:srgbClr val="16325C"/>
                </a:solidFill>
                <a:latin typeface="Open Sans"/>
                <a:ea typeface="Open Sans"/>
                <a:cs typeface="Open Sans"/>
                <a:sym typeface="Open Sans"/>
              </a:rPr>
              <a:t>Matt</a:t>
            </a:r>
            <a:endParaRPr b="1" i="0" sz="12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100"/>
              <a:buFont typeface="Arial"/>
              <a:buNone/>
            </a:pPr>
            <a:r>
              <a:rPr b="0" i="0" lang="en" sz="1000" u="none" cap="none" strike="noStrike">
                <a:solidFill>
                  <a:srgbClr val="16325C"/>
                </a:solidFill>
                <a:latin typeface="Open Sans"/>
                <a:ea typeface="Open Sans"/>
                <a:cs typeface="Open Sans"/>
                <a:sym typeface="Open Sans"/>
              </a:rPr>
              <a:t>Illinois Institute of Technology</a:t>
            </a:r>
            <a:endParaRPr b="1" i="0" sz="1000" u="none" cap="none" strike="noStrike">
              <a:solidFill>
                <a:srgbClr val="16325C"/>
              </a:solidFill>
              <a:latin typeface="Open Sans"/>
              <a:ea typeface="Open Sans"/>
              <a:cs typeface="Open Sans"/>
              <a:sym typeface="Open Sans"/>
            </a:endParaRPr>
          </a:p>
        </p:txBody>
      </p:sp>
      <p:sp>
        <p:nvSpPr>
          <p:cNvPr id="640" name="Google Shape;640;p69"/>
          <p:cNvSpPr txBox="1"/>
          <p:nvPr/>
        </p:nvSpPr>
        <p:spPr>
          <a:xfrm>
            <a:off x="5647650" y="3473537"/>
            <a:ext cx="21978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Victor</a:t>
            </a:r>
            <a:endParaRPr b="1" i="0" sz="12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Appiphony</a:t>
            </a:r>
            <a:endParaRPr b="1" i="0" sz="1000" u="none" cap="none" strike="noStrike">
              <a:solidFill>
                <a:srgbClr val="16325C"/>
              </a:solidFill>
              <a:latin typeface="Open Sans"/>
              <a:ea typeface="Open Sans"/>
              <a:cs typeface="Open Sans"/>
              <a:sym typeface="Open Sans"/>
            </a:endParaRPr>
          </a:p>
        </p:txBody>
      </p:sp>
      <p:pic>
        <p:nvPicPr>
          <p:cNvPr id="641" name="Google Shape;641;p69">
            <a:hlinkClick r:id="rId3"/>
          </p:cNvPr>
          <p:cNvPicPr preferRelativeResize="0"/>
          <p:nvPr/>
        </p:nvPicPr>
        <p:blipFill rotWithShape="1">
          <a:blip r:embed="rId4">
            <a:alphaModFix/>
          </a:blip>
          <a:srcRect b="0" l="0" r="0" t="0"/>
          <a:stretch/>
        </p:blipFill>
        <p:spPr>
          <a:xfrm>
            <a:off x="427875" y="1168664"/>
            <a:ext cx="4014700" cy="2235675"/>
          </a:xfrm>
          <a:prstGeom prst="rect">
            <a:avLst/>
          </a:prstGeom>
          <a:noFill/>
          <a:ln>
            <a:noFill/>
          </a:ln>
        </p:spPr>
      </p:pic>
      <p:pic>
        <p:nvPicPr>
          <p:cNvPr id="642" name="Google Shape;642;p69">
            <a:hlinkClick r:id="rId5"/>
          </p:cNvPr>
          <p:cNvPicPr preferRelativeResize="0"/>
          <p:nvPr/>
        </p:nvPicPr>
        <p:blipFill rotWithShape="1">
          <a:blip r:embed="rId6">
            <a:alphaModFix/>
          </a:blip>
          <a:srcRect b="0" l="0" r="0" t="0"/>
          <a:stretch/>
        </p:blipFill>
        <p:spPr>
          <a:xfrm>
            <a:off x="4757138" y="1168663"/>
            <a:ext cx="3978820" cy="2235675"/>
          </a:xfrm>
          <a:prstGeom prst="rect">
            <a:avLst/>
          </a:prstGeom>
          <a:noFill/>
          <a:ln>
            <a:noFill/>
          </a:ln>
        </p:spPr>
      </p:pic>
      <p:sp>
        <p:nvSpPr>
          <p:cNvPr id="643" name="Google Shape;643;p69">
            <a:hlinkClick r:id="rId7"/>
          </p:cNvPr>
          <p:cNvSpPr/>
          <p:nvPr/>
        </p:nvSpPr>
        <p:spPr>
          <a:xfrm>
            <a:off x="2048578" y="1898287"/>
            <a:ext cx="773309" cy="773309"/>
          </a:xfrm>
          <a:prstGeom prst="ellips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69">
            <a:hlinkClick r:id="rId8"/>
          </p:cNvPr>
          <p:cNvSpPr/>
          <p:nvPr/>
        </p:nvSpPr>
        <p:spPr>
          <a:xfrm rot="5400000">
            <a:off x="2288591" y="2116258"/>
            <a:ext cx="390041" cy="337366"/>
          </a:xfrm>
          <a:prstGeom prst="triangle">
            <a:avLst>
              <a:gd fmla="val 50000" name="adj"/>
            </a:avLst>
          </a:prstGeom>
          <a:solidFill>
            <a:srgbClr val="5469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9">
            <a:hlinkClick r:id="rId9"/>
          </p:cNvPr>
          <p:cNvSpPr/>
          <p:nvPr/>
        </p:nvSpPr>
        <p:spPr>
          <a:xfrm>
            <a:off x="6359903" y="1898287"/>
            <a:ext cx="773309" cy="773309"/>
          </a:xfrm>
          <a:prstGeom prst="ellips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9">
            <a:hlinkClick r:id="rId10"/>
          </p:cNvPr>
          <p:cNvSpPr/>
          <p:nvPr/>
        </p:nvSpPr>
        <p:spPr>
          <a:xfrm rot="5400000">
            <a:off x="6599916" y="2116258"/>
            <a:ext cx="390041" cy="337366"/>
          </a:xfrm>
          <a:prstGeom prst="triangle">
            <a:avLst>
              <a:gd fmla="val 50000" name="adj"/>
            </a:avLst>
          </a:prstGeom>
          <a:solidFill>
            <a:srgbClr val="5469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9"/>
          <p:cNvSpPr txBox="1"/>
          <p:nvPr/>
        </p:nvSpPr>
        <p:spPr>
          <a:xfrm>
            <a:off x="264650" y="256775"/>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Meet some Core Coders...</a:t>
            </a:r>
            <a:endParaRPr b="1" i="0" sz="1800" u="none" cap="none" strike="noStrike">
              <a:solidFill>
                <a:srgbClr val="16325C"/>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51" name="Shape 651"/>
        <p:cNvGrpSpPr/>
        <p:nvPr/>
      </p:nvGrpSpPr>
      <p:grpSpPr>
        <a:xfrm>
          <a:off x="0" y="0"/>
          <a:ext cx="0" cy="0"/>
          <a:chOff x="0" y="0"/>
          <a:chExt cx="0" cy="0"/>
        </a:xfrm>
      </p:grpSpPr>
      <p:sp>
        <p:nvSpPr>
          <p:cNvPr id="652" name="Google Shape;652;p70"/>
          <p:cNvSpPr txBox="1"/>
          <p:nvPr/>
        </p:nvSpPr>
        <p:spPr>
          <a:xfrm>
            <a:off x="3473100" y="3474325"/>
            <a:ext cx="21978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 sz="1200" u="none" cap="none" strike="noStrike">
                <a:solidFill>
                  <a:srgbClr val="16325C"/>
                </a:solidFill>
                <a:latin typeface="Open Sans"/>
                <a:ea typeface="Open Sans"/>
                <a:cs typeface="Open Sans"/>
                <a:sym typeface="Open Sans"/>
              </a:rPr>
              <a:t>Joe</a:t>
            </a:r>
            <a:endParaRPr b="1" i="0" sz="12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100"/>
              <a:buFont typeface="Arial"/>
              <a:buNone/>
            </a:pPr>
            <a:r>
              <a:rPr b="0" i="0" lang="en" sz="1000" u="none" cap="none" strike="noStrike">
                <a:solidFill>
                  <a:srgbClr val="16325C"/>
                </a:solidFill>
                <a:latin typeface="Open Sans"/>
                <a:ea typeface="Open Sans"/>
                <a:cs typeface="Open Sans"/>
                <a:sym typeface="Open Sans"/>
              </a:rPr>
              <a:t>Silverline</a:t>
            </a:r>
            <a:endParaRPr b="1" i="0" sz="1000" u="none" cap="none" strike="noStrike">
              <a:solidFill>
                <a:srgbClr val="16325C"/>
              </a:solidFill>
              <a:latin typeface="Open Sans"/>
              <a:ea typeface="Open Sans"/>
              <a:cs typeface="Open Sans"/>
              <a:sym typeface="Open Sans"/>
            </a:endParaRPr>
          </a:p>
        </p:txBody>
      </p:sp>
      <p:pic>
        <p:nvPicPr>
          <p:cNvPr id="653" name="Google Shape;653;p70">
            <a:hlinkClick r:id="rId3"/>
          </p:cNvPr>
          <p:cNvPicPr preferRelativeResize="0"/>
          <p:nvPr/>
        </p:nvPicPr>
        <p:blipFill rotWithShape="1">
          <a:blip r:embed="rId4">
            <a:alphaModFix/>
          </a:blip>
          <a:srcRect b="0" l="0" r="0" t="0"/>
          <a:stretch/>
        </p:blipFill>
        <p:spPr>
          <a:xfrm>
            <a:off x="2561538" y="1167887"/>
            <a:ext cx="3985936" cy="2235675"/>
          </a:xfrm>
          <a:prstGeom prst="rect">
            <a:avLst/>
          </a:prstGeom>
          <a:noFill/>
          <a:ln>
            <a:noFill/>
          </a:ln>
        </p:spPr>
      </p:pic>
      <p:sp>
        <p:nvSpPr>
          <p:cNvPr id="654" name="Google Shape;654;p70">
            <a:hlinkClick r:id="rId5"/>
          </p:cNvPr>
          <p:cNvSpPr/>
          <p:nvPr/>
        </p:nvSpPr>
        <p:spPr>
          <a:xfrm>
            <a:off x="4167853" y="1899074"/>
            <a:ext cx="773309" cy="773309"/>
          </a:xfrm>
          <a:prstGeom prst="ellips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70">
            <a:hlinkClick r:id="rId6"/>
          </p:cNvPr>
          <p:cNvSpPr/>
          <p:nvPr/>
        </p:nvSpPr>
        <p:spPr>
          <a:xfrm rot="5400000">
            <a:off x="4407866" y="2117046"/>
            <a:ext cx="390041" cy="337366"/>
          </a:xfrm>
          <a:prstGeom prst="triangle">
            <a:avLst>
              <a:gd fmla="val 50000" name="adj"/>
            </a:avLst>
          </a:prstGeom>
          <a:solidFill>
            <a:srgbClr val="5469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70"/>
          <p:cNvSpPr txBox="1"/>
          <p:nvPr/>
        </p:nvSpPr>
        <p:spPr>
          <a:xfrm>
            <a:off x="264650" y="256775"/>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Meet some Core Coders...</a:t>
            </a:r>
            <a:endParaRPr b="1" i="0" sz="1800" u="none" cap="none" strike="noStrike">
              <a:solidFill>
                <a:srgbClr val="16325C"/>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pic>
        <p:nvPicPr>
          <p:cNvPr descr="platform1.png" id="200" name="Google Shape;200;p44"/>
          <p:cNvPicPr preferRelativeResize="0"/>
          <p:nvPr/>
        </p:nvPicPr>
        <p:blipFill rotWithShape="1">
          <a:blip r:embed="rId3">
            <a:alphaModFix/>
          </a:blip>
          <a:srcRect b="0" l="0" r="0" t="0"/>
          <a:stretch/>
        </p:blipFill>
        <p:spPr>
          <a:xfrm>
            <a:off x="2434702" y="1609747"/>
            <a:ext cx="1069808" cy="1146663"/>
          </a:xfrm>
          <a:prstGeom prst="rect">
            <a:avLst/>
          </a:prstGeom>
          <a:noFill/>
          <a:ln>
            <a:noFill/>
          </a:ln>
        </p:spPr>
      </p:pic>
      <p:pic>
        <p:nvPicPr>
          <p:cNvPr descr="platform2.png" id="201" name="Google Shape;201;p44"/>
          <p:cNvPicPr preferRelativeResize="0"/>
          <p:nvPr/>
        </p:nvPicPr>
        <p:blipFill rotWithShape="1">
          <a:blip r:embed="rId4">
            <a:alphaModFix/>
          </a:blip>
          <a:srcRect b="0" l="0" r="0" t="0"/>
          <a:stretch/>
        </p:blipFill>
        <p:spPr>
          <a:xfrm>
            <a:off x="748475" y="1671104"/>
            <a:ext cx="1255104" cy="1078015"/>
          </a:xfrm>
          <a:prstGeom prst="rect">
            <a:avLst/>
          </a:prstGeom>
          <a:noFill/>
          <a:ln>
            <a:noFill/>
          </a:ln>
        </p:spPr>
      </p:pic>
      <p:pic>
        <p:nvPicPr>
          <p:cNvPr descr="platform3.png" id="202" name="Google Shape;202;p44"/>
          <p:cNvPicPr preferRelativeResize="0"/>
          <p:nvPr/>
        </p:nvPicPr>
        <p:blipFill rotWithShape="1">
          <a:blip r:embed="rId5">
            <a:alphaModFix/>
          </a:blip>
          <a:srcRect b="0" l="0" r="0" t="0"/>
          <a:stretch/>
        </p:blipFill>
        <p:spPr>
          <a:xfrm>
            <a:off x="7275374" y="1629191"/>
            <a:ext cx="1163926" cy="1107798"/>
          </a:xfrm>
          <a:prstGeom prst="rect">
            <a:avLst/>
          </a:prstGeom>
          <a:noFill/>
          <a:ln>
            <a:noFill/>
          </a:ln>
        </p:spPr>
      </p:pic>
      <p:pic>
        <p:nvPicPr>
          <p:cNvPr descr="platform4.png" id="203" name="Google Shape;203;p44"/>
          <p:cNvPicPr preferRelativeResize="0"/>
          <p:nvPr/>
        </p:nvPicPr>
        <p:blipFill rotWithShape="1">
          <a:blip r:embed="rId6">
            <a:alphaModFix/>
          </a:blip>
          <a:srcRect b="0" l="0" r="0" t="0"/>
          <a:stretch/>
        </p:blipFill>
        <p:spPr>
          <a:xfrm>
            <a:off x="3935615" y="1543050"/>
            <a:ext cx="1311190" cy="1257300"/>
          </a:xfrm>
          <a:prstGeom prst="rect">
            <a:avLst/>
          </a:prstGeom>
          <a:noFill/>
          <a:ln>
            <a:noFill/>
          </a:ln>
        </p:spPr>
      </p:pic>
      <p:pic>
        <p:nvPicPr>
          <p:cNvPr descr="platform5.png" id="204" name="Google Shape;204;p44"/>
          <p:cNvPicPr preferRelativeResize="0"/>
          <p:nvPr/>
        </p:nvPicPr>
        <p:blipFill rotWithShape="1">
          <a:blip r:embed="rId7">
            <a:alphaModFix/>
          </a:blip>
          <a:srcRect b="0" l="0" r="0" t="0"/>
          <a:stretch/>
        </p:blipFill>
        <p:spPr>
          <a:xfrm>
            <a:off x="5600693" y="1678344"/>
            <a:ext cx="1243423" cy="1063555"/>
          </a:xfrm>
          <a:prstGeom prst="rect">
            <a:avLst/>
          </a:prstGeom>
          <a:noFill/>
          <a:ln>
            <a:noFill/>
          </a:ln>
        </p:spPr>
      </p:pic>
      <p:sp>
        <p:nvSpPr>
          <p:cNvPr id="205" name="Google Shape;205;p44"/>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There are 5 types of developer users:</a:t>
            </a:r>
            <a:endParaRPr b="0" i="0" sz="1800" u="none" cap="none" strike="noStrike">
              <a:solidFill>
                <a:srgbClr val="16325C"/>
              </a:solidFill>
              <a:latin typeface="Open Sans"/>
              <a:ea typeface="Open Sans"/>
              <a:cs typeface="Open Sans"/>
              <a:sym typeface="Open Sans"/>
            </a:endParaRPr>
          </a:p>
        </p:txBody>
      </p:sp>
      <p:sp>
        <p:nvSpPr>
          <p:cNvPr id="206" name="Google Shape;206;p44"/>
          <p:cNvSpPr txBox="1"/>
          <p:nvPr/>
        </p:nvSpPr>
        <p:spPr>
          <a:xfrm>
            <a:off x="642400" y="2833196"/>
            <a:ext cx="1401600" cy="622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16325C"/>
                </a:solidFill>
                <a:latin typeface="Open Sans"/>
                <a:ea typeface="Open Sans"/>
                <a:cs typeface="Open Sans"/>
                <a:sym typeface="Open Sans"/>
              </a:rPr>
              <a:t>Core </a:t>
            </a:r>
            <a:br>
              <a:rPr b="0" i="0" lang="en" sz="1400" u="none" cap="none" strike="noStrike">
                <a:solidFill>
                  <a:srgbClr val="16325C"/>
                </a:solidFill>
                <a:latin typeface="Open Sans"/>
                <a:ea typeface="Open Sans"/>
                <a:cs typeface="Open Sans"/>
                <a:sym typeface="Open Sans"/>
              </a:rPr>
            </a:br>
            <a:r>
              <a:rPr b="0" i="0" lang="en" sz="1400" u="none" cap="none" strike="noStrike">
                <a:solidFill>
                  <a:srgbClr val="16325C"/>
                </a:solidFill>
                <a:latin typeface="Open Sans"/>
                <a:ea typeface="Open Sans"/>
                <a:cs typeface="Open Sans"/>
                <a:sym typeface="Open Sans"/>
              </a:rPr>
              <a:t>Coder</a:t>
            </a:r>
            <a:endParaRPr b="0" i="0" sz="14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16325C"/>
              </a:solidFill>
              <a:latin typeface="Open Sans"/>
              <a:ea typeface="Open Sans"/>
              <a:cs typeface="Open Sans"/>
              <a:sym typeface="Open Sans"/>
            </a:endParaRPr>
          </a:p>
        </p:txBody>
      </p:sp>
      <p:sp>
        <p:nvSpPr>
          <p:cNvPr id="207" name="Google Shape;207;p44"/>
          <p:cNvSpPr txBox="1"/>
          <p:nvPr/>
        </p:nvSpPr>
        <p:spPr>
          <a:xfrm>
            <a:off x="2197561" y="2833196"/>
            <a:ext cx="1544100" cy="622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16325C"/>
                </a:solidFill>
                <a:latin typeface="Open Sans"/>
                <a:ea typeface="Open Sans"/>
                <a:cs typeface="Open Sans"/>
                <a:sym typeface="Open Sans"/>
              </a:rPr>
              <a:t>Cloud</a:t>
            </a:r>
            <a:endParaRPr b="0" i="0" sz="14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16325C"/>
                </a:solidFill>
                <a:latin typeface="Open Sans"/>
                <a:ea typeface="Open Sans"/>
                <a:cs typeface="Open Sans"/>
                <a:sym typeface="Open Sans"/>
              </a:rPr>
              <a:t>Architect</a:t>
            </a:r>
            <a:endParaRPr b="0" i="0" sz="14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16325C"/>
              </a:solidFill>
              <a:latin typeface="Open Sans"/>
              <a:ea typeface="Open Sans"/>
              <a:cs typeface="Open Sans"/>
              <a:sym typeface="Open Sans"/>
            </a:endParaRPr>
          </a:p>
        </p:txBody>
      </p:sp>
      <p:sp>
        <p:nvSpPr>
          <p:cNvPr id="208" name="Google Shape;208;p44"/>
          <p:cNvSpPr txBox="1"/>
          <p:nvPr/>
        </p:nvSpPr>
        <p:spPr>
          <a:xfrm>
            <a:off x="3757495" y="2833196"/>
            <a:ext cx="1677000" cy="622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16325C"/>
                </a:solidFill>
                <a:latin typeface="Open Sans"/>
                <a:ea typeface="Open Sans"/>
                <a:cs typeface="Open Sans"/>
                <a:sym typeface="Open Sans"/>
              </a:rPr>
              <a:t>Data </a:t>
            </a:r>
            <a:br>
              <a:rPr b="0" i="0" lang="en" sz="1400" u="none" cap="none" strike="noStrike">
                <a:solidFill>
                  <a:srgbClr val="16325C"/>
                </a:solidFill>
                <a:latin typeface="Open Sans"/>
                <a:ea typeface="Open Sans"/>
                <a:cs typeface="Open Sans"/>
                <a:sym typeface="Open Sans"/>
              </a:rPr>
            </a:br>
            <a:r>
              <a:rPr b="0" i="0" lang="en" sz="1400" u="none" cap="none" strike="noStrike">
                <a:solidFill>
                  <a:srgbClr val="16325C"/>
                </a:solidFill>
                <a:latin typeface="Open Sans"/>
                <a:ea typeface="Open Sans"/>
                <a:cs typeface="Open Sans"/>
                <a:sym typeface="Open Sans"/>
              </a:rPr>
              <a:t>Connector</a:t>
            </a:r>
            <a:endParaRPr b="0" i="0" sz="14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16325C"/>
              </a:solidFill>
              <a:latin typeface="Open Sans"/>
              <a:ea typeface="Open Sans"/>
              <a:cs typeface="Open Sans"/>
              <a:sym typeface="Open Sans"/>
            </a:endParaRPr>
          </a:p>
        </p:txBody>
      </p:sp>
      <p:sp>
        <p:nvSpPr>
          <p:cNvPr id="209" name="Google Shape;209;p44"/>
          <p:cNvSpPr txBox="1"/>
          <p:nvPr/>
        </p:nvSpPr>
        <p:spPr>
          <a:xfrm>
            <a:off x="5415542" y="2833196"/>
            <a:ext cx="1613700" cy="622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16325C"/>
                </a:solidFill>
                <a:latin typeface="Open Sans"/>
                <a:ea typeface="Open Sans"/>
                <a:cs typeface="Open Sans"/>
                <a:sym typeface="Open Sans"/>
              </a:rPr>
              <a:t>Quality Champion</a:t>
            </a:r>
            <a:endParaRPr b="0" i="0" sz="14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16325C"/>
              </a:solidFill>
              <a:latin typeface="Open Sans"/>
              <a:ea typeface="Open Sans"/>
              <a:cs typeface="Open Sans"/>
              <a:sym typeface="Open Sans"/>
            </a:endParaRPr>
          </a:p>
        </p:txBody>
      </p:sp>
      <p:sp>
        <p:nvSpPr>
          <p:cNvPr id="210" name="Google Shape;210;p44"/>
          <p:cNvSpPr txBox="1"/>
          <p:nvPr/>
        </p:nvSpPr>
        <p:spPr>
          <a:xfrm>
            <a:off x="7041928" y="2833196"/>
            <a:ext cx="1613700" cy="622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16325C"/>
                </a:solidFill>
                <a:latin typeface="Open Sans"/>
                <a:ea typeface="Open Sans"/>
                <a:cs typeface="Open Sans"/>
                <a:sym typeface="Open Sans"/>
              </a:rPr>
              <a:t>Product </a:t>
            </a:r>
            <a:br>
              <a:rPr b="0" i="0" lang="en" sz="1400" u="none" cap="none" strike="noStrike">
                <a:solidFill>
                  <a:srgbClr val="16325C"/>
                </a:solidFill>
                <a:latin typeface="Open Sans"/>
                <a:ea typeface="Open Sans"/>
                <a:cs typeface="Open Sans"/>
                <a:sym typeface="Open Sans"/>
              </a:rPr>
            </a:br>
            <a:r>
              <a:rPr b="0" i="0" lang="en" sz="1400" u="none" cap="none" strike="noStrike">
                <a:solidFill>
                  <a:srgbClr val="16325C"/>
                </a:solidFill>
                <a:latin typeface="Open Sans"/>
                <a:ea typeface="Open Sans"/>
                <a:cs typeface="Open Sans"/>
                <a:sym typeface="Open Sans"/>
              </a:rPr>
              <a:t>Definer</a:t>
            </a:r>
            <a:endParaRPr b="0" i="0" sz="14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200"/>
              <a:buFont typeface="Arial"/>
              <a:buNone/>
            </a:pPr>
            <a:r>
              <a:t/>
            </a:r>
            <a:endParaRPr b="0" i="0" sz="1200" u="none" cap="none" strike="noStrike">
              <a:solidFill>
                <a:srgbClr val="16325C"/>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60" name="Shape 660"/>
        <p:cNvGrpSpPr/>
        <p:nvPr/>
      </p:nvGrpSpPr>
      <p:grpSpPr>
        <a:xfrm>
          <a:off x="0" y="0"/>
          <a:ext cx="0" cy="0"/>
          <a:chOff x="0" y="0"/>
          <a:chExt cx="0" cy="0"/>
        </a:xfrm>
      </p:grpSpPr>
      <p:sp>
        <p:nvSpPr>
          <p:cNvPr id="661" name="Google Shape;661;p71"/>
          <p:cNvSpPr txBox="1"/>
          <p:nvPr/>
        </p:nvSpPr>
        <p:spPr>
          <a:xfrm>
            <a:off x="666600" y="1528352"/>
            <a:ext cx="7810800" cy="208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16325C"/>
                </a:solidFill>
                <a:latin typeface="Open Sans"/>
                <a:ea typeface="Open Sans"/>
                <a:cs typeface="Open Sans"/>
                <a:sym typeface="Open Sans"/>
              </a:rPr>
              <a:t>Core Coders are dedicated to building on the Salesforce Platform – and are looking for an improved set of tools to do so.</a:t>
            </a:r>
            <a:endParaRPr b="0" i="0" sz="2400" u="none" cap="none" strike="noStrike">
              <a:solidFill>
                <a:srgbClr val="16325C"/>
              </a:solidFill>
              <a:latin typeface="Open Sans"/>
              <a:ea typeface="Open Sans"/>
              <a:cs typeface="Open Sans"/>
              <a:sym typeface="Open Sans"/>
            </a:endParaRPr>
          </a:p>
        </p:txBody>
      </p:sp>
      <p:pic>
        <p:nvPicPr>
          <p:cNvPr descr="platform2.png" id="662" name="Google Shape;662;p71"/>
          <p:cNvPicPr preferRelativeResize="0"/>
          <p:nvPr/>
        </p:nvPicPr>
        <p:blipFill rotWithShape="1">
          <a:blip r:embed="rId3">
            <a:alphaModFix/>
          </a:blip>
          <a:srcRect b="0" l="0" r="0" t="0"/>
          <a:stretch/>
        </p:blipFill>
        <p:spPr>
          <a:xfrm>
            <a:off x="773913" y="1169825"/>
            <a:ext cx="709737" cy="609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66" name="Shape 666"/>
        <p:cNvGrpSpPr/>
        <p:nvPr/>
      </p:nvGrpSpPr>
      <p:grpSpPr>
        <a:xfrm>
          <a:off x="0" y="0"/>
          <a:ext cx="0" cy="0"/>
          <a:chOff x="0" y="0"/>
          <a:chExt cx="0" cy="0"/>
        </a:xfrm>
      </p:grpSpPr>
      <p:sp>
        <p:nvSpPr>
          <p:cNvPr id="667" name="Google Shape;667;p72"/>
          <p:cNvSpPr txBox="1"/>
          <p:nvPr/>
        </p:nvSpPr>
        <p:spPr>
          <a:xfrm>
            <a:off x="630914" y="1943090"/>
            <a:ext cx="7810800" cy="11292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3600"/>
              <a:buFont typeface="Arial"/>
              <a:buNone/>
            </a:pPr>
            <a:r>
              <a:rPr b="1" i="0" lang="en" sz="3600" u="none" cap="none" strike="noStrike">
                <a:solidFill>
                  <a:srgbClr val="16325C"/>
                </a:solidFill>
                <a:latin typeface="Open Sans"/>
                <a:ea typeface="Open Sans"/>
                <a:cs typeface="Open Sans"/>
                <a:sym typeface="Open Sans"/>
              </a:rPr>
              <a:t>Cloud Architect</a:t>
            </a:r>
            <a:endParaRPr b="1" i="0" sz="3600" u="none" cap="none" strike="noStrike">
              <a:solidFill>
                <a:srgbClr val="16325C"/>
              </a:solidFill>
              <a:latin typeface="Open Sans"/>
              <a:ea typeface="Open Sans"/>
              <a:cs typeface="Open Sans"/>
              <a:sym typeface="Open Sans"/>
            </a:endParaRPr>
          </a:p>
        </p:txBody>
      </p:sp>
      <p:sp>
        <p:nvSpPr>
          <p:cNvPr id="668" name="Google Shape;668;p72"/>
          <p:cNvSpPr txBox="1"/>
          <p:nvPr/>
        </p:nvSpPr>
        <p:spPr>
          <a:xfrm>
            <a:off x="646500" y="3009290"/>
            <a:ext cx="7810800" cy="799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Technical architecture and project management</a:t>
            </a:r>
            <a:endParaRPr b="0" i="0" sz="1800" u="none" cap="none" strike="noStrike">
              <a:solidFill>
                <a:srgbClr val="16325C"/>
              </a:solidFill>
              <a:latin typeface="Open Sans"/>
              <a:ea typeface="Open Sans"/>
              <a:cs typeface="Open Sans"/>
              <a:sym typeface="Open Sans"/>
            </a:endParaRPr>
          </a:p>
        </p:txBody>
      </p:sp>
      <p:sp>
        <p:nvSpPr>
          <p:cNvPr id="669" name="Google Shape;669;p72"/>
          <p:cNvSpPr/>
          <p:nvPr/>
        </p:nvSpPr>
        <p:spPr>
          <a:xfrm>
            <a:off x="760700" y="2958000"/>
            <a:ext cx="6492600" cy="513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latform1.png" id="670" name="Google Shape;670;p72"/>
          <p:cNvPicPr preferRelativeResize="0"/>
          <p:nvPr/>
        </p:nvPicPr>
        <p:blipFill rotWithShape="1">
          <a:blip r:embed="rId3">
            <a:alphaModFix/>
          </a:blip>
          <a:srcRect b="0" l="0" r="0" t="0"/>
          <a:stretch/>
        </p:blipFill>
        <p:spPr>
          <a:xfrm>
            <a:off x="760695" y="1366133"/>
            <a:ext cx="827528" cy="886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74" name="Shape 674"/>
        <p:cNvGrpSpPr/>
        <p:nvPr/>
      </p:nvGrpSpPr>
      <p:grpSpPr>
        <a:xfrm>
          <a:off x="0" y="0"/>
          <a:ext cx="0" cy="0"/>
          <a:chOff x="0" y="0"/>
          <a:chExt cx="0" cy="0"/>
        </a:xfrm>
      </p:grpSpPr>
      <p:pic>
        <p:nvPicPr>
          <p:cNvPr id="675" name="Google Shape;675;p73"/>
          <p:cNvPicPr preferRelativeResize="0"/>
          <p:nvPr/>
        </p:nvPicPr>
        <p:blipFill rotWithShape="1">
          <a:blip r:embed="rId3">
            <a:alphaModFix/>
          </a:blip>
          <a:srcRect b="0" l="0" r="0" t="0"/>
          <a:stretch/>
        </p:blipFill>
        <p:spPr>
          <a:xfrm>
            <a:off x="504649" y="2205659"/>
            <a:ext cx="256750" cy="256750"/>
          </a:xfrm>
          <a:prstGeom prst="rect">
            <a:avLst/>
          </a:prstGeom>
          <a:noFill/>
          <a:ln>
            <a:noFill/>
          </a:ln>
        </p:spPr>
      </p:pic>
      <p:sp>
        <p:nvSpPr>
          <p:cNvPr id="676" name="Google Shape;676;p73"/>
          <p:cNvSpPr txBox="1"/>
          <p:nvPr/>
        </p:nvSpPr>
        <p:spPr>
          <a:xfrm>
            <a:off x="744025" y="2152675"/>
            <a:ext cx="1847100" cy="39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Experience</a:t>
            </a:r>
            <a:endParaRPr b="1" i="0" sz="1200" u="none" cap="none" strike="noStrike">
              <a:solidFill>
                <a:srgbClr val="16325C"/>
              </a:solidFill>
              <a:latin typeface="Open Sans"/>
              <a:ea typeface="Open Sans"/>
              <a:cs typeface="Open Sans"/>
              <a:sym typeface="Open Sans"/>
            </a:endParaRPr>
          </a:p>
        </p:txBody>
      </p:sp>
      <p:sp>
        <p:nvSpPr>
          <p:cNvPr id="677" name="Google Shape;677;p73"/>
          <p:cNvSpPr txBox="1"/>
          <p:nvPr/>
        </p:nvSpPr>
        <p:spPr>
          <a:xfrm>
            <a:off x="428625" y="2483675"/>
            <a:ext cx="2234700" cy="1001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16325C"/>
                </a:solidFill>
                <a:latin typeface="Open Sans"/>
                <a:ea typeface="Open Sans"/>
                <a:cs typeface="Open Sans"/>
                <a:sym typeface="Open Sans"/>
              </a:rPr>
              <a:t>0-3 years </a:t>
            </a:r>
            <a:endParaRPr b="1" i="0" sz="11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with Salesforce</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16325C"/>
                </a:solidFill>
                <a:latin typeface="Open Sans"/>
                <a:ea typeface="Open Sans"/>
                <a:cs typeface="Open Sans"/>
                <a:sym typeface="Open Sans"/>
              </a:rPr>
              <a:t>6+ years </a:t>
            </a:r>
            <a:endParaRPr b="1" i="0" sz="11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with development in general</a:t>
            </a:r>
            <a:endParaRPr b="0" i="0" sz="1000" u="none" cap="none" strike="noStrike">
              <a:solidFill>
                <a:srgbClr val="16325C"/>
              </a:solidFill>
              <a:latin typeface="Open Sans"/>
              <a:ea typeface="Open Sans"/>
              <a:cs typeface="Open Sans"/>
              <a:sym typeface="Open Sans"/>
            </a:endParaRPr>
          </a:p>
        </p:txBody>
      </p:sp>
      <p:sp>
        <p:nvSpPr>
          <p:cNvPr id="678" name="Google Shape;678;p73"/>
          <p:cNvSpPr txBox="1"/>
          <p:nvPr/>
        </p:nvSpPr>
        <p:spPr>
          <a:xfrm>
            <a:off x="3425100" y="204075"/>
            <a:ext cx="5289300" cy="84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16325C"/>
                </a:solidFill>
                <a:latin typeface="Open Sans"/>
                <a:ea typeface="Open Sans"/>
                <a:cs typeface="Open Sans"/>
                <a:sym typeface="Open Sans"/>
              </a:rPr>
              <a:t>Cloud Architects </a:t>
            </a:r>
            <a:r>
              <a:rPr b="0" i="0" lang="en" sz="1400" u="none" cap="none" strike="noStrike">
                <a:solidFill>
                  <a:srgbClr val="16325C"/>
                </a:solidFill>
                <a:latin typeface="Open Sans"/>
                <a:ea typeface="Open Sans"/>
                <a:cs typeface="Open Sans"/>
                <a:sym typeface="Open Sans"/>
              </a:rPr>
              <a:t>spend 3+ hours per day on </a:t>
            </a:r>
            <a:r>
              <a:rPr b="1" i="0" lang="en" sz="1400" u="none" cap="none" strike="noStrike">
                <a:solidFill>
                  <a:srgbClr val="16325C"/>
                </a:solidFill>
                <a:latin typeface="Open Sans"/>
                <a:ea typeface="Open Sans"/>
                <a:cs typeface="Open Sans"/>
                <a:sym typeface="Open Sans"/>
              </a:rPr>
              <a:t>technical architecture</a:t>
            </a:r>
            <a:r>
              <a:rPr b="0" i="0" lang="en" sz="1400" u="none" cap="none" strike="noStrike">
                <a:solidFill>
                  <a:srgbClr val="16325C"/>
                </a:solidFill>
                <a:latin typeface="Open Sans"/>
                <a:ea typeface="Open Sans"/>
                <a:cs typeface="Open Sans"/>
                <a:sym typeface="Open Sans"/>
              </a:rPr>
              <a:t> and </a:t>
            </a:r>
            <a:r>
              <a:rPr b="1" i="0" lang="en" sz="1400" u="none" cap="none" strike="noStrike">
                <a:solidFill>
                  <a:srgbClr val="16325C"/>
                </a:solidFill>
                <a:latin typeface="Open Sans"/>
                <a:ea typeface="Open Sans"/>
                <a:cs typeface="Open Sans"/>
                <a:sym typeface="Open Sans"/>
              </a:rPr>
              <a:t>project management</a:t>
            </a:r>
            <a:r>
              <a:rPr b="0" i="0" lang="en" sz="1400" u="none" cap="none" strike="noStrike">
                <a:solidFill>
                  <a:srgbClr val="16325C"/>
                </a:solidFill>
                <a:latin typeface="Open Sans"/>
                <a:ea typeface="Open Sans"/>
                <a:cs typeface="Open Sans"/>
                <a:sym typeface="Open Sans"/>
              </a:rPr>
              <a:t>, and 1-3 hours per day managing releases.</a:t>
            </a:r>
            <a:endParaRPr b="0" i="0" sz="1400" u="none" cap="none" strike="noStrike">
              <a:solidFill>
                <a:srgbClr val="16325C"/>
              </a:solidFill>
              <a:latin typeface="Open Sans"/>
              <a:ea typeface="Open Sans"/>
              <a:cs typeface="Open Sans"/>
              <a:sym typeface="Open Sans"/>
            </a:endParaRPr>
          </a:p>
        </p:txBody>
      </p:sp>
      <p:sp>
        <p:nvSpPr>
          <p:cNvPr id="679" name="Google Shape;679;p73"/>
          <p:cNvSpPr txBox="1"/>
          <p:nvPr/>
        </p:nvSpPr>
        <p:spPr>
          <a:xfrm>
            <a:off x="744025" y="3719875"/>
            <a:ext cx="1847100" cy="39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Salesforce Use</a:t>
            </a:r>
            <a:endParaRPr b="1" i="0" sz="1200" u="none" cap="none" strike="noStrike">
              <a:solidFill>
                <a:srgbClr val="16325C"/>
              </a:solidFill>
              <a:latin typeface="Open Sans"/>
              <a:ea typeface="Open Sans"/>
              <a:cs typeface="Open Sans"/>
              <a:sym typeface="Open Sans"/>
            </a:endParaRPr>
          </a:p>
        </p:txBody>
      </p:sp>
      <p:sp>
        <p:nvSpPr>
          <p:cNvPr id="680" name="Google Shape;680;p73"/>
          <p:cNvSpPr txBox="1"/>
          <p:nvPr/>
        </p:nvSpPr>
        <p:spPr>
          <a:xfrm>
            <a:off x="428625" y="4050875"/>
            <a:ext cx="2234700" cy="75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16325C"/>
                </a:solidFill>
                <a:latin typeface="Open Sans"/>
                <a:ea typeface="Open Sans"/>
                <a:cs typeface="Open Sans"/>
                <a:sym typeface="Open Sans"/>
              </a:rPr>
              <a:t>&lt;10-100%</a:t>
            </a:r>
            <a:r>
              <a:rPr b="1" i="0" lang="en" sz="1200" u="none" cap="none" strike="noStrike">
                <a:solidFill>
                  <a:srgbClr val="16325C"/>
                </a:solidFill>
                <a:latin typeface="Open Sans"/>
                <a:ea typeface="Open Sans"/>
                <a:cs typeface="Open Sans"/>
                <a:sym typeface="Open Sans"/>
              </a:rPr>
              <a:t> </a:t>
            </a:r>
            <a:endParaRPr b="1" i="0" sz="12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of time spent on Salesforce development</a:t>
            </a:r>
            <a:endParaRPr b="0" i="0" sz="1000" u="none" cap="none" strike="noStrike">
              <a:solidFill>
                <a:srgbClr val="16325C"/>
              </a:solidFill>
              <a:latin typeface="Open Sans"/>
              <a:ea typeface="Open Sans"/>
              <a:cs typeface="Open Sans"/>
              <a:sym typeface="Open Sans"/>
            </a:endParaRPr>
          </a:p>
        </p:txBody>
      </p:sp>
      <p:sp>
        <p:nvSpPr>
          <p:cNvPr id="681" name="Google Shape;681;p73"/>
          <p:cNvSpPr txBox="1"/>
          <p:nvPr/>
        </p:nvSpPr>
        <p:spPr>
          <a:xfrm>
            <a:off x="3759288" y="4018578"/>
            <a:ext cx="21978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Learning Strategy</a:t>
            </a:r>
            <a:endParaRPr b="0" i="0" sz="1200" u="none" cap="none" strike="noStrike">
              <a:solidFill>
                <a:srgbClr val="16325C"/>
              </a:solidFill>
              <a:latin typeface="Open Sans"/>
              <a:ea typeface="Open Sans"/>
              <a:cs typeface="Open Sans"/>
              <a:sym typeface="Open Sans"/>
            </a:endParaRPr>
          </a:p>
        </p:txBody>
      </p:sp>
      <p:sp>
        <p:nvSpPr>
          <p:cNvPr id="682" name="Google Shape;682;p73"/>
          <p:cNvSpPr txBox="1"/>
          <p:nvPr/>
        </p:nvSpPr>
        <p:spPr>
          <a:xfrm>
            <a:off x="0" y="1262500"/>
            <a:ext cx="32340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n" sz="2000" u="none" cap="none" strike="noStrike">
                <a:solidFill>
                  <a:srgbClr val="16325C"/>
                </a:solidFill>
                <a:latin typeface="Open Sans"/>
                <a:ea typeface="Open Sans"/>
                <a:cs typeface="Open Sans"/>
                <a:sym typeface="Open Sans"/>
              </a:rPr>
              <a:t>Cloud Architect</a:t>
            </a:r>
            <a:endParaRPr b="1" i="0" sz="2000" u="none" cap="none" strike="noStrike">
              <a:solidFill>
                <a:srgbClr val="16325C"/>
              </a:solidFill>
              <a:latin typeface="Open Sans"/>
              <a:ea typeface="Open Sans"/>
              <a:cs typeface="Open Sans"/>
              <a:sym typeface="Open Sans"/>
            </a:endParaRPr>
          </a:p>
        </p:txBody>
      </p:sp>
      <p:sp>
        <p:nvSpPr>
          <p:cNvPr id="683" name="Google Shape;683;p73"/>
          <p:cNvSpPr txBox="1"/>
          <p:nvPr/>
        </p:nvSpPr>
        <p:spPr>
          <a:xfrm>
            <a:off x="6029950" y="1510263"/>
            <a:ext cx="2727900" cy="1151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HTML/CSS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Custom objects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Javascript</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Unit tests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Trad. prog. languages (Java, C#, C/C++, etc.)</a:t>
            </a:r>
            <a:endParaRPr b="0" i="0" sz="1000" u="none" cap="none" strike="noStrike">
              <a:solidFill>
                <a:srgbClr val="16325C"/>
              </a:solidFill>
              <a:latin typeface="Open Sans"/>
              <a:ea typeface="Open Sans"/>
              <a:cs typeface="Open Sans"/>
              <a:sym typeface="Open Sans"/>
            </a:endParaRPr>
          </a:p>
        </p:txBody>
      </p:sp>
      <p:pic>
        <p:nvPicPr>
          <p:cNvPr id="684" name="Google Shape;684;p73"/>
          <p:cNvPicPr preferRelativeResize="0"/>
          <p:nvPr/>
        </p:nvPicPr>
        <p:blipFill rotWithShape="1">
          <a:blip r:embed="rId4">
            <a:alphaModFix/>
          </a:blip>
          <a:srcRect b="0" l="0" r="0" t="0"/>
          <a:stretch/>
        </p:blipFill>
        <p:spPr>
          <a:xfrm>
            <a:off x="3530237" y="4096528"/>
            <a:ext cx="256750" cy="186697"/>
          </a:xfrm>
          <a:prstGeom prst="rect">
            <a:avLst/>
          </a:prstGeom>
          <a:noFill/>
          <a:ln>
            <a:noFill/>
          </a:ln>
        </p:spPr>
      </p:pic>
      <p:pic>
        <p:nvPicPr>
          <p:cNvPr id="685" name="Google Shape;685;p73"/>
          <p:cNvPicPr preferRelativeResize="0"/>
          <p:nvPr/>
        </p:nvPicPr>
        <p:blipFill rotWithShape="1">
          <a:blip r:embed="rId5">
            <a:alphaModFix/>
          </a:blip>
          <a:srcRect b="0" l="0" r="0" t="0"/>
          <a:stretch/>
        </p:blipFill>
        <p:spPr>
          <a:xfrm rot="-2700000">
            <a:off x="4073234" y="1528162"/>
            <a:ext cx="1117483" cy="1117500"/>
          </a:xfrm>
          <a:prstGeom prst="rect">
            <a:avLst/>
          </a:prstGeom>
          <a:noFill/>
          <a:ln>
            <a:noFill/>
          </a:ln>
        </p:spPr>
      </p:pic>
      <p:sp>
        <p:nvSpPr>
          <p:cNvPr id="686" name="Google Shape;686;p73"/>
          <p:cNvSpPr txBox="1"/>
          <p:nvPr/>
        </p:nvSpPr>
        <p:spPr>
          <a:xfrm>
            <a:off x="3412525" y="2174800"/>
            <a:ext cx="769800" cy="342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Mostly code</a:t>
            </a:r>
            <a:endParaRPr b="1" i="0" sz="700" u="none" cap="none" strike="noStrike">
              <a:solidFill>
                <a:srgbClr val="16325C"/>
              </a:solidFill>
              <a:latin typeface="Open Sans"/>
              <a:ea typeface="Open Sans"/>
              <a:cs typeface="Open Sans"/>
              <a:sym typeface="Open Sans"/>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20%</a:t>
            </a:r>
            <a:endParaRPr b="0" i="0" sz="700" u="none" cap="none" strike="noStrike">
              <a:solidFill>
                <a:srgbClr val="16325C"/>
              </a:solidFill>
              <a:latin typeface="Open Sans"/>
              <a:ea typeface="Open Sans"/>
              <a:cs typeface="Open Sans"/>
              <a:sym typeface="Open Sans"/>
            </a:endParaRPr>
          </a:p>
        </p:txBody>
      </p:sp>
      <p:sp>
        <p:nvSpPr>
          <p:cNvPr id="687" name="Google Shape;687;p73"/>
          <p:cNvSpPr txBox="1"/>
          <p:nvPr/>
        </p:nvSpPr>
        <p:spPr>
          <a:xfrm>
            <a:off x="5079937" y="2174813"/>
            <a:ext cx="769800" cy="44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50/50</a:t>
            </a:r>
            <a:endParaRPr b="1" i="0" sz="700" u="none" cap="none" strike="noStrike">
              <a:solidFill>
                <a:srgbClr val="16325C"/>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30%</a:t>
            </a:r>
            <a:endParaRPr b="0" i="0" sz="700" u="none" cap="none" strike="noStrike">
              <a:solidFill>
                <a:srgbClr val="16325C"/>
              </a:solidFill>
              <a:latin typeface="Open Sans"/>
              <a:ea typeface="Open Sans"/>
              <a:cs typeface="Open Sans"/>
              <a:sym typeface="Open Sans"/>
            </a:endParaRPr>
          </a:p>
        </p:txBody>
      </p:sp>
      <p:sp>
        <p:nvSpPr>
          <p:cNvPr id="688" name="Google Shape;688;p73"/>
          <p:cNvSpPr txBox="1"/>
          <p:nvPr/>
        </p:nvSpPr>
        <p:spPr>
          <a:xfrm>
            <a:off x="3412525" y="1629775"/>
            <a:ext cx="769800" cy="342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Other</a:t>
            </a:r>
            <a:endParaRPr b="1" i="0" sz="700" u="none" cap="none" strike="noStrike">
              <a:solidFill>
                <a:srgbClr val="16325C"/>
              </a:solidFill>
              <a:latin typeface="Open Sans"/>
              <a:ea typeface="Open Sans"/>
              <a:cs typeface="Open Sans"/>
              <a:sym typeface="Open Sans"/>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10%</a:t>
            </a:r>
            <a:endParaRPr b="0" i="0" sz="700" u="none" cap="none" strike="noStrike">
              <a:solidFill>
                <a:srgbClr val="16325C"/>
              </a:solidFill>
              <a:latin typeface="Open Sans"/>
              <a:ea typeface="Open Sans"/>
              <a:cs typeface="Open Sans"/>
              <a:sym typeface="Open Sans"/>
            </a:endParaRPr>
          </a:p>
        </p:txBody>
      </p:sp>
      <p:sp>
        <p:nvSpPr>
          <p:cNvPr id="689" name="Google Shape;689;p73"/>
          <p:cNvSpPr txBox="1"/>
          <p:nvPr/>
        </p:nvSpPr>
        <p:spPr>
          <a:xfrm>
            <a:off x="5079925" y="1628913"/>
            <a:ext cx="769800" cy="34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Mostly clicks</a:t>
            </a:r>
            <a:endParaRPr b="1" i="0" sz="700" u="none" cap="none" strike="noStrike">
              <a:solidFill>
                <a:srgbClr val="16325C"/>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40%</a:t>
            </a:r>
            <a:endParaRPr b="0" i="0" sz="700" u="none" cap="none" strike="noStrike">
              <a:solidFill>
                <a:srgbClr val="16325C"/>
              </a:solidFill>
              <a:latin typeface="Open Sans"/>
              <a:ea typeface="Open Sans"/>
              <a:cs typeface="Open Sans"/>
              <a:sym typeface="Open Sans"/>
            </a:endParaRPr>
          </a:p>
        </p:txBody>
      </p:sp>
      <p:sp>
        <p:nvSpPr>
          <p:cNvPr id="690" name="Google Shape;690;p73"/>
          <p:cNvSpPr/>
          <p:nvPr/>
        </p:nvSpPr>
        <p:spPr>
          <a:xfrm>
            <a:off x="5295420" y="4391273"/>
            <a:ext cx="769800" cy="393900"/>
          </a:xfrm>
          <a:prstGeom prst="rect">
            <a:avLst/>
          </a:prstGeom>
          <a:solidFill>
            <a:schemeClr val="lt1"/>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Open Sans"/>
                <a:ea typeface="Open Sans"/>
                <a:cs typeface="Open Sans"/>
                <a:sym typeface="Open Sans"/>
              </a:rPr>
              <a:t>Salesforce Dev Blog</a:t>
            </a:r>
            <a:endParaRPr b="0" i="0" sz="900" u="none" cap="none" strike="noStrike">
              <a:solidFill>
                <a:srgbClr val="000000"/>
              </a:solidFill>
              <a:latin typeface="Open Sans"/>
              <a:ea typeface="Open Sans"/>
              <a:cs typeface="Open Sans"/>
              <a:sym typeface="Open Sans"/>
            </a:endParaRPr>
          </a:p>
        </p:txBody>
      </p:sp>
      <p:sp>
        <p:nvSpPr>
          <p:cNvPr id="691" name="Google Shape;691;p73"/>
          <p:cNvSpPr/>
          <p:nvPr/>
        </p:nvSpPr>
        <p:spPr>
          <a:xfrm>
            <a:off x="4412360" y="4391273"/>
            <a:ext cx="769800" cy="393900"/>
          </a:xfrm>
          <a:prstGeom prst="rect">
            <a:avLst/>
          </a:prstGeom>
          <a:solidFill>
            <a:srgbClr val="B8A4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Open Sans"/>
                <a:ea typeface="Open Sans"/>
                <a:cs typeface="Open Sans"/>
                <a:sym typeface="Open Sans"/>
              </a:rPr>
              <a:t>Doc</a:t>
            </a:r>
            <a:endParaRPr b="1" i="0" sz="900" u="none" cap="none" strike="noStrike">
              <a:solidFill>
                <a:srgbClr val="000000"/>
              </a:solidFill>
              <a:latin typeface="Open Sans"/>
              <a:ea typeface="Open Sans"/>
              <a:cs typeface="Open Sans"/>
              <a:sym typeface="Open Sans"/>
            </a:endParaRPr>
          </a:p>
        </p:txBody>
      </p:sp>
      <p:sp>
        <p:nvSpPr>
          <p:cNvPr id="692" name="Google Shape;692;p73"/>
          <p:cNvSpPr/>
          <p:nvPr/>
        </p:nvSpPr>
        <p:spPr>
          <a:xfrm>
            <a:off x="3529300" y="4391273"/>
            <a:ext cx="769800" cy="393900"/>
          </a:xfrm>
          <a:prstGeom prst="rect">
            <a:avLst/>
          </a:prstGeom>
          <a:solidFill>
            <a:schemeClr val="lt1"/>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Open Sans"/>
                <a:ea typeface="Open Sans"/>
                <a:cs typeface="Open Sans"/>
                <a:sym typeface="Open Sans"/>
              </a:rPr>
              <a:t>Code Samples</a:t>
            </a:r>
            <a:endParaRPr b="0" i="0" sz="900" u="none" cap="none" strike="noStrike">
              <a:solidFill>
                <a:srgbClr val="000000"/>
              </a:solidFill>
              <a:latin typeface="Open Sans"/>
              <a:ea typeface="Open Sans"/>
              <a:cs typeface="Open Sans"/>
              <a:sym typeface="Open Sans"/>
            </a:endParaRPr>
          </a:p>
        </p:txBody>
      </p:sp>
      <p:sp>
        <p:nvSpPr>
          <p:cNvPr id="693" name="Google Shape;693;p73"/>
          <p:cNvSpPr/>
          <p:nvPr/>
        </p:nvSpPr>
        <p:spPr>
          <a:xfrm>
            <a:off x="7944600" y="4391273"/>
            <a:ext cx="769800" cy="393900"/>
          </a:xfrm>
          <a:prstGeom prst="rect">
            <a:avLst/>
          </a:prstGeom>
          <a:solidFill>
            <a:schemeClr val="lt1"/>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Open Sans"/>
                <a:ea typeface="Open Sans"/>
                <a:cs typeface="Open Sans"/>
                <a:sym typeface="Open Sans"/>
              </a:rPr>
              <a:t>Tutorials</a:t>
            </a:r>
            <a:endParaRPr b="0" i="0" sz="900" u="none" cap="none" strike="noStrike">
              <a:solidFill>
                <a:srgbClr val="000000"/>
              </a:solidFill>
              <a:latin typeface="Open Sans"/>
              <a:ea typeface="Open Sans"/>
              <a:cs typeface="Open Sans"/>
              <a:sym typeface="Open Sans"/>
            </a:endParaRPr>
          </a:p>
        </p:txBody>
      </p:sp>
      <p:sp>
        <p:nvSpPr>
          <p:cNvPr id="694" name="Google Shape;694;p73"/>
          <p:cNvSpPr/>
          <p:nvPr/>
        </p:nvSpPr>
        <p:spPr>
          <a:xfrm>
            <a:off x="7061540" y="4391273"/>
            <a:ext cx="769800" cy="393900"/>
          </a:xfrm>
          <a:prstGeom prst="rect">
            <a:avLst/>
          </a:prstGeom>
          <a:solidFill>
            <a:srgbClr val="B8A4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Open Sans"/>
                <a:ea typeface="Open Sans"/>
                <a:cs typeface="Open Sans"/>
                <a:sym typeface="Open Sans"/>
              </a:rPr>
              <a:t>Trailhead</a:t>
            </a:r>
            <a:endParaRPr b="1" i="0" sz="900" u="none" cap="none" strike="noStrike">
              <a:solidFill>
                <a:srgbClr val="000000"/>
              </a:solidFill>
              <a:latin typeface="Open Sans"/>
              <a:ea typeface="Open Sans"/>
              <a:cs typeface="Open Sans"/>
              <a:sym typeface="Open Sans"/>
            </a:endParaRPr>
          </a:p>
        </p:txBody>
      </p:sp>
      <p:sp>
        <p:nvSpPr>
          <p:cNvPr id="695" name="Google Shape;695;p73"/>
          <p:cNvSpPr/>
          <p:nvPr/>
        </p:nvSpPr>
        <p:spPr>
          <a:xfrm>
            <a:off x="6178480" y="4391273"/>
            <a:ext cx="769800" cy="393900"/>
          </a:xfrm>
          <a:prstGeom prst="rect">
            <a:avLst/>
          </a:prstGeom>
          <a:solidFill>
            <a:schemeClr val="lt1"/>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Open Sans"/>
                <a:ea typeface="Open Sans"/>
                <a:cs typeface="Open Sans"/>
                <a:sym typeface="Open Sans"/>
              </a:rPr>
              <a:t>Success Comm</a:t>
            </a:r>
            <a:endParaRPr b="0" i="0" sz="900" u="none" cap="none" strike="noStrike">
              <a:solidFill>
                <a:srgbClr val="000000"/>
              </a:solidFill>
              <a:latin typeface="Open Sans"/>
              <a:ea typeface="Open Sans"/>
              <a:cs typeface="Open Sans"/>
              <a:sym typeface="Open Sans"/>
            </a:endParaRPr>
          </a:p>
        </p:txBody>
      </p:sp>
      <p:sp>
        <p:nvSpPr>
          <p:cNvPr id="696" name="Google Shape;696;p73"/>
          <p:cNvSpPr/>
          <p:nvPr/>
        </p:nvSpPr>
        <p:spPr>
          <a:xfrm>
            <a:off x="4300225" y="1758213"/>
            <a:ext cx="661800" cy="654000"/>
          </a:xfrm>
          <a:prstGeom prst="ellipse">
            <a:avLst/>
          </a:prstGeom>
          <a:solidFill>
            <a:srgbClr val="EEF1F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73"/>
          <p:cNvSpPr txBox="1"/>
          <p:nvPr/>
        </p:nvSpPr>
        <p:spPr>
          <a:xfrm>
            <a:off x="3746400" y="1151803"/>
            <a:ext cx="21978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Development Style</a:t>
            </a:r>
            <a:endParaRPr b="0" i="0" sz="1200" u="none" cap="none" strike="noStrike">
              <a:solidFill>
                <a:srgbClr val="16325C"/>
              </a:solidFill>
              <a:latin typeface="Open Sans"/>
              <a:ea typeface="Open Sans"/>
              <a:cs typeface="Open Sans"/>
              <a:sym typeface="Open Sans"/>
            </a:endParaRPr>
          </a:p>
        </p:txBody>
      </p:sp>
      <p:pic>
        <p:nvPicPr>
          <p:cNvPr id="698" name="Google Shape;698;p73"/>
          <p:cNvPicPr preferRelativeResize="0"/>
          <p:nvPr/>
        </p:nvPicPr>
        <p:blipFill rotWithShape="1">
          <a:blip r:embed="rId6">
            <a:alphaModFix/>
          </a:blip>
          <a:srcRect b="0" l="0" r="0" t="0"/>
          <a:stretch/>
        </p:blipFill>
        <p:spPr>
          <a:xfrm>
            <a:off x="3529296" y="1218911"/>
            <a:ext cx="236424" cy="216078"/>
          </a:xfrm>
          <a:prstGeom prst="rect">
            <a:avLst/>
          </a:prstGeom>
          <a:noFill/>
          <a:ln>
            <a:noFill/>
          </a:ln>
        </p:spPr>
      </p:pic>
      <p:sp>
        <p:nvSpPr>
          <p:cNvPr id="699" name="Google Shape;699;p73"/>
          <p:cNvSpPr txBox="1"/>
          <p:nvPr/>
        </p:nvSpPr>
        <p:spPr>
          <a:xfrm>
            <a:off x="6065225" y="3022925"/>
            <a:ext cx="2685000" cy="1001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 Ease of use</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 Speed of development &amp; delivery</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100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 Developer tools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 More documentation &amp; training</a:t>
            </a:r>
            <a:endParaRPr b="0" i="0" sz="1000" u="none" cap="none" strike="noStrike">
              <a:solidFill>
                <a:srgbClr val="16325C"/>
              </a:solidFill>
              <a:latin typeface="Open Sans"/>
              <a:ea typeface="Open Sans"/>
              <a:cs typeface="Open Sans"/>
              <a:sym typeface="Open Sans"/>
            </a:endParaRPr>
          </a:p>
        </p:txBody>
      </p:sp>
      <p:sp>
        <p:nvSpPr>
          <p:cNvPr id="700" name="Google Shape;700;p73"/>
          <p:cNvSpPr txBox="1"/>
          <p:nvPr/>
        </p:nvSpPr>
        <p:spPr>
          <a:xfrm>
            <a:off x="6419000" y="2740775"/>
            <a:ext cx="23322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30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Salesforce Pros &amp; Cons</a:t>
            </a:r>
            <a:endParaRPr b="0" i="0" sz="1200" u="none" cap="none" strike="noStrike">
              <a:solidFill>
                <a:srgbClr val="16325C"/>
              </a:solidFill>
              <a:latin typeface="Open Sans"/>
              <a:ea typeface="Open Sans"/>
              <a:cs typeface="Open Sans"/>
              <a:sym typeface="Open Sans"/>
            </a:endParaRPr>
          </a:p>
        </p:txBody>
      </p:sp>
      <p:sp>
        <p:nvSpPr>
          <p:cNvPr id="701" name="Google Shape;701;p73"/>
          <p:cNvSpPr txBox="1"/>
          <p:nvPr/>
        </p:nvSpPr>
        <p:spPr>
          <a:xfrm>
            <a:off x="3759300" y="2740775"/>
            <a:ext cx="21687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Previous Role</a:t>
            </a:r>
            <a:endParaRPr b="0" i="0" sz="1200" u="none" cap="none" strike="noStrike">
              <a:solidFill>
                <a:srgbClr val="16325C"/>
              </a:solidFill>
              <a:latin typeface="Open Sans"/>
              <a:ea typeface="Open Sans"/>
              <a:cs typeface="Open Sans"/>
              <a:sym typeface="Open Sans"/>
            </a:endParaRPr>
          </a:p>
        </p:txBody>
      </p:sp>
      <p:sp>
        <p:nvSpPr>
          <p:cNvPr id="702" name="Google Shape;702;p73"/>
          <p:cNvSpPr txBox="1"/>
          <p:nvPr/>
        </p:nvSpPr>
        <p:spPr>
          <a:xfrm>
            <a:off x="3396150" y="3166625"/>
            <a:ext cx="834600" cy="173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Non-SFDC Dev</a:t>
            </a:r>
            <a:endParaRPr b="1" i="0" sz="700" u="none" cap="none" strike="noStrike">
              <a:solidFill>
                <a:srgbClr val="16325C"/>
              </a:solidFill>
              <a:latin typeface="Open Sans"/>
              <a:ea typeface="Open Sans"/>
              <a:cs typeface="Open Sans"/>
              <a:sym typeface="Open Sans"/>
            </a:endParaRPr>
          </a:p>
        </p:txBody>
      </p:sp>
      <p:sp>
        <p:nvSpPr>
          <p:cNvPr id="703" name="Google Shape;703;p73"/>
          <p:cNvSpPr txBox="1"/>
          <p:nvPr/>
        </p:nvSpPr>
        <p:spPr>
          <a:xfrm>
            <a:off x="3396150" y="3395548"/>
            <a:ext cx="834600" cy="173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Proj Mgr</a:t>
            </a:r>
            <a:endParaRPr b="1" i="0" sz="700" u="none" cap="none" strike="noStrike">
              <a:solidFill>
                <a:srgbClr val="16325C"/>
              </a:solidFill>
              <a:latin typeface="Open Sans"/>
              <a:ea typeface="Open Sans"/>
              <a:cs typeface="Open Sans"/>
              <a:sym typeface="Open Sans"/>
            </a:endParaRPr>
          </a:p>
        </p:txBody>
      </p:sp>
      <p:sp>
        <p:nvSpPr>
          <p:cNvPr id="704" name="Google Shape;704;p73"/>
          <p:cNvSpPr txBox="1"/>
          <p:nvPr/>
        </p:nvSpPr>
        <p:spPr>
          <a:xfrm>
            <a:off x="3396150" y="3611050"/>
            <a:ext cx="834600" cy="173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Biz Analyst</a:t>
            </a:r>
            <a:endParaRPr b="1" i="0" sz="700" u="none" cap="none" strike="noStrike">
              <a:solidFill>
                <a:srgbClr val="16325C"/>
              </a:solidFill>
              <a:latin typeface="Open Sans"/>
              <a:ea typeface="Open Sans"/>
              <a:cs typeface="Open Sans"/>
              <a:sym typeface="Open Sans"/>
            </a:endParaRPr>
          </a:p>
        </p:txBody>
      </p:sp>
      <p:sp>
        <p:nvSpPr>
          <p:cNvPr id="705" name="Google Shape;705;p73"/>
          <p:cNvSpPr txBox="1"/>
          <p:nvPr/>
        </p:nvSpPr>
        <p:spPr>
          <a:xfrm>
            <a:off x="5560100" y="3168600"/>
            <a:ext cx="448800" cy="17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43%</a:t>
            </a:r>
            <a:endParaRPr b="0" i="0" sz="700" u="none" cap="none" strike="noStrike">
              <a:solidFill>
                <a:srgbClr val="16325C"/>
              </a:solidFill>
              <a:latin typeface="Open Sans"/>
              <a:ea typeface="Open Sans"/>
              <a:cs typeface="Open Sans"/>
              <a:sym typeface="Open Sans"/>
            </a:endParaRPr>
          </a:p>
        </p:txBody>
      </p:sp>
      <p:sp>
        <p:nvSpPr>
          <p:cNvPr id="706" name="Google Shape;706;p73"/>
          <p:cNvSpPr txBox="1"/>
          <p:nvPr/>
        </p:nvSpPr>
        <p:spPr>
          <a:xfrm>
            <a:off x="5079925" y="3389801"/>
            <a:ext cx="448800" cy="17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28%</a:t>
            </a:r>
            <a:endParaRPr b="0" i="0" sz="700" u="none" cap="none" strike="noStrike">
              <a:solidFill>
                <a:srgbClr val="16325C"/>
              </a:solidFill>
              <a:latin typeface="Open Sans"/>
              <a:ea typeface="Open Sans"/>
              <a:cs typeface="Open Sans"/>
              <a:sym typeface="Open Sans"/>
            </a:endParaRPr>
          </a:p>
        </p:txBody>
      </p:sp>
      <p:sp>
        <p:nvSpPr>
          <p:cNvPr id="707" name="Google Shape;707;p73"/>
          <p:cNvSpPr txBox="1"/>
          <p:nvPr/>
        </p:nvSpPr>
        <p:spPr>
          <a:xfrm>
            <a:off x="4770850" y="3612826"/>
            <a:ext cx="448800" cy="17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17%</a:t>
            </a:r>
            <a:endParaRPr b="0" i="0" sz="700" u="none" cap="none" strike="noStrike">
              <a:solidFill>
                <a:srgbClr val="16325C"/>
              </a:solidFill>
              <a:latin typeface="Open Sans"/>
              <a:ea typeface="Open Sans"/>
              <a:cs typeface="Open Sans"/>
              <a:sym typeface="Open Sans"/>
            </a:endParaRPr>
          </a:p>
        </p:txBody>
      </p:sp>
      <p:sp>
        <p:nvSpPr>
          <p:cNvPr id="708" name="Google Shape;708;p73"/>
          <p:cNvSpPr/>
          <p:nvPr/>
        </p:nvSpPr>
        <p:spPr>
          <a:xfrm>
            <a:off x="4230800" y="3166775"/>
            <a:ext cx="1359900" cy="1737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73"/>
          <p:cNvSpPr/>
          <p:nvPr/>
        </p:nvSpPr>
        <p:spPr>
          <a:xfrm>
            <a:off x="4230800" y="3389800"/>
            <a:ext cx="881400" cy="1737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73"/>
          <p:cNvSpPr/>
          <p:nvPr/>
        </p:nvSpPr>
        <p:spPr>
          <a:xfrm>
            <a:off x="4230800" y="3612825"/>
            <a:ext cx="540000" cy="1737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1" name="Google Shape;711;p73"/>
          <p:cNvPicPr preferRelativeResize="0"/>
          <p:nvPr/>
        </p:nvPicPr>
        <p:blipFill rotWithShape="1">
          <a:blip r:embed="rId7">
            <a:alphaModFix/>
          </a:blip>
          <a:srcRect b="0" l="0" r="0" t="0"/>
          <a:stretch/>
        </p:blipFill>
        <p:spPr>
          <a:xfrm>
            <a:off x="6162245" y="2783711"/>
            <a:ext cx="256750" cy="256727"/>
          </a:xfrm>
          <a:prstGeom prst="rect">
            <a:avLst/>
          </a:prstGeom>
          <a:noFill/>
          <a:ln>
            <a:noFill/>
          </a:ln>
        </p:spPr>
      </p:pic>
      <p:cxnSp>
        <p:nvCxnSpPr>
          <p:cNvPr id="712" name="Google Shape;712;p73"/>
          <p:cNvCxnSpPr/>
          <p:nvPr/>
        </p:nvCxnSpPr>
        <p:spPr>
          <a:xfrm>
            <a:off x="4235250" y="3139050"/>
            <a:ext cx="0" cy="684300"/>
          </a:xfrm>
          <a:prstGeom prst="straightConnector1">
            <a:avLst/>
          </a:prstGeom>
          <a:noFill/>
          <a:ln cap="flat" cmpd="sng" w="9525">
            <a:solidFill>
              <a:schemeClr val="dk2"/>
            </a:solidFill>
            <a:prstDash val="solid"/>
            <a:round/>
            <a:headEnd len="sm" w="sm" type="none"/>
            <a:tailEnd len="sm" w="sm" type="none"/>
          </a:ln>
        </p:spPr>
      </p:cxnSp>
      <p:pic>
        <p:nvPicPr>
          <p:cNvPr id="713" name="Google Shape;713;p73"/>
          <p:cNvPicPr preferRelativeResize="0"/>
          <p:nvPr/>
        </p:nvPicPr>
        <p:blipFill rotWithShape="1">
          <a:blip r:embed="rId8">
            <a:alphaModFix/>
          </a:blip>
          <a:srcRect b="0" l="0" r="0" t="0"/>
          <a:stretch/>
        </p:blipFill>
        <p:spPr>
          <a:xfrm>
            <a:off x="504659" y="3798632"/>
            <a:ext cx="236425" cy="236400"/>
          </a:xfrm>
          <a:prstGeom prst="rect">
            <a:avLst/>
          </a:prstGeom>
          <a:noFill/>
          <a:ln>
            <a:noFill/>
          </a:ln>
        </p:spPr>
      </p:pic>
      <p:sp>
        <p:nvSpPr>
          <p:cNvPr id="714" name="Google Shape;714;p73"/>
          <p:cNvSpPr txBox="1"/>
          <p:nvPr/>
        </p:nvSpPr>
        <p:spPr>
          <a:xfrm>
            <a:off x="6389650" y="1151800"/>
            <a:ext cx="23322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Top Tools &amp; Technologies</a:t>
            </a:r>
            <a:endParaRPr b="0" i="0" sz="1200" u="none" cap="none" strike="noStrike">
              <a:solidFill>
                <a:srgbClr val="16325C"/>
              </a:solidFill>
              <a:latin typeface="Open Sans"/>
              <a:ea typeface="Open Sans"/>
              <a:cs typeface="Open Sans"/>
              <a:sym typeface="Open Sans"/>
            </a:endParaRPr>
          </a:p>
        </p:txBody>
      </p:sp>
      <p:pic>
        <p:nvPicPr>
          <p:cNvPr id="715" name="Google Shape;715;p73"/>
          <p:cNvPicPr preferRelativeResize="0"/>
          <p:nvPr/>
        </p:nvPicPr>
        <p:blipFill rotWithShape="1">
          <a:blip r:embed="rId9">
            <a:alphaModFix/>
          </a:blip>
          <a:srcRect b="0" l="0" r="0" t="0"/>
          <a:stretch/>
        </p:blipFill>
        <p:spPr>
          <a:xfrm>
            <a:off x="6162250" y="1215050"/>
            <a:ext cx="229213" cy="216099"/>
          </a:xfrm>
          <a:prstGeom prst="rect">
            <a:avLst/>
          </a:prstGeom>
          <a:noFill/>
          <a:ln>
            <a:noFill/>
          </a:ln>
        </p:spPr>
      </p:pic>
      <p:pic>
        <p:nvPicPr>
          <p:cNvPr id="716" name="Google Shape;716;p73"/>
          <p:cNvPicPr preferRelativeResize="0"/>
          <p:nvPr/>
        </p:nvPicPr>
        <p:blipFill rotWithShape="1">
          <a:blip r:embed="rId10">
            <a:alphaModFix/>
          </a:blip>
          <a:srcRect b="0" l="0" r="0" t="0"/>
          <a:stretch/>
        </p:blipFill>
        <p:spPr>
          <a:xfrm>
            <a:off x="3519125" y="2806295"/>
            <a:ext cx="236426" cy="213681"/>
          </a:xfrm>
          <a:prstGeom prst="rect">
            <a:avLst/>
          </a:prstGeom>
          <a:noFill/>
          <a:ln>
            <a:noFill/>
          </a:ln>
        </p:spPr>
      </p:pic>
      <p:pic>
        <p:nvPicPr>
          <p:cNvPr descr="platform1.png" id="717" name="Google Shape;717;p73"/>
          <p:cNvPicPr preferRelativeResize="0"/>
          <p:nvPr/>
        </p:nvPicPr>
        <p:blipFill rotWithShape="1">
          <a:blip r:embed="rId11">
            <a:alphaModFix/>
          </a:blip>
          <a:srcRect b="0" l="0" r="0" t="0"/>
          <a:stretch/>
        </p:blipFill>
        <p:spPr>
          <a:xfrm>
            <a:off x="1312200" y="609087"/>
            <a:ext cx="609601" cy="6534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F6F9"/>
        </a:solidFill>
      </p:bgPr>
    </p:bg>
    <p:spTree>
      <p:nvGrpSpPr>
        <p:cNvPr id="721" name="Shape 721"/>
        <p:cNvGrpSpPr/>
        <p:nvPr/>
      </p:nvGrpSpPr>
      <p:grpSpPr>
        <a:xfrm>
          <a:off x="0" y="0"/>
          <a:ext cx="0" cy="0"/>
          <a:chOff x="0" y="0"/>
          <a:chExt cx="0" cy="0"/>
        </a:xfrm>
      </p:grpSpPr>
      <p:sp>
        <p:nvSpPr>
          <p:cNvPr id="722" name="Google Shape;722;p74"/>
          <p:cNvSpPr/>
          <p:nvPr/>
        </p:nvSpPr>
        <p:spPr>
          <a:xfrm rot="5400000">
            <a:off x="1339695" y="1610823"/>
            <a:ext cx="316800" cy="316800"/>
          </a:xfrm>
          <a:prstGeom prst="rtTriangl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74"/>
          <p:cNvSpPr/>
          <p:nvPr/>
        </p:nvSpPr>
        <p:spPr>
          <a:xfrm>
            <a:off x="709175" y="753325"/>
            <a:ext cx="7645200" cy="9276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p:txBody>
      </p:sp>
      <p:sp>
        <p:nvSpPr>
          <p:cNvPr id="724" name="Google Shape;724;p74"/>
          <p:cNvSpPr txBox="1"/>
          <p:nvPr/>
        </p:nvSpPr>
        <p:spPr>
          <a:xfrm>
            <a:off x="1290021" y="1958364"/>
            <a:ext cx="4703700" cy="465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Amit</a:t>
            </a:r>
            <a:endParaRPr b="1"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IT Corporate Operations Manager</a:t>
            </a:r>
            <a:endParaRPr b="0" i="0" sz="900" u="none" cap="none" strike="noStrike">
              <a:solidFill>
                <a:srgbClr val="16325C"/>
              </a:solidFill>
              <a:latin typeface="Open Sans"/>
              <a:ea typeface="Open Sans"/>
              <a:cs typeface="Open Sans"/>
              <a:sym typeface="Open Sans"/>
            </a:endParaRPr>
          </a:p>
        </p:txBody>
      </p:sp>
      <p:sp>
        <p:nvSpPr>
          <p:cNvPr id="725" name="Google Shape;725;p74"/>
          <p:cNvSpPr txBox="1"/>
          <p:nvPr/>
        </p:nvSpPr>
        <p:spPr>
          <a:xfrm>
            <a:off x="911475" y="926858"/>
            <a:ext cx="7240200" cy="669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It's my passion so I love to keep coding though my role now is of manager. But still I do coding. I like it's ease and </a:t>
            </a:r>
            <a:r>
              <a:rPr b="1" i="0" lang="en" sz="1000" u="none" cap="none" strike="noStrike">
                <a:solidFill>
                  <a:srgbClr val="16325C"/>
                </a:solidFill>
                <a:latin typeface="Open Sans"/>
                <a:ea typeface="Open Sans"/>
                <a:cs typeface="Open Sans"/>
                <a:sym typeface="Open Sans"/>
              </a:rPr>
              <a:t>simple</a:t>
            </a:r>
            <a:r>
              <a:rPr b="0" i="0" lang="en" sz="1000" u="none" cap="none" strike="noStrike">
                <a:solidFill>
                  <a:srgbClr val="16325C"/>
                </a:solidFill>
                <a:latin typeface="Open Sans"/>
                <a:ea typeface="Open Sans"/>
                <a:cs typeface="Open Sans"/>
                <a:sym typeface="Open Sans"/>
              </a:rPr>
              <a:t> mechanism of building logic. </a:t>
            </a:r>
            <a:r>
              <a:rPr b="1" i="0" lang="en" sz="1000" u="none" cap="none" strike="noStrike">
                <a:solidFill>
                  <a:srgbClr val="16325C"/>
                </a:solidFill>
                <a:latin typeface="Open Sans"/>
                <a:ea typeface="Open Sans"/>
                <a:cs typeface="Open Sans"/>
                <a:sym typeface="Open Sans"/>
              </a:rPr>
              <a:t>Anywhere and anytime</a:t>
            </a:r>
            <a:r>
              <a:rPr b="0" i="0" lang="en" sz="1000" u="none" cap="none" strike="noStrike">
                <a:solidFill>
                  <a:srgbClr val="16325C"/>
                </a:solidFill>
                <a:latin typeface="Open Sans"/>
                <a:ea typeface="Open Sans"/>
                <a:cs typeface="Open Sans"/>
                <a:sym typeface="Open Sans"/>
              </a:rPr>
              <a:t> as it's browser based.</a:t>
            </a:r>
            <a:endParaRPr b="0" i="0" sz="1000" u="none" cap="none" strike="noStrike">
              <a:solidFill>
                <a:srgbClr val="16325C"/>
              </a:solidFill>
              <a:latin typeface="Open Sans"/>
              <a:ea typeface="Open Sans"/>
              <a:cs typeface="Open Sans"/>
              <a:sym typeface="Open Sans"/>
            </a:endParaRPr>
          </a:p>
        </p:txBody>
      </p:sp>
      <p:pic>
        <p:nvPicPr>
          <p:cNvPr id="726" name="Google Shape;726;p74"/>
          <p:cNvPicPr preferRelativeResize="0"/>
          <p:nvPr/>
        </p:nvPicPr>
        <p:blipFill rotWithShape="1">
          <a:blip r:embed="rId3">
            <a:alphaModFix/>
          </a:blip>
          <a:srcRect b="0" l="0" r="0" t="0"/>
          <a:stretch/>
        </p:blipFill>
        <p:spPr>
          <a:xfrm>
            <a:off x="706650" y="1968275"/>
            <a:ext cx="549600" cy="549600"/>
          </a:xfrm>
          <a:prstGeom prst="ellipse">
            <a:avLst/>
          </a:prstGeom>
          <a:noFill/>
          <a:ln>
            <a:noFill/>
          </a:ln>
        </p:spPr>
      </p:pic>
      <p:sp>
        <p:nvSpPr>
          <p:cNvPr id="727" name="Google Shape;727;p74"/>
          <p:cNvSpPr/>
          <p:nvPr/>
        </p:nvSpPr>
        <p:spPr>
          <a:xfrm rot="5400000">
            <a:off x="1339695" y="3515823"/>
            <a:ext cx="316800" cy="316800"/>
          </a:xfrm>
          <a:prstGeom prst="rtTriangl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74"/>
          <p:cNvSpPr/>
          <p:nvPr/>
        </p:nvSpPr>
        <p:spPr>
          <a:xfrm>
            <a:off x="709175" y="2859839"/>
            <a:ext cx="7645200" cy="7260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74"/>
          <p:cNvSpPr txBox="1"/>
          <p:nvPr/>
        </p:nvSpPr>
        <p:spPr>
          <a:xfrm>
            <a:off x="1290020" y="3863364"/>
            <a:ext cx="5040900" cy="465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Thomas</a:t>
            </a:r>
            <a:endParaRPr b="1"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Business Analyst / Salesforce Architect</a:t>
            </a:r>
            <a:endParaRPr b="0" i="0" sz="900" u="none" cap="none" strike="noStrike">
              <a:solidFill>
                <a:srgbClr val="16325C"/>
              </a:solidFill>
              <a:latin typeface="Open Sans"/>
              <a:ea typeface="Open Sans"/>
              <a:cs typeface="Open Sans"/>
              <a:sym typeface="Open Sans"/>
            </a:endParaRPr>
          </a:p>
        </p:txBody>
      </p:sp>
      <p:sp>
        <p:nvSpPr>
          <p:cNvPr id="730" name="Google Shape;730;p74"/>
          <p:cNvSpPr txBox="1"/>
          <p:nvPr/>
        </p:nvSpPr>
        <p:spPr>
          <a:xfrm>
            <a:off x="911475" y="3042400"/>
            <a:ext cx="7240200" cy="423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Salesforce is easy to </a:t>
            </a:r>
            <a:r>
              <a:rPr b="1" i="0" lang="en" sz="1000" u="none" cap="none" strike="noStrike">
                <a:solidFill>
                  <a:srgbClr val="16325C"/>
                </a:solidFill>
                <a:latin typeface="Open Sans"/>
                <a:ea typeface="Open Sans"/>
                <a:cs typeface="Open Sans"/>
                <a:sym typeface="Open Sans"/>
              </a:rPr>
              <a:t>learn</a:t>
            </a:r>
            <a:r>
              <a:rPr b="0" i="0" lang="en" sz="1000" u="none" cap="none" strike="noStrike">
                <a:solidFill>
                  <a:srgbClr val="16325C"/>
                </a:solidFill>
                <a:latin typeface="Open Sans"/>
                <a:ea typeface="Open Sans"/>
                <a:cs typeface="Open Sans"/>
                <a:sym typeface="Open Sans"/>
              </a:rPr>
              <a:t>, tough to </a:t>
            </a:r>
            <a:r>
              <a:rPr b="1" i="0" lang="en" sz="1000" u="none" cap="none" strike="noStrike">
                <a:solidFill>
                  <a:srgbClr val="16325C"/>
                </a:solidFill>
                <a:latin typeface="Open Sans"/>
                <a:ea typeface="Open Sans"/>
                <a:cs typeface="Open Sans"/>
                <a:sym typeface="Open Sans"/>
              </a:rPr>
              <a:t>master</a:t>
            </a:r>
            <a:r>
              <a:rPr b="0" i="0" lang="en" sz="1000" u="none" cap="none" strike="noStrike">
                <a:solidFill>
                  <a:srgbClr val="16325C"/>
                </a:solidFill>
                <a:latin typeface="Open Sans"/>
                <a:ea typeface="Open Sans"/>
                <a:cs typeface="Open Sans"/>
                <a:sym typeface="Open Sans"/>
              </a:rPr>
              <a:t>.</a:t>
            </a:r>
            <a:endParaRPr b="0" i="0" sz="1000" u="none" cap="none" strike="noStrike">
              <a:solidFill>
                <a:srgbClr val="16325C"/>
              </a:solidFill>
              <a:latin typeface="Open Sans"/>
              <a:ea typeface="Open Sans"/>
              <a:cs typeface="Open Sans"/>
              <a:sym typeface="Open Sans"/>
            </a:endParaRPr>
          </a:p>
        </p:txBody>
      </p:sp>
      <p:sp>
        <p:nvSpPr>
          <p:cNvPr id="731" name="Google Shape;731;p74"/>
          <p:cNvSpPr/>
          <p:nvPr/>
        </p:nvSpPr>
        <p:spPr>
          <a:xfrm>
            <a:off x="706652" y="3840563"/>
            <a:ext cx="549600" cy="549600"/>
          </a:xfrm>
          <a:prstGeom prst="ellipse">
            <a:avLst/>
          </a:prstGeom>
          <a:solidFill>
            <a:srgbClr val="D8DD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2" name="Google Shape;732;p74"/>
          <p:cNvPicPr preferRelativeResize="0"/>
          <p:nvPr/>
        </p:nvPicPr>
        <p:blipFill rotWithShape="1">
          <a:blip r:embed="rId4">
            <a:alphaModFix/>
          </a:blip>
          <a:srcRect b="0" l="0" r="0" t="0"/>
          <a:stretch/>
        </p:blipFill>
        <p:spPr>
          <a:xfrm>
            <a:off x="706650" y="3837825"/>
            <a:ext cx="549600" cy="549600"/>
          </a:xfrm>
          <a:prstGeom prst="ellipse">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36" name="Shape 736"/>
        <p:cNvGrpSpPr/>
        <p:nvPr/>
      </p:nvGrpSpPr>
      <p:grpSpPr>
        <a:xfrm>
          <a:off x="0" y="0"/>
          <a:ext cx="0" cy="0"/>
          <a:chOff x="0" y="0"/>
          <a:chExt cx="0" cy="0"/>
        </a:xfrm>
      </p:grpSpPr>
      <p:sp>
        <p:nvSpPr>
          <p:cNvPr id="737" name="Google Shape;737;p75"/>
          <p:cNvSpPr txBox="1"/>
          <p:nvPr/>
        </p:nvSpPr>
        <p:spPr>
          <a:xfrm>
            <a:off x="1336325" y="3483500"/>
            <a:ext cx="21978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 sz="1200" u="none" cap="none" strike="noStrike">
                <a:solidFill>
                  <a:srgbClr val="16325C"/>
                </a:solidFill>
                <a:latin typeface="Open Sans"/>
                <a:ea typeface="Open Sans"/>
                <a:cs typeface="Open Sans"/>
                <a:sym typeface="Open Sans"/>
              </a:rPr>
              <a:t>Mike</a:t>
            </a:r>
            <a:endParaRPr b="1" i="0" sz="12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100"/>
              <a:buFont typeface="Arial"/>
              <a:buNone/>
            </a:pPr>
            <a:r>
              <a:rPr b="0" i="0" lang="en" sz="1000" u="none" cap="none" strike="noStrike">
                <a:solidFill>
                  <a:srgbClr val="16325C"/>
                </a:solidFill>
                <a:latin typeface="Open Sans"/>
                <a:ea typeface="Open Sans"/>
                <a:cs typeface="Open Sans"/>
                <a:sym typeface="Open Sans"/>
              </a:rPr>
              <a:t>Appiphony</a:t>
            </a:r>
            <a:endParaRPr b="1" i="0" sz="1000" u="none" cap="none" strike="noStrike">
              <a:solidFill>
                <a:srgbClr val="16325C"/>
              </a:solidFill>
              <a:latin typeface="Open Sans"/>
              <a:ea typeface="Open Sans"/>
              <a:cs typeface="Open Sans"/>
              <a:sym typeface="Open Sans"/>
            </a:endParaRPr>
          </a:p>
        </p:txBody>
      </p:sp>
      <p:sp>
        <p:nvSpPr>
          <p:cNvPr id="738" name="Google Shape;738;p75"/>
          <p:cNvSpPr txBox="1"/>
          <p:nvPr/>
        </p:nvSpPr>
        <p:spPr>
          <a:xfrm>
            <a:off x="5647650" y="3483500"/>
            <a:ext cx="21978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Gean</a:t>
            </a:r>
            <a:endParaRPr b="1" i="0" sz="12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Silverline</a:t>
            </a:r>
            <a:endParaRPr b="1" i="0" sz="1000" u="none" cap="none" strike="noStrike">
              <a:solidFill>
                <a:srgbClr val="16325C"/>
              </a:solidFill>
              <a:latin typeface="Open Sans"/>
              <a:ea typeface="Open Sans"/>
              <a:cs typeface="Open Sans"/>
              <a:sym typeface="Open Sans"/>
            </a:endParaRPr>
          </a:p>
        </p:txBody>
      </p:sp>
      <p:pic>
        <p:nvPicPr>
          <p:cNvPr id="739" name="Google Shape;739;p75">
            <a:hlinkClick r:id="rId3"/>
          </p:cNvPr>
          <p:cNvPicPr preferRelativeResize="0"/>
          <p:nvPr/>
        </p:nvPicPr>
        <p:blipFill rotWithShape="1">
          <a:blip r:embed="rId4">
            <a:alphaModFix/>
          </a:blip>
          <a:srcRect b="0" l="0" r="0" t="0"/>
          <a:stretch/>
        </p:blipFill>
        <p:spPr>
          <a:xfrm>
            <a:off x="443363" y="1158700"/>
            <a:ext cx="3983727" cy="2235674"/>
          </a:xfrm>
          <a:prstGeom prst="rect">
            <a:avLst/>
          </a:prstGeom>
          <a:noFill/>
          <a:ln>
            <a:noFill/>
          </a:ln>
        </p:spPr>
      </p:pic>
      <p:sp>
        <p:nvSpPr>
          <p:cNvPr id="740" name="Google Shape;740;p75">
            <a:hlinkClick r:id="rId5"/>
          </p:cNvPr>
          <p:cNvSpPr/>
          <p:nvPr/>
        </p:nvSpPr>
        <p:spPr>
          <a:xfrm>
            <a:off x="2048591" y="1895049"/>
            <a:ext cx="773309" cy="773309"/>
          </a:xfrm>
          <a:prstGeom prst="ellips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75">
            <a:hlinkClick r:id="rId6"/>
          </p:cNvPr>
          <p:cNvSpPr/>
          <p:nvPr/>
        </p:nvSpPr>
        <p:spPr>
          <a:xfrm rot="5400000">
            <a:off x="2288604" y="2113021"/>
            <a:ext cx="390041" cy="337366"/>
          </a:xfrm>
          <a:prstGeom prst="triangle">
            <a:avLst>
              <a:gd fmla="val 50000" name="adj"/>
            </a:avLst>
          </a:prstGeom>
          <a:solidFill>
            <a:srgbClr val="5469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75">
            <a:hlinkClick r:id="rId7"/>
          </p:cNvPr>
          <p:cNvPicPr preferRelativeResize="0"/>
          <p:nvPr/>
        </p:nvPicPr>
        <p:blipFill rotWithShape="1">
          <a:blip r:embed="rId8">
            <a:alphaModFix/>
          </a:blip>
          <a:srcRect b="0" l="0" r="0" t="0"/>
          <a:stretch/>
        </p:blipFill>
        <p:spPr>
          <a:xfrm>
            <a:off x="4756063" y="1163863"/>
            <a:ext cx="3980979" cy="2235674"/>
          </a:xfrm>
          <a:prstGeom prst="rect">
            <a:avLst/>
          </a:prstGeom>
          <a:noFill/>
          <a:ln>
            <a:noFill/>
          </a:ln>
        </p:spPr>
      </p:pic>
      <p:sp>
        <p:nvSpPr>
          <p:cNvPr id="743" name="Google Shape;743;p75">
            <a:hlinkClick r:id="rId9"/>
          </p:cNvPr>
          <p:cNvSpPr/>
          <p:nvPr/>
        </p:nvSpPr>
        <p:spPr>
          <a:xfrm>
            <a:off x="6359916" y="1895049"/>
            <a:ext cx="773309" cy="773309"/>
          </a:xfrm>
          <a:prstGeom prst="ellips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75">
            <a:hlinkClick r:id="rId10"/>
          </p:cNvPr>
          <p:cNvSpPr/>
          <p:nvPr/>
        </p:nvSpPr>
        <p:spPr>
          <a:xfrm rot="5400000">
            <a:off x="6599929" y="2113021"/>
            <a:ext cx="390041" cy="337366"/>
          </a:xfrm>
          <a:prstGeom prst="triangle">
            <a:avLst>
              <a:gd fmla="val 50000" name="adj"/>
            </a:avLst>
          </a:prstGeom>
          <a:solidFill>
            <a:srgbClr val="5469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75"/>
          <p:cNvSpPr txBox="1"/>
          <p:nvPr/>
        </p:nvSpPr>
        <p:spPr>
          <a:xfrm>
            <a:off x="264650" y="256775"/>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Meet some Cloud Architects...</a:t>
            </a:r>
            <a:endParaRPr b="1" i="0" sz="1800" u="none" cap="none" strike="noStrike">
              <a:solidFill>
                <a:srgbClr val="16325C"/>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49" name="Shape 749"/>
        <p:cNvGrpSpPr/>
        <p:nvPr/>
      </p:nvGrpSpPr>
      <p:grpSpPr>
        <a:xfrm>
          <a:off x="0" y="0"/>
          <a:ext cx="0" cy="0"/>
          <a:chOff x="0" y="0"/>
          <a:chExt cx="0" cy="0"/>
        </a:xfrm>
      </p:grpSpPr>
      <p:sp>
        <p:nvSpPr>
          <p:cNvPr id="750" name="Google Shape;750;p76"/>
          <p:cNvSpPr txBox="1"/>
          <p:nvPr/>
        </p:nvSpPr>
        <p:spPr>
          <a:xfrm>
            <a:off x="3473100" y="3480912"/>
            <a:ext cx="21978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 sz="1200" u="none" cap="none" strike="noStrike">
                <a:solidFill>
                  <a:srgbClr val="16325C"/>
                </a:solidFill>
                <a:latin typeface="Open Sans"/>
                <a:ea typeface="Open Sans"/>
                <a:cs typeface="Open Sans"/>
                <a:sym typeface="Open Sans"/>
              </a:rPr>
              <a:t>Robert</a:t>
            </a:r>
            <a:endParaRPr b="1" i="0" sz="12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100"/>
              <a:buFont typeface="Arial"/>
              <a:buNone/>
            </a:pPr>
            <a:r>
              <a:rPr b="0" i="0" lang="en" sz="1000" u="none" cap="none" strike="noStrike">
                <a:solidFill>
                  <a:srgbClr val="16325C"/>
                </a:solidFill>
                <a:latin typeface="Open Sans"/>
                <a:ea typeface="Open Sans"/>
                <a:cs typeface="Open Sans"/>
                <a:sym typeface="Open Sans"/>
              </a:rPr>
              <a:t>Greystone &amp; Co.</a:t>
            </a:r>
            <a:endParaRPr b="1" i="0" sz="1000" u="none" cap="none" strike="noStrike">
              <a:solidFill>
                <a:srgbClr val="16325C"/>
              </a:solidFill>
              <a:latin typeface="Open Sans"/>
              <a:ea typeface="Open Sans"/>
              <a:cs typeface="Open Sans"/>
              <a:sym typeface="Open Sans"/>
            </a:endParaRPr>
          </a:p>
        </p:txBody>
      </p:sp>
      <p:pic>
        <p:nvPicPr>
          <p:cNvPr id="751" name="Google Shape;751;p76">
            <a:hlinkClick r:id="rId3"/>
          </p:cNvPr>
          <p:cNvPicPr preferRelativeResize="0"/>
          <p:nvPr/>
        </p:nvPicPr>
        <p:blipFill rotWithShape="1">
          <a:blip r:embed="rId4">
            <a:alphaModFix/>
          </a:blip>
          <a:srcRect b="0" l="0" r="0" t="0"/>
          <a:stretch/>
        </p:blipFill>
        <p:spPr>
          <a:xfrm>
            <a:off x="2562638" y="1161287"/>
            <a:ext cx="3983723" cy="2239966"/>
          </a:xfrm>
          <a:prstGeom prst="rect">
            <a:avLst/>
          </a:prstGeom>
          <a:noFill/>
          <a:ln>
            <a:noFill/>
          </a:ln>
        </p:spPr>
      </p:pic>
      <p:sp>
        <p:nvSpPr>
          <p:cNvPr id="752" name="Google Shape;752;p76">
            <a:hlinkClick r:id="rId5"/>
          </p:cNvPr>
          <p:cNvSpPr/>
          <p:nvPr/>
        </p:nvSpPr>
        <p:spPr>
          <a:xfrm>
            <a:off x="4167853" y="1892462"/>
            <a:ext cx="773309" cy="773309"/>
          </a:xfrm>
          <a:prstGeom prst="ellips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76">
            <a:hlinkClick r:id="rId6"/>
          </p:cNvPr>
          <p:cNvSpPr/>
          <p:nvPr/>
        </p:nvSpPr>
        <p:spPr>
          <a:xfrm rot="5400000">
            <a:off x="4407866" y="2110433"/>
            <a:ext cx="390041" cy="337366"/>
          </a:xfrm>
          <a:prstGeom prst="triangle">
            <a:avLst>
              <a:gd fmla="val 50000" name="adj"/>
            </a:avLst>
          </a:prstGeom>
          <a:solidFill>
            <a:srgbClr val="5469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76"/>
          <p:cNvSpPr txBox="1"/>
          <p:nvPr/>
        </p:nvSpPr>
        <p:spPr>
          <a:xfrm>
            <a:off x="264650" y="256775"/>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Meet some Cloud Architects...</a:t>
            </a:r>
            <a:endParaRPr b="1" i="0" sz="1800" u="none" cap="none" strike="noStrike">
              <a:solidFill>
                <a:srgbClr val="16325C"/>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77"/>
          <p:cNvSpPr txBox="1"/>
          <p:nvPr/>
        </p:nvSpPr>
        <p:spPr>
          <a:xfrm>
            <a:off x="666600" y="1528352"/>
            <a:ext cx="7810800" cy="208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16325C"/>
                </a:solidFill>
                <a:latin typeface="Open Sans"/>
                <a:ea typeface="Open Sans"/>
                <a:cs typeface="Open Sans"/>
                <a:sym typeface="Open Sans"/>
              </a:rPr>
              <a:t>Cloud Architects have the most development experience and are focused on making their teams and products effective and efficient.</a:t>
            </a:r>
            <a:endParaRPr b="0" i="0" sz="2400" u="none" cap="none" strike="noStrike">
              <a:solidFill>
                <a:srgbClr val="16325C"/>
              </a:solidFill>
              <a:latin typeface="Open Sans"/>
              <a:ea typeface="Open Sans"/>
              <a:cs typeface="Open Sans"/>
              <a:sym typeface="Open Sans"/>
            </a:endParaRPr>
          </a:p>
        </p:txBody>
      </p:sp>
      <p:pic>
        <p:nvPicPr>
          <p:cNvPr descr="platform1.png" id="760" name="Google Shape;760;p77"/>
          <p:cNvPicPr preferRelativeResize="0"/>
          <p:nvPr/>
        </p:nvPicPr>
        <p:blipFill rotWithShape="1">
          <a:blip r:embed="rId3">
            <a:alphaModFix/>
          </a:blip>
          <a:srcRect b="0" l="0" r="0" t="0"/>
          <a:stretch/>
        </p:blipFill>
        <p:spPr>
          <a:xfrm>
            <a:off x="789125" y="1123437"/>
            <a:ext cx="609601" cy="65341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64" name="Shape 764"/>
        <p:cNvGrpSpPr/>
        <p:nvPr/>
      </p:nvGrpSpPr>
      <p:grpSpPr>
        <a:xfrm>
          <a:off x="0" y="0"/>
          <a:ext cx="0" cy="0"/>
          <a:chOff x="0" y="0"/>
          <a:chExt cx="0" cy="0"/>
        </a:xfrm>
      </p:grpSpPr>
      <p:sp>
        <p:nvSpPr>
          <p:cNvPr id="765" name="Google Shape;765;p78"/>
          <p:cNvSpPr txBox="1"/>
          <p:nvPr/>
        </p:nvSpPr>
        <p:spPr>
          <a:xfrm>
            <a:off x="630914" y="1943090"/>
            <a:ext cx="7810800" cy="11292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3600"/>
              <a:buFont typeface="Arial"/>
              <a:buNone/>
            </a:pPr>
            <a:r>
              <a:rPr b="1" i="0" lang="en" sz="3600" u="none" cap="none" strike="noStrike">
                <a:solidFill>
                  <a:srgbClr val="16325C"/>
                </a:solidFill>
                <a:latin typeface="Open Sans"/>
                <a:ea typeface="Open Sans"/>
                <a:cs typeface="Open Sans"/>
                <a:sym typeface="Open Sans"/>
              </a:rPr>
              <a:t>Data Connector</a:t>
            </a:r>
            <a:endParaRPr b="1" i="0" sz="3600" u="none" cap="none" strike="noStrike">
              <a:solidFill>
                <a:srgbClr val="16325C"/>
              </a:solidFill>
              <a:latin typeface="Open Sans"/>
              <a:ea typeface="Open Sans"/>
              <a:cs typeface="Open Sans"/>
              <a:sym typeface="Open Sans"/>
            </a:endParaRPr>
          </a:p>
        </p:txBody>
      </p:sp>
      <p:sp>
        <p:nvSpPr>
          <p:cNvPr id="766" name="Google Shape;766;p78"/>
          <p:cNvSpPr txBox="1"/>
          <p:nvPr/>
        </p:nvSpPr>
        <p:spPr>
          <a:xfrm>
            <a:off x="646500" y="3009290"/>
            <a:ext cx="7810800" cy="799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Manage integrations and configure data connections</a:t>
            </a:r>
            <a:endParaRPr b="0" i="0" sz="1800" u="none" cap="none" strike="noStrike">
              <a:solidFill>
                <a:srgbClr val="16325C"/>
              </a:solidFill>
              <a:latin typeface="Open Sans"/>
              <a:ea typeface="Open Sans"/>
              <a:cs typeface="Open Sans"/>
              <a:sym typeface="Open Sans"/>
            </a:endParaRPr>
          </a:p>
        </p:txBody>
      </p:sp>
      <p:sp>
        <p:nvSpPr>
          <p:cNvPr id="767" name="Google Shape;767;p78"/>
          <p:cNvSpPr/>
          <p:nvPr/>
        </p:nvSpPr>
        <p:spPr>
          <a:xfrm>
            <a:off x="760700" y="2958000"/>
            <a:ext cx="6492600" cy="513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latform4.png" id="768" name="Google Shape;768;p78"/>
          <p:cNvPicPr preferRelativeResize="0"/>
          <p:nvPr/>
        </p:nvPicPr>
        <p:blipFill rotWithShape="1">
          <a:blip r:embed="rId3">
            <a:alphaModFix/>
          </a:blip>
          <a:srcRect b="0" l="0" r="0" t="0"/>
          <a:stretch/>
        </p:blipFill>
        <p:spPr>
          <a:xfrm>
            <a:off x="760700" y="1307675"/>
            <a:ext cx="985950" cy="945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72" name="Shape 772"/>
        <p:cNvGrpSpPr/>
        <p:nvPr/>
      </p:nvGrpSpPr>
      <p:grpSpPr>
        <a:xfrm>
          <a:off x="0" y="0"/>
          <a:ext cx="0" cy="0"/>
          <a:chOff x="0" y="0"/>
          <a:chExt cx="0" cy="0"/>
        </a:xfrm>
      </p:grpSpPr>
      <p:pic>
        <p:nvPicPr>
          <p:cNvPr id="773" name="Google Shape;773;p79"/>
          <p:cNvPicPr preferRelativeResize="0"/>
          <p:nvPr/>
        </p:nvPicPr>
        <p:blipFill rotWithShape="1">
          <a:blip r:embed="rId3">
            <a:alphaModFix/>
          </a:blip>
          <a:srcRect b="0" l="0" r="0" t="0"/>
          <a:stretch/>
        </p:blipFill>
        <p:spPr>
          <a:xfrm>
            <a:off x="504649" y="2205659"/>
            <a:ext cx="256750" cy="256750"/>
          </a:xfrm>
          <a:prstGeom prst="rect">
            <a:avLst/>
          </a:prstGeom>
          <a:noFill/>
          <a:ln>
            <a:noFill/>
          </a:ln>
        </p:spPr>
      </p:pic>
      <p:sp>
        <p:nvSpPr>
          <p:cNvPr id="774" name="Google Shape;774;p79"/>
          <p:cNvSpPr txBox="1"/>
          <p:nvPr/>
        </p:nvSpPr>
        <p:spPr>
          <a:xfrm>
            <a:off x="744025" y="2152675"/>
            <a:ext cx="1847100" cy="39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Experience</a:t>
            </a:r>
            <a:endParaRPr b="1" i="0" sz="1200" u="none" cap="none" strike="noStrike">
              <a:solidFill>
                <a:srgbClr val="16325C"/>
              </a:solidFill>
              <a:latin typeface="Open Sans"/>
              <a:ea typeface="Open Sans"/>
              <a:cs typeface="Open Sans"/>
              <a:sym typeface="Open Sans"/>
            </a:endParaRPr>
          </a:p>
        </p:txBody>
      </p:sp>
      <p:sp>
        <p:nvSpPr>
          <p:cNvPr id="775" name="Google Shape;775;p79"/>
          <p:cNvSpPr txBox="1"/>
          <p:nvPr/>
        </p:nvSpPr>
        <p:spPr>
          <a:xfrm>
            <a:off x="428625" y="2483675"/>
            <a:ext cx="2234700" cy="1001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16325C"/>
                </a:solidFill>
                <a:latin typeface="Open Sans"/>
                <a:ea typeface="Open Sans"/>
                <a:cs typeface="Open Sans"/>
                <a:sym typeface="Open Sans"/>
              </a:rPr>
              <a:t>0-3 years </a:t>
            </a:r>
            <a:endParaRPr b="1" i="0" sz="11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with Salesforce</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16325C"/>
                </a:solidFill>
                <a:latin typeface="Open Sans"/>
                <a:ea typeface="Open Sans"/>
                <a:cs typeface="Open Sans"/>
                <a:sym typeface="Open Sans"/>
              </a:rPr>
              <a:t>3-5 years </a:t>
            </a:r>
            <a:endParaRPr b="1" i="0" sz="11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with development in general</a:t>
            </a:r>
            <a:endParaRPr b="0" i="0" sz="1000" u="none" cap="none" strike="noStrike">
              <a:solidFill>
                <a:srgbClr val="16325C"/>
              </a:solidFill>
              <a:latin typeface="Open Sans"/>
              <a:ea typeface="Open Sans"/>
              <a:cs typeface="Open Sans"/>
              <a:sym typeface="Open Sans"/>
            </a:endParaRPr>
          </a:p>
        </p:txBody>
      </p:sp>
      <p:sp>
        <p:nvSpPr>
          <p:cNvPr id="776" name="Google Shape;776;p79"/>
          <p:cNvSpPr txBox="1"/>
          <p:nvPr/>
        </p:nvSpPr>
        <p:spPr>
          <a:xfrm>
            <a:off x="3425100" y="280275"/>
            <a:ext cx="5289300" cy="88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16325C"/>
                </a:solidFill>
                <a:latin typeface="Open Sans"/>
                <a:ea typeface="Open Sans"/>
                <a:cs typeface="Open Sans"/>
                <a:sym typeface="Open Sans"/>
              </a:rPr>
              <a:t>Data Connectors </a:t>
            </a:r>
            <a:r>
              <a:rPr b="0" i="0" lang="en" sz="1400" u="none" cap="none" strike="noStrike">
                <a:solidFill>
                  <a:srgbClr val="16325C"/>
                </a:solidFill>
                <a:latin typeface="Open Sans"/>
                <a:ea typeface="Open Sans"/>
                <a:cs typeface="Open Sans"/>
                <a:sym typeface="Open Sans"/>
              </a:rPr>
              <a:t>spend 3+ hours per day managing </a:t>
            </a:r>
            <a:r>
              <a:rPr b="1" i="0" lang="en" sz="1400" u="none" cap="none" strike="noStrike">
                <a:solidFill>
                  <a:srgbClr val="16325C"/>
                </a:solidFill>
                <a:latin typeface="Open Sans"/>
                <a:ea typeface="Open Sans"/>
                <a:cs typeface="Open Sans"/>
                <a:sym typeface="Open Sans"/>
              </a:rPr>
              <a:t>integrations</a:t>
            </a:r>
            <a:r>
              <a:rPr b="0" i="0" lang="en" sz="1400" u="none" cap="none" strike="noStrike">
                <a:solidFill>
                  <a:srgbClr val="16325C"/>
                </a:solidFill>
                <a:latin typeface="Open Sans"/>
                <a:ea typeface="Open Sans"/>
                <a:cs typeface="Open Sans"/>
                <a:sym typeface="Open Sans"/>
              </a:rPr>
              <a:t> and configuring </a:t>
            </a:r>
            <a:r>
              <a:rPr b="1" i="0" lang="en" sz="1400" u="none" cap="none" strike="noStrike">
                <a:solidFill>
                  <a:srgbClr val="16325C"/>
                </a:solidFill>
                <a:latin typeface="Open Sans"/>
                <a:ea typeface="Open Sans"/>
                <a:cs typeface="Open Sans"/>
                <a:sym typeface="Open Sans"/>
              </a:rPr>
              <a:t>data connections</a:t>
            </a:r>
            <a:r>
              <a:rPr b="0" i="0" lang="en" sz="1400" u="none" cap="none" strike="noStrike">
                <a:solidFill>
                  <a:srgbClr val="16325C"/>
                </a:solidFill>
                <a:latin typeface="Open Sans"/>
                <a:ea typeface="Open Sans"/>
                <a:cs typeface="Open Sans"/>
                <a:sym typeface="Open Sans"/>
              </a:rPr>
              <a:t>, and </a:t>
            </a:r>
            <a:br>
              <a:rPr b="0" i="0" lang="en" sz="1400" u="none" cap="none" strike="noStrike">
                <a:solidFill>
                  <a:srgbClr val="16325C"/>
                </a:solidFill>
                <a:latin typeface="Open Sans"/>
                <a:ea typeface="Open Sans"/>
                <a:cs typeface="Open Sans"/>
                <a:sym typeface="Open Sans"/>
              </a:rPr>
            </a:br>
            <a:r>
              <a:rPr b="0" i="0" lang="en" sz="1400" u="none" cap="none" strike="noStrike">
                <a:solidFill>
                  <a:srgbClr val="16325C"/>
                </a:solidFill>
                <a:latin typeface="Open Sans"/>
                <a:ea typeface="Open Sans"/>
                <a:cs typeface="Open Sans"/>
                <a:sym typeface="Open Sans"/>
              </a:rPr>
              <a:t>1-3 hours analyzing data.</a:t>
            </a:r>
            <a:endParaRPr b="0" i="0" sz="1400" u="none" cap="none" strike="noStrike">
              <a:solidFill>
                <a:srgbClr val="16325C"/>
              </a:solidFill>
              <a:latin typeface="Open Sans"/>
              <a:ea typeface="Open Sans"/>
              <a:cs typeface="Open Sans"/>
              <a:sym typeface="Open Sans"/>
            </a:endParaRPr>
          </a:p>
        </p:txBody>
      </p:sp>
      <p:sp>
        <p:nvSpPr>
          <p:cNvPr id="777" name="Google Shape;777;p79"/>
          <p:cNvSpPr txBox="1"/>
          <p:nvPr/>
        </p:nvSpPr>
        <p:spPr>
          <a:xfrm>
            <a:off x="744025" y="3719875"/>
            <a:ext cx="1847100" cy="39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Salesforce Use</a:t>
            </a:r>
            <a:endParaRPr b="1" i="0" sz="1200" u="none" cap="none" strike="noStrike">
              <a:solidFill>
                <a:srgbClr val="16325C"/>
              </a:solidFill>
              <a:latin typeface="Open Sans"/>
              <a:ea typeface="Open Sans"/>
              <a:cs typeface="Open Sans"/>
              <a:sym typeface="Open Sans"/>
            </a:endParaRPr>
          </a:p>
        </p:txBody>
      </p:sp>
      <p:sp>
        <p:nvSpPr>
          <p:cNvPr id="778" name="Google Shape;778;p79"/>
          <p:cNvSpPr txBox="1"/>
          <p:nvPr/>
        </p:nvSpPr>
        <p:spPr>
          <a:xfrm>
            <a:off x="428625" y="4050875"/>
            <a:ext cx="2234700" cy="75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16325C"/>
                </a:solidFill>
                <a:latin typeface="Open Sans"/>
                <a:ea typeface="Open Sans"/>
                <a:cs typeface="Open Sans"/>
                <a:sym typeface="Open Sans"/>
              </a:rPr>
              <a:t>&lt;10-100%</a:t>
            </a:r>
            <a:r>
              <a:rPr b="1" i="0" lang="en" sz="1200" u="none" cap="none" strike="noStrike">
                <a:solidFill>
                  <a:srgbClr val="16325C"/>
                </a:solidFill>
                <a:latin typeface="Open Sans"/>
                <a:ea typeface="Open Sans"/>
                <a:cs typeface="Open Sans"/>
                <a:sym typeface="Open Sans"/>
              </a:rPr>
              <a:t> </a:t>
            </a:r>
            <a:endParaRPr b="1" i="0" sz="12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of time spent on Salesforce development</a:t>
            </a:r>
            <a:endParaRPr b="0" i="0" sz="1000" u="none" cap="none" strike="noStrike">
              <a:solidFill>
                <a:srgbClr val="16325C"/>
              </a:solidFill>
              <a:latin typeface="Open Sans"/>
              <a:ea typeface="Open Sans"/>
              <a:cs typeface="Open Sans"/>
              <a:sym typeface="Open Sans"/>
            </a:endParaRPr>
          </a:p>
        </p:txBody>
      </p:sp>
      <p:sp>
        <p:nvSpPr>
          <p:cNvPr id="779" name="Google Shape;779;p79"/>
          <p:cNvSpPr txBox="1"/>
          <p:nvPr/>
        </p:nvSpPr>
        <p:spPr>
          <a:xfrm>
            <a:off x="3758363" y="4070940"/>
            <a:ext cx="21978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Learning Strategy</a:t>
            </a:r>
            <a:endParaRPr b="0" i="0" sz="1200" u="none" cap="none" strike="noStrike">
              <a:solidFill>
                <a:srgbClr val="16325C"/>
              </a:solidFill>
              <a:latin typeface="Open Sans"/>
              <a:ea typeface="Open Sans"/>
              <a:cs typeface="Open Sans"/>
              <a:sym typeface="Open Sans"/>
            </a:endParaRPr>
          </a:p>
        </p:txBody>
      </p:sp>
      <p:sp>
        <p:nvSpPr>
          <p:cNvPr id="780" name="Google Shape;780;p79"/>
          <p:cNvSpPr txBox="1"/>
          <p:nvPr/>
        </p:nvSpPr>
        <p:spPr>
          <a:xfrm>
            <a:off x="0" y="1262500"/>
            <a:ext cx="32340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n" sz="2000" u="none" cap="none" strike="noStrike">
                <a:solidFill>
                  <a:srgbClr val="16325C"/>
                </a:solidFill>
                <a:latin typeface="Open Sans"/>
                <a:ea typeface="Open Sans"/>
                <a:cs typeface="Open Sans"/>
                <a:sym typeface="Open Sans"/>
              </a:rPr>
              <a:t>Data Connector</a:t>
            </a:r>
            <a:endParaRPr b="1" i="0" sz="2000" u="none" cap="none" strike="noStrike">
              <a:solidFill>
                <a:srgbClr val="16325C"/>
              </a:solidFill>
              <a:latin typeface="Open Sans"/>
              <a:ea typeface="Open Sans"/>
              <a:cs typeface="Open Sans"/>
              <a:sym typeface="Open Sans"/>
            </a:endParaRPr>
          </a:p>
        </p:txBody>
      </p:sp>
      <p:sp>
        <p:nvSpPr>
          <p:cNvPr id="781" name="Google Shape;781;p79"/>
          <p:cNvSpPr txBox="1"/>
          <p:nvPr/>
        </p:nvSpPr>
        <p:spPr>
          <a:xfrm>
            <a:off x="6065225" y="1574450"/>
            <a:ext cx="2816400" cy="1180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HTML/CSS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Javascript</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Trad. prog. languages (Java, C#, C/C++, etc.)</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Custom objects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Unit tests</a:t>
            </a:r>
            <a:endParaRPr b="0" i="0" sz="1000" u="none" cap="none" strike="noStrike">
              <a:solidFill>
                <a:srgbClr val="16325C"/>
              </a:solidFill>
              <a:latin typeface="Open Sans"/>
              <a:ea typeface="Open Sans"/>
              <a:cs typeface="Open Sans"/>
              <a:sym typeface="Open Sans"/>
            </a:endParaRPr>
          </a:p>
        </p:txBody>
      </p:sp>
      <p:pic>
        <p:nvPicPr>
          <p:cNvPr id="782" name="Google Shape;782;p79"/>
          <p:cNvPicPr preferRelativeResize="0"/>
          <p:nvPr/>
        </p:nvPicPr>
        <p:blipFill rotWithShape="1">
          <a:blip r:embed="rId4">
            <a:alphaModFix/>
          </a:blip>
          <a:srcRect b="0" l="0" r="0" t="0"/>
          <a:stretch/>
        </p:blipFill>
        <p:spPr>
          <a:xfrm>
            <a:off x="3529312" y="4148890"/>
            <a:ext cx="256750" cy="186697"/>
          </a:xfrm>
          <a:prstGeom prst="rect">
            <a:avLst/>
          </a:prstGeom>
          <a:noFill/>
          <a:ln>
            <a:noFill/>
          </a:ln>
        </p:spPr>
      </p:pic>
      <p:pic>
        <p:nvPicPr>
          <p:cNvPr id="783" name="Google Shape;783;p79"/>
          <p:cNvPicPr preferRelativeResize="0"/>
          <p:nvPr/>
        </p:nvPicPr>
        <p:blipFill rotWithShape="1">
          <a:blip r:embed="rId5">
            <a:alphaModFix/>
          </a:blip>
          <a:srcRect b="0" l="0" r="0" t="0"/>
          <a:stretch/>
        </p:blipFill>
        <p:spPr>
          <a:xfrm rot="-2700000">
            <a:off x="4073225" y="1637325"/>
            <a:ext cx="1117500" cy="1117500"/>
          </a:xfrm>
          <a:prstGeom prst="rect">
            <a:avLst/>
          </a:prstGeom>
          <a:noFill/>
          <a:ln>
            <a:noFill/>
          </a:ln>
        </p:spPr>
      </p:pic>
      <p:sp>
        <p:nvSpPr>
          <p:cNvPr id="784" name="Google Shape;784;p79"/>
          <p:cNvSpPr txBox="1"/>
          <p:nvPr/>
        </p:nvSpPr>
        <p:spPr>
          <a:xfrm>
            <a:off x="3438156" y="2244175"/>
            <a:ext cx="769800" cy="447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Mostly code</a:t>
            </a:r>
            <a:endParaRPr b="1" i="0" sz="700" u="none" cap="none" strike="noStrike">
              <a:solidFill>
                <a:srgbClr val="16325C"/>
              </a:solidFill>
              <a:latin typeface="Open Sans"/>
              <a:ea typeface="Open Sans"/>
              <a:cs typeface="Open Sans"/>
              <a:sym typeface="Open Sans"/>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30%</a:t>
            </a:r>
            <a:endParaRPr b="0" i="0" sz="700" u="none" cap="none" strike="noStrike">
              <a:solidFill>
                <a:srgbClr val="16325C"/>
              </a:solidFill>
              <a:latin typeface="Open Sans"/>
              <a:ea typeface="Open Sans"/>
              <a:cs typeface="Open Sans"/>
              <a:sym typeface="Open Sans"/>
            </a:endParaRPr>
          </a:p>
        </p:txBody>
      </p:sp>
      <p:sp>
        <p:nvSpPr>
          <p:cNvPr id="785" name="Google Shape;785;p79"/>
          <p:cNvSpPr txBox="1"/>
          <p:nvPr/>
        </p:nvSpPr>
        <p:spPr>
          <a:xfrm>
            <a:off x="5079925" y="2244175"/>
            <a:ext cx="769800" cy="44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50/50</a:t>
            </a:r>
            <a:endParaRPr b="1" i="0" sz="700" u="none" cap="none" strike="noStrike">
              <a:solidFill>
                <a:srgbClr val="16325C"/>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30%</a:t>
            </a:r>
            <a:endParaRPr b="0" i="0" sz="700" u="none" cap="none" strike="noStrike">
              <a:solidFill>
                <a:srgbClr val="16325C"/>
              </a:solidFill>
              <a:latin typeface="Open Sans"/>
              <a:ea typeface="Open Sans"/>
              <a:cs typeface="Open Sans"/>
              <a:sym typeface="Open Sans"/>
            </a:endParaRPr>
          </a:p>
        </p:txBody>
      </p:sp>
      <p:sp>
        <p:nvSpPr>
          <p:cNvPr id="786" name="Google Shape;786;p79"/>
          <p:cNvSpPr txBox="1"/>
          <p:nvPr/>
        </p:nvSpPr>
        <p:spPr>
          <a:xfrm>
            <a:off x="5079931" y="1675225"/>
            <a:ext cx="769800" cy="44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Mostly clicks</a:t>
            </a:r>
            <a:endParaRPr b="1" i="0" sz="700" u="none" cap="none" strike="noStrike">
              <a:solidFill>
                <a:srgbClr val="16325C"/>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35%</a:t>
            </a:r>
            <a:endParaRPr b="0" i="0" sz="700" u="none" cap="none" strike="noStrike">
              <a:solidFill>
                <a:srgbClr val="16325C"/>
              </a:solidFill>
              <a:latin typeface="Open Sans"/>
              <a:ea typeface="Open Sans"/>
              <a:cs typeface="Open Sans"/>
              <a:sym typeface="Open Sans"/>
            </a:endParaRPr>
          </a:p>
        </p:txBody>
      </p:sp>
      <p:sp>
        <p:nvSpPr>
          <p:cNvPr id="787" name="Google Shape;787;p79"/>
          <p:cNvSpPr txBox="1"/>
          <p:nvPr/>
        </p:nvSpPr>
        <p:spPr>
          <a:xfrm>
            <a:off x="3438150" y="1675225"/>
            <a:ext cx="769800" cy="342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Other</a:t>
            </a:r>
            <a:endParaRPr b="1" i="0" sz="700" u="none" cap="none" strike="noStrike">
              <a:solidFill>
                <a:srgbClr val="16325C"/>
              </a:solidFill>
              <a:latin typeface="Open Sans"/>
              <a:ea typeface="Open Sans"/>
              <a:cs typeface="Open Sans"/>
              <a:sym typeface="Open Sans"/>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5%</a:t>
            </a:r>
            <a:endParaRPr b="0" i="0" sz="700" u="none" cap="none" strike="noStrike">
              <a:solidFill>
                <a:srgbClr val="16325C"/>
              </a:solidFill>
              <a:latin typeface="Open Sans"/>
              <a:ea typeface="Open Sans"/>
              <a:cs typeface="Open Sans"/>
              <a:sym typeface="Open Sans"/>
            </a:endParaRPr>
          </a:p>
        </p:txBody>
      </p:sp>
      <p:sp>
        <p:nvSpPr>
          <p:cNvPr id="788" name="Google Shape;788;p79"/>
          <p:cNvSpPr/>
          <p:nvPr/>
        </p:nvSpPr>
        <p:spPr>
          <a:xfrm>
            <a:off x="5295420" y="4443625"/>
            <a:ext cx="769800" cy="393900"/>
          </a:xfrm>
          <a:prstGeom prst="rect">
            <a:avLst/>
          </a:prstGeom>
          <a:solidFill>
            <a:schemeClr val="lt1"/>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Open Sans"/>
                <a:ea typeface="Open Sans"/>
                <a:cs typeface="Open Sans"/>
                <a:sym typeface="Open Sans"/>
              </a:rPr>
              <a:t>Salesforce</a:t>
            </a:r>
            <a:r>
              <a:rPr b="0" i="0" lang="en" sz="900" u="none" cap="none" strike="noStrike">
                <a:solidFill>
                  <a:srgbClr val="000000"/>
                </a:solidFill>
                <a:latin typeface="Open Sans"/>
                <a:ea typeface="Open Sans"/>
                <a:cs typeface="Open Sans"/>
                <a:sym typeface="Open Sans"/>
              </a:rPr>
              <a:t> </a:t>
            </a:r>
            <a:br>
              <a:rPr b="0" i="0" lang="en" sz="900" u="none" cap="none" strike="noStrike">
                <a:solidFill>
                  <a:srgbClr val="000000"/>
                </a:solidFill>
                <a:latin typeface="Open Sans"/>
                <a:ea typeface="Open Sans"/>
                <a:cs typeface="Open Sans"/>
                <a:sym typeface="Open Sans"/>
              </a:rPr>
            </a:br>
            <a:r>
              <a:rPr b="0" i="0" lang="en" sz="900" u="none" cap="none" strike="noStrike">
                <a:solidFill>
                  <a:srgbClr val="000000"/>
                </a:solidFill>
                <a:latin typeface="Open Sans"/>
                <a:ea typeface="Open Sans"/>
                <a:cs typeface="Open Sans"/>
                <a:sym typeface="Open Sans"/>
              </a:rPr>
              <a:t>Dev Blog</a:t>
            </a:r>
            <a:endParaRPr b="0" i="0" sz="900" u="none" cap="none" strike="noStrike">
              <a:solidFill>
                <a:srgbClr val="000000"/>
              </a:solidFill>
              <a:latin typeface="Open Sans"/>
              <a:ea typeface="Open Sans"/>
              <a:cs typeface="Open Sans"/>
              <a:sym typeface="Open Sans"/>
            </a:endParaRPr>
          </a:p>
        </p:txBody>
      </p:sp>
      <p:sp>
        <p:nvSpPr>
          <p:cNvPr id="789" name="Google Shape;789;p79"/>
          <p:cNvSpPr/>
          <p:nvPr/>
        </p:nvSpPr>
        <p:spPr>
          <a:xfrm>
            <a:off x="4412360" y="4443625"/>
            <a:ext cx="769800" cy="393900"/>
          </a:xfrm>
          <a:prstGeom prst="rect">
            <a:avLst/>
          </a:prstGeom>
          <a:solidFill>
            <a:srgbClr val="B8A4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Open Sans"/>
                <a:ea typeface="Open Sans"/>
                <a:cs typeface="Open Sans"/>
                <a:sym typeface="Open Sans"/>
              </a:rPr>
              <a:t>Doc</a:t>
            </a:r>
            <a:endParaRPr b="1" i="0" sz="900" u="none" cap="none" strike="noStrike">
              <a:solidFill>
                <a:srgbClr val="000000"/>
              </a:solidFill>
              <a:latin typeface="Open Sans"/>
              <a:ea typeface="Open Sans"/>
              <a:cs typeface="Open Sans"/>
              <a:sym typeface="Open Sans"/>
            </a:endParaRPr>
          </a:p>
        </p:txBody>
      </p:sp>
      <p:sp>
        <p:nvSpPr>
          <p:cNvPr id="790" name="Google Shape;790;p79"/>
          <p:cNvSpPr/>
          <p:nvPr/>
        </p:nvSpPr>
        <p:spPr>
          <a:xfrm>
            <a:off x="3529300" y="4443625"/>
            <a:ext cx="769800" cy="393900"/>
          </a:xfrm>
          <a:prstGeom prst="rect">
            <a:avLst/>
          </a:prstGeom>
          <a:solidFill>
            <a:srgbClr val="B8A4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Open Sans"/>
                <a:ea typeface="Open Sans"/>
                <a:cs typeface="Open Sans"/>
                <a:sym typeface="Open Sans"/>
              </a:rPr>
              <a:t>Code Samples</a:t>
            </a:r>
            <a:endParaRPr b="1" i="0" sz="900" u="none" cap="none" strike="noStrike">
              <a:solidFill>
                <a:srgbClr val="000000"/>
              </a:solidFill>
              <a:latin typeface="Open Sans"/>
              <a:ea typeface="Open Sans"/>
              <a:cs typeface="Open Sans"/>
              <a:sym typeface="Open Sans"/>
            </a:endParaRPr>
          </a:p>
        </p:txBody>
      </p:sp>
      <p:sp>
        <p:nvSpPr>
          <p:cNvPr id="791" name="Google Shape;791;p79"/>
          <p:cNvSpPr/>
          <p:nvPr/>
        </p:nvSpPr>
        <p:spPr>
          <a:xfrm>
            <a:off x="7944600" y="4443625"/>
            <a:ext cx="769800" cy="393900"/>
          </a:xfrm>
          <a:prstGeom prst="rect">
            <a:avLst/>
          </a:prstGeom>
          <a:solidFill>
            <a:srgbClr val="B8A4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Open Sans"/>
                <a:ea typeface="Open Sans"/>
                <a:cs typeface="Open Sans"/>
                <a:sym typeface="Open Sans"/>
              </a:rPr>
              <a:t>Tutorials</a:t>
            </a:r>
            <a:endParaRPr b="1" i="0" sz="900" u="none" cap="none" strike="noStrike">
              <a:solidFill>
                <a:srgbClr val="000000"/>
              </a:solidFill>
              <a:latin typeface="Open Sans"/>
              <a:ea typeface="Open Sans"/>
              <a:cs typeface="Open Sans"/>
              <a:sym typeface="Open Sans"/>
            </a:endParaRPr>
          </a:p>
        </p:txBody>
      </p:sp>
      <p:sp>
        <p:nvSpPr>
          <p:cNvPr id="792" name="Google Shape;792;p79"/>
          <p:cNvSpPr/>
          <p:nvPr/>
        </p:nvSpPr>
        <p:spPr>
          <a:xfrm>
            <a:off x="7061540" y="4443625"/>
            <a:ext cx="769800" cy="393900"/>
          </a:xfrm>
          <a:prstGeom prst="rect">
            <a:avLst/>
          </a:prstGeom>
          <a:solidFill>
            <a:srgbClr val="B8A4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Open Sans"/>
                <a:ea typeface="Open Sans"/>
                <a:cs typeface="Open Sans"/>
                <a:sym typeface="Open Sans"/>
              </a:rPr>
              <a:t>Trailhead</a:t>
            </a:r>
            <a:endParaRPr b="1" i="0" sz="900" u="none" cap="none" strike="noStrike">
              <a:solidFill>
                <a:srgbClr val="000000"/>
              </a:solidFill>
              <a:latin typeface="Open Sans"/>
              <a:ea typeface="Open Sans"/>
              <a:cs typeface="Open Sans"/>
              <a:sym typeface="Open Sans"/>
            </a:endParaRPr>
          </a:p>
        </p:txBody>
      </p:sp>
      <p:sp>
        <p:nvSpPr>
          <p:cNvPr id="793" name="Google Shape;793;p79"/>
          <p:cNvSpPr/>
          <p:nvPr/>
        </p:nvSpPr>
        <p:spPr>
          <a:xfrm>
            <a:off x="6178480" y="4443625"/>
            <a:ext cx="769800" cy="393900"/>
          </a:xfrm>
          <a:prstGeom prst="rect">
            <a:avLst/>
          </a:prstGeom>
          <a:solidFill>
            <a:schemeClr val="lt1"/>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Open Sans"/>
                <a:ea typeface="Open Sans"/>
                <a:cs typeface="Open Sans"/>
                <a:sym typeface="Open Sans"/>
              </a:rPr>
              <a:t>Success Comm</a:t>
            </a:r>
            <a:endParaRPr b="0" i="0" sz="900" u="none" cap="none" strike="noStrike">
              <a:solidFill>
                <a:srgbClr val="000000"/>
              </a:solidFill>
              <a:latin typeface="Open Sans"/>
              <a:ea typeface="Open Sans"/>
              <a:cs typeface="Open Sans"/>
              <a:sym typeface="Open Sans"/>
            </a:endParaRPr>
          </a:p>
        </p:txBody>
      </p:sp>
      <p:sp>
        <p:nvSpPr>
          <p:cNvPr id="794" name="Google Shape;794;p79"/>
          <p:cNvSpPr/>
          <p:nvPr/>
        </p:nvSpPr>
        <p:spPr>
          <a:xfrm>
            <a:off x="4301075" y="1869075"/>
            <a:ext cx="661800" cy="654000"/>
          </a:xfrm>
          <a:prstGeom prst="ellipse">
            <a:avLst/>
          </a:prstGeom>
          <a:solidFill>
            <a:srgbClr val="EEF1F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79"/>
          <p:cNvSpPr txBox="1"/>
          <p:nvPr/>
        </p:nvSpPr>
        <p:spPr>
          <a:xfrm>
            <a:off x="3746400" y="1228003"/>
            <a:ext cx="21978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Development Style</a:t>
            </a:r>
            <a:endParaRPr b="0" i="0" sz="1200" u="none" cap="none" strike="noStrike">
              <a:solidFill>
                <a:srgbClr val="16325C"/>
              </a:solidFill>
              <a:latin typeface="Open Sans"/>
              <a:ea typeface="Open Sans"/>
              <a:cs typeface="Open Sans"/>
              <a:sym typeface="Open Sans"/>
            </a:endParaRPr>
          </a:p>
        </p:txBody>
      </p:sp>
      <p:pic>
        <p:nvPicPr>
          <p:cNvPr id="796" name="Google Shape;796;p79"/>
          <p:cNvPicPr preferRelativeResize="0"/>
          <p:nvPr/>
        </p:nvPicPr>
        <p:blipFill rotWithShape="1">
          <a:blip r:embed="rId6">
            <a:alphaModFix/>
          </a:blip>
          <a:srcRect b="0" l="0" r="0" t="0"/>
          <a:stretch/>
        </p:blipFill>
        <p:spPr>
          <a:xfrm>
            <a:off x="3529296" y="1295111"/>
            <a:ext cx="236424" cy="216078"/>
          </a:xfrm>
          <a:prstGeom prst="rect">
            <a:avLst/>
          </a:prstGeom>
          <a:noFill/>
          <a:ln>
            <a:noFill/>
          </a:ln>
        </p:spPr>
      </p:pic>
      <p:sp>
        <p:nvSpPr>
          <p:cNvPr id="797" name="Google Shape;797;p79"/>
          <p:cNvSpPr txBox="1"/>
          <p:nvPr/>
        </p:nvSpPr>
        <p:spPr>
          <a:xfrm>
            <a:off x="6065225" y="3099125"/>
            <a:ext cx="2647200" cy="1001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 Ease of use</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 Documentation &amp; training resources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100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 More trainings &amp; tutorials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 Governor limits</a:t>
            </a:r>
            <a:endParaRPr b="0" i="0" sz="1000" u="none" cap="none" strike="noStrike">
              <a:solidFill>
                <a:srgbClr val="16325C"/>
              </a:solidFill>
              <a:latin typeface="Open Sans"/>
              <a:ea typeface="Open Sans"/>
              <a:cs typeface="Open Sans"/>
              <a:sym typeface="Open Sans"/>
            </a:endParaRPr>
          </a:p>
        </p:txBody>
      </p:sp>
      <p:sp>
        <p:nvSpPr>
          <p:cNvPr id="798" name="Google Shape;798;p79"/>
          <p:cNvSpPr txBox="1"/>
          <p:nvPr/>
        </p:nvSpPr>
        <p:spPr>
          <a:xfrm>
            <a:off x="6419000" y="2816975"/>
            <a:ext cx="23322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30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Salesforce Pros &amp; Cons</a:t>
            </a:r>
            <a:endParaRPr b="0" i="0" sz="1200" u="none" cap="none" strike="noStrike">
              <a:solidFill>
                <a:srgbClr val="16325C"/>
              </a:solidFill>
              <a:latin typeface="Open Sans"/>
              <a:ea typeface="Open Sans"/>
              <a:cs typeface="Open Sans"/>
              <a:sym typeface="Open Sans"/>
            </a:endParaRPr>
          </a:p>
        </p:txBody>
      </p:sp>
      <p:sp>
        <p:nvSpPr>
          <p:cNvPr id="799" name="Google Shape;799;p79"/>
          <p:cNvSpPr txBox="1"/>
          <p:nvPr/>
        </p:nvSpPr>
        <p:spPr>
          <a:xfrm>
            <a:off x="3758375" y="2816975"/>
            <a:ext cx="21696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Previous Role</a:t>
            </a:r>
            <a:endParaRPr b="0" i="0" sz="1200" u="none" cap="none" strike="noStrike">
              <a:solidFill>
                <a:srgbClr val="16325C"/>
              </a:solidFill>
              <a:latin typeface="Open Sans"/>
              <a:ea typeface="Open Sans"/>
              <a:cs typeface="Open Sans"/>
              <a:sym typeface="Open Sans"/>
            </a:endParaRPr>
          </a:p>
        </p:txBody>
      </p:sp>
      <p:sp>
        <p:nvSpPr>
          <p:cNvPr id="800" name="Google Shape;800;p79"/>
          <p:cNvSpPr txBox="1"/>
          <p:nvPr/>
        </p:nvSpPr>
        <p:spPr>
          <a:xfrm>
            <a:off x="3396150" y="3242825"/>
            <a:ext cx="834600" cy="173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Non-SFDC Dev</a:t>
            </a:r>
            <a:endParaRPr b="1" i="0" sz="700" u="none" cap="none" strike="noStrike">
              <a:solidFill>
                <a:srgbClr val="16325C"/>
              </a:solidFill>
              <a:latin typeface="Open Sans"/>
              <a:ea typeface="Open Sans"/>
              <a:cs typeface="Open Sans"/>
              <a:sym typeface="Open Sans"/>
            </a:endParaRPr>
          </a:p>
        </p:txBody>
      </p:sp>
      <p:sp>
        <p:nvSpPr>
          <p:cNvPr id="801" name="Google Shape;801;p79"/>
          <p:cNvSpPr txBox="1"/>
          <p:nvPr/>
        </p:nvSpPr>
        <p:spPr>
          <a:xfrm>
            <a:off x="3396150" y="3471748"/>
            <a:ext cx="834600" cy="173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Student</a:t>
            </a:r>
            <a:endParaRPr b="1" i="0" sz="700" u="none" cap="none" strike="noStrike">
              <a:solidFill>
                <a:srgbClr val="16325C"/>
              </a:solidFill>
              <a:latin typeface="Open Sans"/>
              <a:ea typeface="Open Sans"/>
              <a:cs typeface="Open Sans"/>
              <a:sym typeface="Open Sans"/>
            </a:endParaRPr>
          </a:p>
        </p:txBody>
      </p:sp>
      <p:sp>
        <p:nvSpPr>
          <p:cNvPr id="802" name="Google Shape;802;p79"/>
          <p:cNvSpPr txBox="1"/>
          <p:nvPr/>
        </p:nvSpPr>
        <p:spPr>
          <a:xfrm>
            <a:off x="3396150" y="3687250"/>
            <a:ext cx="834600" cy="173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Biz Analyst</a:t>
            </a:r>
            <a:endParaRPr b="1" i="0" sz="700" u="none" cap="none" strike="noStrike">
              <a:solidFill>
                <a:srgbClr val="16325C"/>
              </a:solidFill>
              <a:latin typeface="Open Sans"/>
              <a:ea typeface="Open Sans"/>
              <a:cs typeface="Open Sans"/>
              <a:sym typeface="Open Sans"/>
            </a:endParaRPr>
          </a:p>
        </p:txBody>
      </p:sp>
      <p:sp>
        <p:nvSpPr>
          <p:cNvPr id="803" name="Google Shape;803;p79"/>
          <p:cNvSpPr txBox="1"/>
          <p:nvPr/>
        </p:nvSpPr>
        <p:spPr>
          <a:xfrm>
            <a:off x="5560100" y="3244800"/>
            <a:ext cx="448800" cy="17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45%</a:t>
            </a:r>
            <a:endParaRPr b="0" i="0" sz="700" u="none" cap="none" strike="noStrike">
              <a:solidFill>
                <a:srgbClr val="16325C"/>
              </a:solidFill>
              <a:latin typeface="Open Sans"/>
              <a:ea typeface="Open Sans"/>
              <a:cs typeface="Open Sans"/>
              <a:sym typeface="Open Sans"/>
            </a:endParaRPr>
          </a:p>
        </p:txBody>
      </p:sp>
      <p:sp>
        <p:nvSpPr>
          <p:cNvPr id="804" name="Google Shape;804;p79"/>
          <p:cNvSpPr txBox="1"/>
          <p:nvPr/>
        </p:nvSpPr>
        <p:spPr>
          <a:xfrm>
            <a:off x="4929800" y="3466001"/>
            <a:ext cx="448800" cy="17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23%</a:t>
            </a:r>
            <a:endParaRPr b="0" i="0" sz="700" u="none" cap="none" strike="noStrike">
              <a:solidFill>
                <a:srgbClr val="16325C"/>
              </a:solidFill>
              <a:latin typeface="Open Sans"/>
              <a:ea typeface="Open Sans"/>
              <a:cs typeface="Open Sans"/>
              <a:sym typeface="Open Sans"/>
            </a:endParaRPr>
          </a:p>
        </p:txBody>
      </p:sp>
      <p:sp>
        <p:nvSpPr>
          <p:cNvPr id="805" name="Google Shape;805;p79"/>
          <p:cNvSpPr txBox="1"/>
          <p:nvPr/>
        </p:nvSpPr>
        <p:spPr>
          <a:xfrm>
            <a:off x="4659850" y="3689026"/>
            <a:ext cx="448800" cy="17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14%</a:t>
            </a:r>
            <a:endParaRPr b="0" i="0" sz="700" u="none" cap="none" strike="noStrike">
              <a:solidFill>
                <a:srgbClr val="16325C"/>
              </a:solidFill>
              <a:latin typeface="Open Sans"/>
              <a:ea typeface="Open Sans"/>
              <a:cs typeface="Open Sans"/>
              <a:sym typeface="Open Sans"/>
            </a:endParaRPr>
          </a:p>
        </p:txBody>
      </p:sp>
      <p:sp>
        <p:nvSpPr>
          <p:cNvPr id="806" name="Google Shape;806;p79"/>
          <p:cNvSpPr/>
          <p:nvPr/>
        </p:nvSpPr>
        <p:spPr>
          <a:xfrm>
            <a:off x="4230800" y="3242975"/>
            <a:ext cx="1359900" cy="1737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79"/>
          <p:cNvSpPr/>
          <p:nvPr/>
        </p:nvSpPr>
        <p:spPr>
          <a:xfrm>
            <a:off x="4230800" y="3466000"/>
            <a:ext cx="699000" cy="1737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79"/>
          <p:cNvSpPr/>
          <p:nvPr/>
        </p:nvSpPr>
        <p:spPr>
          <a:xfrm>
            <a:off x="4230800" y="3689025"/>
            <a:ext cx="429000" cy="1737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9" name="Google Shape;809;p79"/>
          <p:cNvPicPr preferRelativeResize="0"/>
          <p:nvPr/>
        </p:nvPicPr>
        <p:blipFill rotWithShape="1">
          <a:blip r:embed="rId7">
            <a:alphaModFix/>
          </a:blip>
          <a:srcRect b="0" l="0" r="0" t="0"/>
          <a:stretch/>
        </p:blipFill>
        <p:spPr>
          <a:xfrm>
            <a:off x="6162245" y="2859911"/>
            <a:ext cx="256750" cy="256727"/>
          </a:xfrm>
          <a:prstGeom prst="rect">
            <a:avLst/>
          </a:prstGeom>
          <a:noFill/>
          <a:ln>
            <a:noFill/>
          </a:ln>
        </p:spPr>
      </p:pic>
      <p:cxnSp>
        <p:nvCxnSpPr>
          <p:cNvPr id="810" name="Google Shape;810;p79"/>
          <p:cNvCxnSpPr/>
          <p:nvPr/>
        </p:nvCxnSpPr>
        <p:spPr>
          <a:xfrm>
            <a:off x="4235250" y="3215250"/>
            <a:ext cx="0" cy="684300"/>
          </a:xfrm>
          <a:prstGeom prst="straightConnector1">
            <a:avLst/>
          </a:prstGeom>
          <a:noFill/>
          <a:ln cap="flat" cmpd="sng" w="9525">
            <a:solidFill>
              <a:schemeClr val="dk2"/>
            </a:solidFill>
            <a:prstDash val="solid"/>
            <a:round/>
            <a:headEnd len="sm" w="sm" type="none"/>
            <a:tailEnd len="sm" w="sm" type="none"/>
          </a:ln>
        </p:spPr>
      </p:cxnSp>
      <p:pic>
        <p:nvPicPr>
          <p:cNvPr id="811" name="Google Shape;811;p79"/>
          <p:cNvPicPr preferRelativeResize="0"/>
          <p:nvPr/>
        </p:nvPicPr>
        <p:blipFill rotWithShape="1">
          <a:blip r:embed="rId8">
            <a:alphaModFix/>
          </a:blip>
          <a:srcRect b="0" l="0" r="0" t="0"/>
          <a:stretch/>
        </p:blipFill>
        <p:spPr>
          <a:xfrm>
            <a:off x="504659" y="3798632"/>
            <a:ext cx="236425" cy="236400"/>
          </a:xfrm>
          <a:prstGeom prst="rect">
            <a:avLst/>
          </a:prstGeom>
          <a:noFill/>
          <a:ln>
            <a:noFill/>
          </a:ln>
        </p:spPr>
      </p:pic>
      <p:sp>
        <p:nvSpPr>
          <p:cNvPr id="812" name="Google Shape;812;p79"/>
          <p:cNvSpPr txBox="1"/>
          <p:nvPr/>
        </p:nvSpPr>
        <p:spPr>
          <a:xfrm>
            <a:off x="6389650" y="1231850"/>
            <a:ext cx="23322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Top Tools &amp; Technologies</a:t>
            </a:r>
            <a:endParaRPr b="0" i="0" sz="1200" u="none" cap="none" strike="noStrike">
              <a:solidFill>
                <a:srgbClr val="16325C"/>
              </a:solidFill>
              <a:latin typeface="Open Sans"/>
              <a:ea typeface="Open Sans"/>
              <a:cs typeface="Open Sans"/>
              <a:sym typeface="Open Sans"/>
            </a:endParaRPr>
          </a:p>
        </p:txBody>
      </p:sp>
      <p:pic>
        <p:nvPicPr>
          <p:cNvPr id="813" name="Google Shape;813;p79"/>
          <p:cNvPicPr preferRelativeResize="0"/>
          <p:nvPr/>
        </p:nvPicPr>
        <p:blipFill rotWithShape="1">
          <a:blip r:embed="rId9">
            <a:alphaModFix/>
          </a:blip>
          <a:srcRect b="0" l="0" r="0" t="0"/>
          <a:stretch/>
        </p:blipFill>
        <p:spPr>
          <a:xfrm>
            <a:off x="3519125" y="2881435"/>
            <a:ext cx="236426" cy="213681"/>
          </a:xfrm>
          <a:prstGeom prst="rect">
            <a:avLst/>
          </a:prstGeom>
          <a:noFill/>
          <a:ln>
            <a:noFill/>
          </a:ln>
        </p:spPr>
      </p:pic>
      <p:pic>
        <p:nvPicPr>
          <p:cNvPr id="814" name="Google Shape;814;p79"/>
          <p:cNvPicPr preferRelativeResize="0"/>
          <p:nvPr/>
        </p:nvPicPr>
        <p:blipFill rotWithShape="1">
          <a:blip r:embed="rId10">
            <a:alphaModFix/>
          </a:blip>
          <a:srcRect b="0" l="0" r="0" t="0"/>
          <a:stretch/>
        </p:blipFill>
        <p:spPr>
          <a:xfrm>
            <a:off x="6162250" y="1291250"/>
            <a:ext cx="229213" cy="216099"/>
          </a:xfrm>
          <a:prstGeom prst="rect">
            <a:avLst/>
          </a:prstGeom>
          <a:noFill/>
          <a:ln>
            <a:noFill/>
          </a:ln>
        </p:spPr>
      </p:pic>
      <p:pic>
        <p:nvPicPr>
          <p:cNvPr descr="platform4.png" id="815" name="Google Shape;815;p79"/>
          <p:cNvPicPr preferRelativeResize="0"/>
          <p:nvPr/>
        </p:nvPicPr>
        <p:blipFill rotWithShape="1">
          <a:blip r:embed="rId11">
            <a:alphaModFix/>
          </a:blip>
          <a:srcRect b="0" l="0" r="0" t="0"/>
          <a:stretch/>
        </p:blipFill>
        <p:spPr>
          <a:xfrm>
            <a:off x="1254213" y="614600"/>
            <a:ext cx="725575" cy="6957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F6F9"/>
        </a:solidFill>
      </p:bgPr>
    </p:bg>
    <p:spTree>
      <p:nvGrpSpPr>
        <p:cNvPr id="819" name="Shape 819"/>
        <p:cNvGrpSpPr/>
        <p:nvPr/>
      </p:nvGrpSpPr>
      <p:grpSpPr>
        <a:xfrm>
          <a:off x="0" y="0"/>
          <a:ext cx="0" cy="0"/>
          <a:chOff x="0" y="0"/>
          <a:chExt cx="0" cy="0"/>
        </a:xfrm>
      </p:grpSpPr>
      <p:sp>
        <p:nvSpPr>
          <p:cNvPr id="820" name="Google Shape;820;p80"/>
          <p:cNvSpPr/>
          <p:nvPr/>
        </p:nvSpPr>
        <p:spPr>
          <a:xfrm rot="5400000">
            <a:off x="1339695" y="1483061"/>
            <a:ext cx="316800" cy="316800"/>
          </a:xfrm>
          <a:prstGeom prst="rtTriangl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p:txBody>
      </p:sp>
      <p:sp>
        <p:nvSpPr>
          <p:cNvPr id="821" name="Google Shape;821;p80"/>
          <p:cNvSpPr/>
          <p:nvPr/>
        </p:nvSpPr>
        <p:spPr>
          <a:xfrm>
            <a:off x="709175" y="680464"/>
            <a:ext cx="7645200" cy="8727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p:txBody>
      </p:sp>
      <p:sp>
        <p:nvSpPr>
          <p:cNvPr id="822" name="Google Shape;822;p80"/>
          <p:cNvSpPr txBox="1"/>
          <p:nvPr/>
        </p:nvSpPr>
        <p:spPr>
          <a:xfrm>
            <a:off x="1290020" y="1830602"/>
            <a:ext cx="5040900" cy="465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Chris</a:t>
            </a:r>
            <a:endParaRPr b="1"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Director of Operations</a:t>
            </a:r>
            <a:endParaRPr b="0" i="0" sz="900" u="none" cap="none" strike="noStrike">
              <a:solidFill>
                <a:srgbClr val="16325C"/>
              </a:solidFill>
              <a:latin typeface="Open Sans"/>
              <a:ea typeface="Open Sans"/>
              <a:cs typeface="Open Sans"/>
              <a:sym typeface="Open Sans"/>
            </a:endParaRPr>
          </a:p>
        </p:txBody>
      </p:sp>
      <p:sp>
        <p:nvSpPr>
          <p:cNvPr id="823" name="Google Shape;823;p80"/>
          <p:cNvSpPr txBox="1"/>
          <p:nvPr/>
        </p:nvSpPr>
        <p:spPr>
          <a:xfrm>
            <a:off x="911675" y="840762"/>
            <a:ext cx="7240200" cy="669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I'm developing directly on the platform that my </a:t>
            </a:r>
            <a:r>
              <a:rPr b="1" i="0" lang="en" sz="1000" u="none" cap="none" strike="noStrike">
                <a:solidFill>
                  <a:srgbClr val="16325C"/>
                </a:solidFill>
                <a:latin typeface="Open Sans"/>
                <a:ea typeface="Open Sans"/>
                <a:cs typeface="Open Sans"/>
                <a:sym typeface="Open Sans"/>
              </a:rPr>
              <a:t>data lives in</a:t>
            </a:r>
            <a:r>
              <a:rPr b="0" i="0" lang="en" sz="1000" u="none" cap="none" strike="noStrike">
                <a:solidFill>
                  <a:srgbClr val="16325C"/>
                </a:solidFill>
                <a:latin typeface="Open Sans"/>
                <a:ea typeface="Open Sans"/>
                <a:cs typeface="Open Sans"/>
                <a:sym typeface="Open Sans"/>
              </a:rPr>
              <a:t> and my </a:t>
            </a:r>
            <a:r>
              <a:rPr b="1" i="0" lang="en" sz="1000" u="none" cap="none" strike="noStrike">
                <a:solidFill>
                  <a:srgbClr val="16325C"/>
                </a:solidFill>
                <a:latin typeface="Open Sans"/>
                <a:ea typeface="Open Sans"/>
                <a:cs typeface="Open Sans"/>
                <a:sym typeface="Open Sans"/>
              </a:rPr>
              <a:t>sales users work with</a:t>
            </a:r>
            <a:r>
              <a:rPr b="0" i="0" lang="en" sz="1000" u="none" cap="none" strike="noStrike">
                <a:solidFill>
                  <a:srgbClr val="16325C"/>
                </a:solidFill>
                <a:latin typeface="Open Sans"/>
                <a:ea typeface="Open Sans"/>
                <a:cs typeface="Open Sans"/>
                <a:sym typeface="Open Sans"/>
              </a:rPr>
              <a:t>. I don't have to worry about the </a:t>
            </a:r>
            <a:r>
              <a:rPr b="1" i="0" lang="en" sz="1000" u="none" cap="none" strike="noStrike">
                <a:solidFill>
                  <a:srgbClr val="16325C"/>
                </a:solidFill>
                <a:latin typeface="Open Sans"/>
                <a:ea typeface="Open Sans"/>
                <a:cs typeface="Open Sans"/>
                <a:sym typeface="Open Sans"/>
              </a:rPr>
              <a:t>overhead</a:t>
            </a:r>
            <a:r>
              <a:rPr b="0" i="0" lang="en" sz="1000" u="none" cap="none" strike="noStrike">
                <a:solidFill>
                  <a:srgbClr val="16325C"/>
                </a:solidFill>
                <a:latin typeface="Open Sans"/>
                <a:ea typeface="Open Sans"/>
                <a:cs typeface="Open Sans"/>
                <a:sym typeface="Open Sans"/>
              </a:rPr>
              <a:t> of setting up a full application and server to handle simpler business logic needs.</a:t>
            </a:r>
            <a:endParaRPr b="0" i="0" sz="1000" u="none" cap="none" strike="noStrike">
              <a:solidFill>
                <a:srgbClr val="16325C"/>
              </a:solidFill>
              <a:latin typeface="Open Sans"/>
              <a:ea typeface="Open Sans"/>
              <a:cs typeface="Open Sans"/>
              <a:sym typeface="Open Sans"/>
            </a:endParaRPr>
          </a:p>
        </p:txBody>
      </p:sp>
      <p:sp>
        <p:nvSpPr>
          <p:cNvPr id="824" name="Google Shape;824;p80"/>
          <p:cNvSpPr/>
          <p:nvPr/>
        </p:nvSpPr>
        <p:spPr>
          <a:xfrm>
            <a:off x="706652" y="1807800"/>
            <a:ext cx="549600" cy="549600"/>
          </a:xfrm>
          <a:prstGeom prst="ellipse">
            <a:avLst/>
          </a:prstGeom>
          <a:solidFill>
            <a:srgbClr val="D8DD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5" name="Google Shape;825;p80"/>
          <p:cNvPicPr preferRelativeResize="0"/>
          <p:nvPr/>
        </p:nvPicPr>
        <p:blipFill rotWithShape="1">
          <a:blip r:embed="rId3">
            <a:alphaModFix/>
          </a:blip>
          <a:srcRect b="0" l="0" r="0" t="0"/>
          <a:stretch/>
        </p:blipFill>
        <p:spPr>
          <a:xfrm>
            <a:off x="709175" y="1807813"/>
            <a:ext cx="549600" cy="549600"/>
          </a:xfrm>
          <a:prstGeom prst="ellipse">
            <a:avLst/>
          </a:prstGeom>
          <a:noFill/>
          <a:ln cap="flat" cmpd="sng" w="9525">
            <a:solidFill>
              <a:schemeClr val="lt2"/>
            </a:solidFill>
            <a:prstDash val="solid"/>
            <a:round/>
            <a:headEnd len="sm" w="sm" type="none"/>
            <a:tailEnd len="sm" w="sm" type="none"/>
          </a:ln>
        </p:spPr>
      </p:pic>
      <p:sp>
        <p:nvSpPr>
          <p:cNvPr id="826" name="Google Shape;826;p80"/>
          <p:cNvSpPr/>
          <p:nvPr/>
        </p:nvSpPr>
        <p:spPr>
          <a:xfrm rot="5400000">
            <a:off x="1339695" y="3621136"/>
            <a:ext cx="316800" cy="316800"/>
          </a:xfrm>
          <a:prstGeom prst="rtTriangl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80"/>
          <p:cNvSpPr/>
          <p:nvPr/>
        </p:nvSpPr>
        <p:spPr>
          <a:xfrm>
            <a:off x="709175" y="2763637"/>
            <a:ext cx="7645200" cy="9276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p:txBody>
      </p:sp>
      <p:sp>
        <p:nvSpPr>
          <p:cNvPr id="828" name="Google Shape;828;p80"/>
          <p:cNvSpPr txBox="1"/>
          <p:nvPr/>
        </p:nvSpPr>
        <p:spPr>
          <a:xfrm>
            <a:off x="1290021" y="3968677"/>
            <a:ext cx="4703700" cy="465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Scott</a:t>
            </a:r>
            <a:endParaRPr b="1"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Senior Salesforce Administrator and Developer</a:t>
            </a:r>
            <a:endParaRPr b="0" i="0" sz="900" u="none" cap="none" strike="noStrike">
              <a:solidFill>
                <a:srgbClr val="16325C"/>
              </a:solidFill>
              <a:latin typeface="Open Sans"/>
              <a:ea typeface="Open Sans"/>
              <a:cs typeface="Open Sans"/>
              <a:sym typeface="Open Sans"/>
            </a:endParaRPr>
          </a:p>
        </p:txBody>
      </p:sp>
      <p:sp>
        <p:nvSpPr>
          <p:cNvPr id="829" name="Google Shape;829;p80"/>
          <p:cNvSpPr txBox="1"/>
          <p:nvPr/>
        </p:nvSpPr>
        <p:spPr>
          <a:xfrm>
            <a:off x="911475" y="2937156"/>
            <a:ext cx="7240200" cy="549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It really is a </a:t>
            </a:r>
            <a:r>
              <a:rPr b="1" i="0" lang="en" sz="1000" u="none" cap="none" strike="noStrike">
                <a:solidFill>
                  <a:srgbClr val="16325C"/>
                </a:solidFill>
                <a:latin typeface="Open Sans"/>
                <a:ea typeface="Open Sans"/>
                <a:cs typeface="Open Sans"/>
                <a:sym typeface="Open Sans"/>
              </a:rPr>
              <a:t>love-hate</a:t>
            </a:r>
            <a:r>
              <a:rPr b="0" i="0" lang="en" sz="1000" u="none" cap="none" strike="noStrike">
                <a:solidFill>
                  <a:srgbClr val="16325C"/>
                </a:solidFill>
                <a:latin typeface="Open Sans"/>
                <a:ea typeface="Open Sans"/>
                <a:cs typeface="Open Sans"/>
                <a:sym typeface="Open Sans"/>
              </a:rPr>
              <a:t> relationship I have with making Salesforce suitable for </a:t>
            </a:r>
            <a:r>
              <a:rPr b="1" i="0" lang="en" sz="1000" u="none" cap="none" strike="noStrike">
                <a:solidFill>
                  <a:srgbClr val="16325C"/>
                </a:solidFill>
                <a:latin typeface="Open Sans"/>
                <a:ea typeface="Open Sans"/>
                <a:cs typeface="Open Sans"/>
                <a:sym typeface="Open Sans"/>
              </a:rPr>
              <a:t>non-IT-minded</a:t>
            </a:r>
            <a:r>
              <a:rPr b="0" i="0" lang="en" sz="1000" u="none" cap="none" strike="noStrike">
                <a:solidFill>
                  <a:srgbClr val="16325C"/>
                </a:solidFill>
                <a:latin typeface="Open Sans"/>
                <a:ea typeface="Open Sans"/>
                <a:cs typeface="Open Sans"/>
                <a:sym typeface="Open Sans"/>
              </a:rPr>
              <a:t> users, because I have to pick and choose which parts of "sloppy" which I actually want, and which parts I would prefer to be more rigid.</a:t>
            </a:r>
            <a:endParaRPr b="0" i="0" sz="1000" u="none" cap="none" strike="noStrike">
              <a:solidFill>
                <a:srgbClr val="16325C"/>
              </a:solidFill>
              <a:latin typeface="Open Sans"/>
              <a:ea typeface="Open Sans"/>
              <a:cs typeface="Open Sans"/>
              <a:sym typeface="Open Sans"/>
            </a:endParaRPr>
          </a:p>
        </p:txBody>
      </p:sp>
      <p:sp>
        <p:nvSpPr>
          <p:cNvPr id="830" name="Google Shape;830;p80"/>
          <p:cNvSpPr/>
          <p:nvPr/>
        </p:nvSpPr>
        <p:spPr>
          <a:xfrm>
            <a:off x="706652" y="3911605"/>
            <a:ext cx="549600" cy="549600"/>
          </a:xfrm>
          <a:prstGeom prst="ellipse">
            <a:avLst/>
          </a:prstGeom>
          <a:solidFill>
            <a:srgbClr val="D8DD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1" name="Google Shape;831;p80"/>
          <p:cNvPicPr preferRelativeResize="0"/>
          <p:nvPr/>
        </p:nvPicPr>
        <p:blipFill rotWithShape="1">
          <a:blip r:embed="rId4">
            <a:alphaModFix/>
          </a:blip>
          <a:srcRect b="0" l="0" r="0" t="0"/>
          <a:stretch/>
        </p:blipFill>
        <p:spPr>
          <a:xfrm>
            <a:off x="706650" y="3913438"/>
            <a:ext cx="549600" cy="5496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4" name="Shape 214"/>
        <p:cNvGrpSpPr/>
        <p:nvPr/>
      </p:nvGrpSpPr>
      <p:grpSpPr>
        <a:xfrm>
          <a:off x="0" y="0"/>
          <a:ext cx="0" cy="0"/>
          <a:chOff x="0" y="0"/>
          <a:chExt cx="0" cy="0"/>
        </a:xfrm>
      </p:grpSpPr>
      <p:sp>
        <p:nvSpPr>
          <p:cNvPr id="215" name="Google Shape;215;p45"/>
          <p:cNvSpPr/>
          <p:nvPr/>
        </p:nvSpPr>
        <p:spPr>
          <a:xfrm>
            <a:off x="347525" y="838963"/>
            <a:ext cx="6897000" cy="2871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45"/>
          <p:cNvSpPr/>
          <p:nvPr/>
        </p:nvSpPr>
        <p:spPr>
          <a:xfrm>
            <a:off x="347525" y="1394700"/>
            <a:ext cx="6897000" cy="2871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5"/>
          <p:cNvSpPr/>
          <p:nvPr/>
        </p:nvSpPr>
        <p:spPr>
          <a:xfrm>
            <a:off x="347525" y="1950438"/>
            <a:ext cx="6897000" cy="2871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5"/>
          <p:cNvSpPr/>
          <p:nvPr/>
        </p:nvSpPr>
        <p:spPr>
          <a:xfrm>
            <a:off x="347525" y="2506176"/>
            <a:ext cx="6897000" cy="2871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45"/>
          <p:cNvSpPr/>
          <p:nvPr/>
        </p:nvSpPr>
        <p:spPr>
          <a:xfrm>
            <a:off x="347525" y="3061914"/>
            <a:ext cx="6897000" cy="2871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5"/>
          <p:cNvSpPr txBox="1"/>
          <p:nvPr/>
        </p:nvSpPr>
        <p:spPr>
          <a:xfrm>
            <a:off x="382300" y="838975"/>
            <a:ext cx="2232900" cy="2940000"/>
          </a:xfrm>
          <a:prstGeom prst="rect">
            <a:avLst/>
          </a:prstGeom>
          <a:noFill/>
          <a:ln>
            <a:noFill/>
          </a:ln>
        </p:spPr>
        <p:txBody>
          <a:bodyPr anchorCtr="0" anchor="b" bIns="91425" lIns="91425" spcFirstLastPara="1" rIns="91425" wrap="square" tIns="91425">
            <a:noAutofit/>
          </a:bodyPr>
          <a:lstStyle/>
          <a:p>
            <a:pPr indent="0" lvl="0" marL="0" marR="0" rtl="0" algn="l">
              <a:lnSpc>
                <a:spcPct val="200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Customizing Salesforce with code</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Managing integrations</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Technical architecture</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Managing projects</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Managing releases</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Configuring data connections</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Analyzing data</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Testing and quality control</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Gathering requirements</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Writing documentation</a:t>
            </a:r>
            <a:endParaRPr b="0" i="0" sz="900" u="none" cap="none" strike="noStrike">
              <a:solidFill>
                <a:srgbClr val="16325C"/>
              </a:solidFill>
              <a:latin typeface="Open Sans"/>
              <a:ea typeface="Open Sans"/>
              <a:cs typeface="Open Sans"/>
              <a:sym typeface="Open Sans"/>
            </a:endParaRPr>
          </a:p>
        </p:txBody>
      </p:sp>
      <p:sp>
        <p:nvSpPr>
          <p:cNvPr id="221" name="Google Shape;221;p45"/>
          <p:cNvSpPr txBox="1"/>
          <p:nvPr/>
        </p:nvSpPr>
        <p:spPr>
          <a:xfrm>
            <a:off x="2486600" y="4216173"/>
            <a:ext cx="837900" cy="49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Core </a:t>
            </a:r>
            <a:br>
              <a:rPr b="1" i="0" lang="en" sz="1000" u="none" cap="none" strike="noStrike">
                <a:solidFill>
                  <a:srgbClr val="16325C"/>
                </a:solidFill>
                <a:latin typeface="Open Sans"/>
                <a:ea typeface="Open Sans"/>
                <a:cs typeface="Open Sans"/>
                <a:sym typeface="Open Sans"/>
              </a:rPr>
            </a:br>
            <a:r>
              <a:rPr b="1" i="0" lang="en" sz="1000" u="none" cap="none" strike="noStrike">
                <a:solidFill>
                  <a:srgbClr val="16325C"/>
                </a:solidFill>
                <a:latin typeface="Open Sans"/>
                <a:ea typeface="Open Sans"/>
                <a:cs typeface="Open Sans"/>
                <a:sym typeface="Open Sans"/>
              </a:rPr>
              <a:t>Coder</a:t>
            </a:r>
            <a:endParaRPr b="1"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51%</a:t>
            </a:r>
            <a:endParaRPr b="0" i="0" sz="1000" u="none" cap="none" strike="noStrike">
              <a:solidFill>
                <a:srgbClr val="16325C"/>
              </a:solidFill>
              <a:latin typeface="Open Sans"/>
              <a:ea typeface="Open Sans"/>
              <a:cs typeface="Open Sans"/>
              <a:sym typeface="Open Sans"/>
            </a:endParaRPr>
          </a:p>
        </p:txBody>
      </p:sp>
      <p:sp>
        <p:nvSpPr>
          <p:cNvPr id="222" name="Google Shape;222;p45"/>
          <p:cNvSpPr txBox="1"/>
          <p:nvPr/>
        </p:nvSpPr>
        <p:spPr>
          <a:xfrm>
            <a:off x="3385625" y="4216175"/>
            <a:ext cx="948000" cy="49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Cloud Architect</a:t>
            </a:r>
            <a:endParaRPr b="1"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13%</a:t>
            </a:r>
            <a:endParaRPr b="0" i="0" sz="1000" u="none" cap="none" strike="noStrike">
              <a:solidFill>
                <a:srgbClr val="16325C"/>
              </a:solidFill>
              <a:latin typeface="Open Sans"/>
              <a:ea typeface="Open Sans"/>
              <a:cs typeface="Open Sans"/>
              <a:sym typeface="Open Sans"/>
            </a:endParaRPr>
          </a:p>
        </p:txBody>
      </p:sp>
      <p:sp>
        <p:nvSpPr>
          <p:cNvPr id="223" name="Google Shape;223;p45"/>
          <p:cNvSpPr txBox="1"/>
          <p:nvPr/>
        </p:nvSpPr>
        <p:spPr>
          <a:xfrm>
            <a:off x="4373539" y="4228475"/>
            <a:ext cx="948000" cy="49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Data Connector</a:t>
            </a:r>
            <a:endParaRPr b="1"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18%</a:t>
            </a:r>
            <a:endParaRPr b="0" i="0" sz="1000" u="none" cap="none" strike="noStrike">
              <a:solidFill>
                <a:srgbClr val="16325C"/>
              </a:solidFill>
              <a:latin typeface="Open Sans"/>
              <a:ea typeface="Open Sans"/>
              <a:cs typeface="Open Sans"/>
              <a:sym typeface="Open Sans"/>
            </a:endParaRPr>
          </a:p>
        </p:txBody>
      </p:sp>
      <p:sp>
        <p:nvSpPr>
          <p:cNvPr id="224" name="Google Shape;224;p45"/>
          <p:cNvSpPr txBox="1"/>
          <p:nvPr/>
        </p:nvSpPr>
        <p:spPr>
          <a:xfrm>
            <a:off x="5326587" y="4216175"/>
            <a:ext cx="1039500" cy="49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Quality Champion</a:t>
            </a:r>
            <a:endParaRPr b="1"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7%</a:t>
            </a:r>
            <a:endParaRPr b="0" i="0" sz="1000" u="none" cap="none" strike="noStrike">
              <a:solidFill>
                <a:srgbClr val="16325C"/>
              </a:solidFill>
              <a:latin typeface="Open Sans"/>
              <a:ea typeface="Open Sans"/>
              <a:cs typeface="Open Sans"/>
              <a:sym typeface="Open Sans"/>
            </a:endParaRPr>
          </a:p>
        </p:txBody>
      </p:sp>
      <p:sp>
        <p:nvSpPr>
          <p:cNvPr id="225" name="Google Shape;225;p45"/>
          <p:cNvSpPr txBox="1"/>
          <p:nvPr/>
        </p:nvSpPr>
        <p:spPr>
          <a:xfrm>
            <a:off x="6345887" y="4216175"/>
            <a:ext cx="948000" cy="49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Product Definer</a:t>
            </a:r>
            <a:endParaRPr b="1"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11%</a:t>
            </a:r>
            <a:endParaRPr b="0" i="0" sz="1000" u="none" cap="none" strike="noStrike">
              <a:solidFill>
                <a:srgbClr val="16325C"/>
              </a:solidFill>
              <a:latin typeface="Open Sans"/>
              <a:ea typeface="Open Sans"/>
              <a:cs typeface="Open Sans"/>
              <a:sym typeface="Open Sans"/>
            </a:endParaRPr>
          </a:p>
        </p:txBody>
      </p:sp>
      <p:sp>
        <p:nvSpPr>
          <p:cNvPr id="226" name="Google Shape;226;p45"/>
          <p:cNvSpPr/>
          <p:nvPr/>
        </p:nvSpPr>
        <p:spPr>
          <a:xfrm>
            <a:off x="3813555" y="935521"/>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5"/>
          <p:cNvSpPr/>
          <p:nvPr/>
        </p:nvSpPr>
        <p:spPr>
          <a:xfrm>
            <a:off x="5770014" y="1188108"/>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45"/>
          <p:cNvSpPr/>
          <p:nvPr/>
        </p:nvSpPr>
        <p:spPr>
          <a:xfrm>
            <a:off x="6763630" y="1188108"/>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5"/>
          <p:cNvSpPr/>
          <p:nvPr/>
        </p:nvSpPr>
        <p:spPr>
          <a:xfrm>
            <a:off x="6763630" y="913893"/>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5"/>
          <p:cNvSpPr/>
          <p:nvPr/>
        </p:nvSpPr>
        <p:spPr>
          <a:xfrm>
            <a:off x="7504398" y="837708"/>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5"/>
          <p:cNvSpPr txBox="1"/>
          <p:nvPr/>
        </p:nvSpPr>
        <p:spPr>
          <a:xfrm>
            <a:off x="7609026" y="723050"/>
            <a:ext cx="1300500" cy="659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Primary job function (3+ hours per day)</a:t>
            </a:r>
            <a:endParaRPr b="0" i="0" sz="1000" u="none" cap="none" strike="noStrike">
              <a:solidFill>
                <a:srgbClr val="16325C"/>
              </a:solidFill>
              <a:latin typeface="Open Sans"/>
              <a:ea typeface="Open Sans"/>
              <a:cs typeface="Open Sans"/>
              <a:sym typeface="Open Sans"/>
            </a:endParaRPr>
          </a:p>
        </p:txBody>
      </p:sp>
      <p:sp>
        <p:nvSpPr>
          <p:cNvPr id="232" name="Google Shape;232;p45"/>
          <p:cNvSpPr/>
          <p:nvPr/>
        </p:nvSpPr>
        <p:spPr>
          <a:xfrm>
            <a:off x="7504398" y="1447308"/>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45"/>
          <p:cNvSpPr txBox="1"/>
          <p:nvPr/>
        </p:nvSpPr>
        <p:spPr>
          <a:xfrm>
            <a:off x="7609037" y="1332651"/>
            <a:ext cx="1300500" cy="841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Secondary job function (1-3 hours per day)</a:t>
            </a:r>
            <a:endParaRPr b="0" i="0" sz="1000" u="none" cap="none" strike="noStrike">
              <a:solidFill>
                <a:srgbClr val="16325C"/>
              </a:solidFill>
              <a:latin typeface="Open Sans"/>
              <a:ea typeface="Open Sans"/>
              <a:cs typeface="Open Sans"/>
              <a:sym typeface="Open Sans"/>
            </a:endParaRPr>
          </a:p>
        </p:txBody>
      </p:sp>
      <p:sp>
        <p:nvSpPr>
          <p:cNvPr id="234" name="Google Shape;234;p45"/>
          <p:cNvSpPr/>
          <p:nvPr/>
        </p:nvSpPr>
        <p:spPr>
          <a:xfrm>
            <a:off x="2849301" y="935521"/>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5"/>
          <p:cNvSpPr/>
          <p:nvPr/>
        </p:nvSpPr>
        <p:spPr>
          <a:xfrm>
            <a:off x="4792446" y="935521"/>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5"/>
          <p:cNvSpPr/>
          <p:nvPr/>
        </p:nvSpPr>
        <p:spPr>
          <a:xfrm>
            <a:off x="5770014" y="935521"/>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45"/>
          <p:cNvSpPr/>
          <p:nvPr/>
        </p:nvSpPr>
        <p:spPr>
          <a:xfrm>
            <a:off x="6763630" y="935521"/>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5"/>
          <p:cNvSpPr/>
          <p:nvPr/>
        </p:nvSpPr>
        <p:spPr>
          <a:xfrm>
            <a:off x="3813555" y="1763903"/>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45"/>
          <p:cNvSpPr/>
          <p:nvPr/>
        </p:nvSpPr>
        <p:spPr>
          <a:xfrm>
            <a:off x="3813555" y="1488466"/>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5"/>
          <p:cNvSpPr/>
          <p:nvPr/>
        </p:nvSpPr>
        <p:spPr>
          <a:xfrm>
            <a:off x="5770014" y="1486833"/>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45"/>
          <p:cNvSpPr/>
          <p:nvPr/>
        </p:nvSpPr>
        <p:spPr>
          <a:xfrm>
            <a:off x="6763630" y="1486833"/>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45"/>
          <p:cNvSpPr/>
          <p:nvPr/>
        </p:nvSpPr>
        <p:spPr>
          <a:xfrm>
            <a:off x="6763630" y="1212618"/>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5"/>
          <p:cNvSpPr/>
          <p:nvPr/>
        </p:nvSpPr>
        <p:spPr>
          <a:xfrm>
            <a:off x="2849301" y="1211515"/>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5"/>
          <p:cNvSpPr/>
          <p:nvPr/>
        </p:nvSpPr>
        <p:spPr>
          <a:xfrm>
            <a:off x="2849301" y="1761380"/>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5"/>
          <p:cNvSpPr/>
          <p:nvPr/>
        </p:nvSpPr>
        <p:spPr>
          <a:xfrm>
            <a:off x="2849301" y="1486448"/>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5"/>
          <p:cNvSpPr/>
          <p:nvPr/>
        </p:nvSpPr>
        <p:spPr>
          <a:xfrm>
            <a:off x="3813555" y="1213029"/>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5"/>
          <p:cNvSpPr/>
          <p:nvPr/>
        </p:nvSpPr>
        <p:spPr>
          <a:xfrm>
            <a:off x="4792446" y="1763903"/>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45"/>
          <p:cNvSpPr/>
          <p:nvPr/>
        </p:nvSpPr>
        <p:spPr>
          <a:xfrm>
            <a:off x="4792446" y="1488466"/>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5"/>
          <p:cNvSpPr/>
          <p:nvPr/>
        </p:nvSpPr>
        <p:spPr>
          <a:xfrm>
            <a:off x="4792446" y="1213029"/>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5"/>
          <p:cNvSpPr/>
          <p:nvPr/>
        </p:nvSpPr>
        <p:spPr>
          <a:xfrm>
            <a:off x="5770014" y="1765574"/>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45"/>
          <p:cNvSpPr/>
          <p:nvPr/>
        </p:nvSpPr>
        <p:spPr>
          <a:xfrm>
            <a:off x="5770014" y="1483041"/>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a:off x="5770014" y="1218843"/>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p:nvPr/>
        </p:nvSpPr>
        <p:spPr>
          <a:xfrm>
            <a:off x="6763630" y="1765574"/>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5"/>
          <p:cNvSpPr/>
          <p:nvPr/>
        </p:nvSpPr>
        <p:spPr>
          <a:xfrm>
            <a:off x="6763630" y="1483041"/>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5"/>
          <p:cNvSpPr/>
          <p:nvPr/>
        </p:nvSpPr>
        <p:spPr>
          <a:xfrm>
            <a:off x="6763630" y="1218843"/>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p:nvPr/>
        </p:nvSpPr>
        <p:spPr>
          <a:xfrm>
            <a:off x="3813555" y="2590213"/>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45"/>
          <p:cNvSpPr/>
          <p:nvPr/>
        </p:nvSpPr>
        <p:spPr>
          <a:xfrm>
            <a:off x="3813555" y="2314777"/>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5"/>
          <p:cNvSpPr/>
          <p:nvPr/>
        </p:nvSpPr>
        <p:spPr>
          <a:xfrm>
            <a:off x="6759962" y="2255608"/>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5"/>
          <p:cNvSpPr/>
          <p:nvPr/>
        </p:nvSpPr>
        <p:spPr>
          <a:xfrm>
            <a:off x="2849301" y="2036313"/>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5"/>
          <p:cNvSpPr/>
          <p:nvPr/>
        </p:nvSpPr>
        <p:spPr>
          <a:xfrm>
            <a:off x="2849301" y="2586177"/>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5"/>
          <p:cNvSpPr/>
          <p:nvPr/>
        </p:nvSpPr>
        <p:spPr>
          <a:xfrm>
            <a:off x="2849301" y="2311245"/>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5"/>
          <p:cNvSpPr/>
          <p:nvPr/>
        </p:nvSpPr>
        <p:spPr>
          <a:xfrm>
            <a:off x="3813555" y="2039340"/>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45"/>
          <p:cNvSpPr/>
          <p:nvPr/>
        </p:nvSpPr>
        <p:spPr>
          <a:xfrm>
            <a:off x="4792446" y="2311376"/>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5"/>
          <p:cNvSpPr/>
          <p:nvPr/>
        </p:nvSpPr>
        <p:spPr>
          <a:xfrm>
            <a:off x="4791784" y="2589839"/>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45"/>
          <p:cNvSpPr/>
          <p:nvPr/>
        </p:nvSpPr>
        <p:spPr>
          <a:xfrm>
            <a:off x="4792446" y="2039340"/>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45"/>
          <p:cNvSpPr/>
          <p:nvPr/>
        </p:nvSpPr>
        <p:spPr>
          <a:xfrm>
            <a:off x="5770014" y="2586224"/>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45"/>
          <p:cNvSpPr/>
          <p:nvPr/>
        </p:nvSpPr>
        <p:spPr>
          <a:xfrm>
            <a:off x="5770014" y="2302628"/>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45"/>
          <p:cNvSpPr/>
          <p:nvPr/>
        </p:nvSpPr>
        <p:spPr>
          <a:xfrm>
            <a:off x="5770014" y="2038431"/>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5"/>
          <p:cNvSpPr/>
          <p:nvPr/>
        </p:nvSpPr>
        <p:spPr>
          <a:xfrm>
            <a:off x="6763630" y="2585162"/>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45"/>
          <p:cNvSpPr/>
          <p:nvPr/>
        </p:nvSpPr>
        <p:spPr>
          <a:xfrm>
            <a:off x="6763630" y="2302628"/>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45"/>
          <p:cNvSpPr/>
          <p:nvPr/>
        </p:nvSpPr>
        <p:spPr>
          <a:xfrm>
            <a:off x="6763630" y="2038431"/>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45"/>
          <p:cNvSpPr/>
          <p:nvPr/>
        </p:nvSpPr>
        <p:spPr>
          <a:xfrm>
            <a:off x="3813555" y="3416524"/>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5"/>
          <p:cNvSpPr/>
          <p:nvPr/>
        </p:nvSpPr>
        <p:spPr>
          <a:xfrm>
            <a:off x="3813555" y="3141087"/>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5"/>
          <p:cNvSpPr/>
          <p:nvPr/>
        </p:nvSpPr>
        <p:spPr>
          <a:xfrm>
            <a:off x="5770014" y="3137783"/>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5"/>
          <p:cNvSpPr/>
          <p:nvPr/>
        </p:nvSpPr>
        <p:spPr>
          <a:xfrm>
            <a:off x="6763630" y="3137783"/>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45"/>
          <p:cNvSpPr/>
          <p:nvPr/>
        </p:nvSpPr>
        <p:spPr>
          <a:xfrm>
            <a:off x="6763630" y="2863568"/>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45"/>
          <p:cNvSpPr/>
          <p:nvPr/>
        </p:nvSpPr>
        <p:spPr>
          <a:xfrm>
            <a:off x="2849301" y="2861110"/>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45"/>
          <p:cNvSpPr/>
          <p:nvPr/>
        </p:nvSpPr>
        <p:spPr>
          <a:xfrm>
            <a:off x="2849301" y="3410975"/>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45"/>
          <p:cNvSpPr/>
          <p:nvPr/>
        </p:nvSpPr>
        <p:spPr>
          <a:xfrm>
            <a:off x="2849301" y="3136042"/>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45"/>
          <p:cNvSpPr/>
          <p:nvPr/>
        </p:nvSpPr>
        <p:spPr>
          <a:xfrm>
            <a:off x="3813555" y="2865650"/>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45"/>
          <p:cNvSpPr/>
          <p:nvPr/>
        </p:nvSpPr>
        <p:spPr>
          <a:xfrm>
            <a:off x="4792446" y="3416524"/>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45"/>
          <p:cNvSpPr/>
          <p:nvPr/>
        </p:nvSpPr>
        <p:spPr>
          <a:xfrm>
            <a:off x="4792446" y="3141087"/>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5"/>
          <p:cNvSpPr/>
          <p:nvPr/>
        </p:nvSpPr>
        <p:spPr>
          <a:xfrm>
            <a:off x="4792446" y="2865650"/>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5"/>
          <p:cNvSpPr/>
          <p:nvPr/>
        </p:nvSpPr>
        <p:spPr>
          <a:xfrm>
            <a:off x="5770014" y="3416524"/>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5"/>
          <p:cNvSpPr/>
          <p:nvPr/>
        </p:nvSpPr>
        <p:spPr>
          <a:xfrm>
            <a:off x="5770014" y="3133991"/>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45"/>
          <p:cNvSpPr/>
          <p:nvPr/>
        </p:nvSpPr>
        <p:spPr>
          <a:xfrm>
            <a:off x="5770014" y="2869793"/>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45"/>
          <p:cNvSpPr/>
          <p:nvPr/>
        </p:nvSpPr>
        <p:spPr>
          <a:xfrm>
            <a:off x="6763630" y="3416524"/>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5"/>
          <p:cNvSpPr/>
          <p:nvPr/>
        </p:nvSpPr>
        <p:spPr>
          <a:xfrm>
            <a:off x="6763630" y="3133991"/>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5"/>
          <p:cNvSpPr/>
          <p:nvPr/>
        </p:nvSpPr>
        <p:spPr>
          <a:xfrm>
            <a:off x="6763630" y="2869793"/>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0" name="Google Shape;290;p45"/>
          <p:cNvCxnSpPr/>
          <p:nvPr/>
        </p:nvCxnSpPr>
        <p:spPr>
          <a:xfrm>
            <a:off x="347525" y="1117175"/>
            <a:ext cx="6897000" cy="0"/>
          </a:xfrm>
          <a:prstGeom prst="straightConnector1">
            <a:avLst/>
          </a:prstGeom>
          <a:noFill/>
          <a:ln cap="flat" cmpd="sng" w="9525">
            <a:solidFill>
              <a:srgbClr val="D8DDE6"/>
            </a:solidFill>
            <a:prstDash val="solid"/>
            <a:round/>
            <a:headEnd len="sm" w="sm" type="none"/>
            <a:tailEnd len="sm" w="sm" type="none"/>
          </a:ln>
        </p:spPr>
      </p:cxnSp>
      <p:cxnSp>
        <p:nvCxnSpPr>
          <p:cNvPr id="291" name="Google Shape;291;p45"/>
          <p:cNvCxnSpPr/>
          <p:nvPr/>
        </p:nvCxnSpPr>
        <p:spPr>
          <a:xfrm>
            <a:off x="347525" y="1395158"/>
            <a:ext cx="6897000" cy="0"/>
          </a:xfrm>
          <a:prstGeom prst="straightConnector1">
            <a:avLst/>
          </a:prstGeom>
          <a:noFill/>
          <a:ln cap="flat" cmpd="sng" w="9525">
            <a:solidFill>
              <a:srgbClr val="D8DDE6"/>
            </a:solidFill>
            <a:prstDash val="solid"/>
            <a:round/>
            <a:headEnd len="sm" w="sm" type="none"/>
            <a:tailEnd len="sm" w="sm" type="none"/>
          </a:ln>
        </p:spPr>
      </p:cxnSp>
      <p:cxnSp>
        <p:nvCxnSpPr>
          <p:cNvPr id="292" name="Google Shape;292;p45"/>
          <p:cNvCxnSpPr/>
          <p:nvPr/>
        </p:nvCxnSpPr>
        <p:spPr>
          <a:xfrm>
            <a:off x="347525" y="1673142"/>
            <a:ext cx="6897000" cy="0"/>
          </a:xfrm>
          <a:prstGeom prst="straightConnector1">
            <a:avLst/>
          </a:prstGeom>
          <a:noFill/>
          <a:ln cap="flat" cmpd="sng" w="9525">
            <a:solidFill>
              <a:srgbClr val="D8DDE6"/>
            </a:solidFill>
            <a:prstDash val="solid"/>
            <a:round/>
            <a:headEnd len="sm" w="sm" type="none"/>
            <a:tailEnd len="sm" w="sm" type="none"/>
          </a:ln>
        </p:spPr>
      </p:cxnSp>
      <p:cxnSp>
        <p:nvCxnSpPr>
          <p:cNvPr id="293" name="Google Shape;293;p45"/>
          <p:cNvCxnSpPr/>
          <p:nvPr/>
        </p:nvCxnSpPr>
        <p:spPr>
          <a:xfrm>
            <a:off x="347525" y="1951125"/>
            <a:ext cx="6897000" cy="0"/>
          </a:xfrm>
          <a:prstGeom prst="straightConnector1">
            <a:avLst/>
          </a:prstGeom>
          <a:noFill/>
          <a:ln cap="flat" cmpd="sng" w="9525">
            <a:solidFill>
              <a:srgbClr val="D8DDE6"/>
            </a:solidFill>
            <a:prstDash val="solid"/>
            <a:round/>
            <a:headEnd len="sm" w="sm" type="none"/>
            <a:tailEnd len="sm" w="sm" type="none"/>
          </a:ln>
        </p:spPr>
      </p:cxnSp>
      <p:cxnSp>
        <p:nvCxnSpPr>
          <p:cNvPr id="294" name="Google Shape;294;p45"/>
          <p:cNvCxnSpPr/>
          <p:nvPr/>
        </p:nvCxnSpPr>
        <p:spPr>
          <a:xfrm>
            <a:off x="347525" y="2229108"/>
            <a:ext cx="6897000" cy="0"/>
          </a:xfrm>
          <a:prstGeom prst="straightConnector1">
            <a:avLst/>
          </a:prstGeom>
          <a:noFill/>
          <a:ln cap="flat" cmpd="sng" w="9525">
            <a:solidFill>
              <a:srgbClr val="D8DDE6"/>
            </a:solidFill>
            <a:prstDash val="solid"/>
            <a:round/>
            <a:headEnd len="sm" w="sm" type="none"/>
            <a:tailEnd len="sm" w="sm" type="none"/>
          </a:ln>
        </p:spPr>
      </p:cxnSp>
      <p:cxnSp>
        <p:nvCxnSpPr>
          <p:cNvPr id="295" name="Google Shape;295;p45"/>
          <p:cNvCxnSpPr/>
          <p:nvPr/>
        </p:nvCxnSpPr>
        <p:spPr>
          <a:xfrm>
            <a:off x="347525" y="2507092"/>
            <a:ext cx="6897000" cy="0"/>
          </a:xfrm>
          <a:prstGeom prst="straightConnector1">
            <a:avLst/>
          </a:prstGeom>
          <a:noFill/>
          <a:ln cap="flat" cmpd="sng" w="9525">
            <a:solidFill>
              <a:srgbClr val="D8DDE6"/>
            </a:solidFill>
            <a:prstDash val="solid"/>
            <a:round/>
            <a:headEnd len="sm" w="sm" type="none"/>
            <a:tailEnd len="sm" w="sm" type="none"/>
          </a:ln>
        </p:spPr>
      </p:cxnSp>
      <p:cxnSp>
        <p:nvCxnSpPr>
          <p:cNvPr id="296" name="Google Shape;296;p45"/>
          <p:cNvCxnSpPr/>
          <p:nvPr/>
        </p:nvCxnSpPr>
        <p:spPr>
          <a:xfrm>
            <a:off x="347525" y="2785075"/>
            <a:ext cx="6897000" cy="0"/>
          </a:xfrm>
          <a:prstGeom prst="straightConnector1">
            <a:avLst/>
          </a:prstGeom>
          <a:noFill/>
          <a:ln cap="flat" cmpd="sng" w="9525">
            <a:solidFill>
              <a:srgbClr val="D8DDE6"/>
            </a:solidFill>
            <a:prstDash val="solid"/>
            <a:round/>
            <a:headEnd len="sm" w="sm" type="none"/>
            <a:tailEnd len="sm" w="sm" type="none"/>
          </a:ln>
        </p:spPr>
      </p:cxnSp>
      <p:cxnSp>
        <p:nvCxnSpPr>
          <p:cNvPr id="297" name="Google Shape;297;p45"/>
          <p:cNvCxnSpPr/>
          <p:nvPr/>
        </p:nvCxnSpPr>
        <p:spPr>
          <a:xfrm>
            <a:off x="347525" y="3063058"/>
            <a:ext cx="6897000" cy="0"/>
          </a:xfrm>
          <a:prstGeom prst="straightConnector1">
            <a:avLst/>
          </a:prstGeom>
          <a:noFill/>
          <a:ln cap="flat" cmpd="sng" w="9525">
            <a:solidFill>
              <a:srgbClr val="D8DDE6"/>
            </a:solidFill>
            <a:prstDash val="solid"/>
            <a:round/>
            <a:headEnd len="sm" w="sm" type="none"/>
            <a:tailEnd len="sm" w="sm" type="none"/>
          </a:ln>
        </p:spPr>
      </p:cxnSp>
      <p:cxnSp>
        <p:nvCxnSpPr>
          <p:cNvPr id="298" name="Google Shape;298;p45"/>
          <p:cNvCxnSpPr/>
          <p:nvPr/>
        </p:nvCxnSpPr>
        <p:spPr>
          <a:xfrm>
            <a:off x="347525" y="3341042"/>
            <a:ext cx="6897000" cy="0"/>
          </a:xfrm>
          <a:prstGeom prst="straightConnector1">
            <a:avLst/>
          </a:prstGeom>
          <a:noFill/>
          <a:ln cap="flat" cmpd="sng" w="9525">
            <a:solidFill>
              <a:srgbClr val="D8DDE6"/>
            </a:solidFill>
            <a:prstDash val="solid"/>
            <a:round/>
            <a:headEnd len="sm" w="sm" type="none"/>
            <a:tailEnd len="sm" w="sm" type="none"/>
          </a:ln>
        </p:spPr>
      </p:cxnSp>
      <p:cxnSp>
        <p:nvCxnSpPr>
          <p:cNvPr id="299" name="Google Shape;299;p45"/>
          <p:cNvCxnSpPr/>
          <p:nvPr/>
        </p:nvCxnSpPr>
        <p:spPr>
          <a:xfrm>
            <a:off x="347525" y="3619025"/>
            <a:ext cx="6897000" cy="0"/>
          </a:xfrm>
          <a:prstGeom prst="straightConnector1">
            <a:avLst/>
          </a:prstGeom>
          <a:noFill/>
          <a:ln cap="flat" cmpd="sng" w="9525">
            <a:solidFill>
              <a:srgbClr val="D8DDE6"/>
            </a:solidFill>
            <a:prstDash val="solid"/>
            <a:round/>
            <a:headEnd len="sm" w="sm" type="none"/>
            <a:tailEnd len="sm" w="sm" type="none"/>
          </a:ln>
        </p:spPr>
      </p:cxnSp>
      <p:cxnSp>
        <p:nvCxnSpPr>
          <p:cNvPr id="300" name="Google Shape;300;p45"/>
          <p:cNvCxnSpPr/>
          <p:nvPr/>
        </p:nvCxnSpPr>
        <p:spPr>
          <a:xfrm>
            <a:off x="347525" y="840000"/>
            <a:ext cx="6897000" cy="0"/>
          </a:xfrm>
          <a:prstGeom prst="straightConnector1">
            <a:avLst/>
          </a:prstGeom>
          <a:noFill/>
          <a:ln cap="flat" cmpd="sng" w="9525">
            <a:solidFill>
              <a:srgbClr val="D8DDE6"/>
            </a:solidFill>
            <a:prstDash val="solid"/>
            <a:round/>
            <a:headEnd len="sm" w="sm" type="none"/>
            <a:tailEnd len="sm" w="sm" type="none"/>
          </a:ln>
        </p:spPr>
      </p:cxnSp>
      <p:sp>
        <p:nvSpPr>
          <p:cNvPr id="301" name="Google Shape;301;p45"/>
          <p:cNvSpPr txBox="1"/>
          <p:nvPr/>
        </p:nvSpPr>
        <p:spPr>
          <a:xfrm>
            <a:off x="264650" y="263350"/>
            <a:ext cx="8579700" cy="46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Each of the 5 Developer Personas focuses on a core set of job functions:</a:t>
            </a:r>
            <a:endParaRPr b="0" i="0" sz="1800" u="none" cap="none" strike="noStrike">
              <a:solidFill>
                <a:srgbClr val="16325C"/>
              </a:solidFill>
              <a:latin typeface="Open Sans"/>
              <a:ea typeface="Open Sans"/>
              <a:cs typeface="Open Sans"/>
              <a:sym typeface="Open Sans"/>
            </a:endParaRPr>
          </a:p>
        </p:txBody>
      </p:sp>
      <p:pic>
        <p:nvPicPr>
          <p:cNvPr descr="platform1.png" id="302" name="Google Shape;302;p45"/>
          <p:cNvPicPr preferRelativeResize="0"/>
          <p:nvPr/>
        </p:nvPicPr>
        <p:blipFill rotWithShape="1">
          <a:blip r:embed="rId3">
            <a:alphaModFix/>
          </a:blip>
          <a:srcRect b="0" l="0" r="0" t="0"/>
          <a:stretch/>
        </p:blipFill>
        <p:spPr>
          <a:xfrm>
            <a:off x="3625333" y="3709027"/>
            <a:ext cx="488935" cy="524061"/>
          </a:xfrm>
          <a:prstGeom prst="rect">
            <a:avLst/>
          </a:prstGeom>
          <a:noFill/>
          <a:ln>
            <a:noFill/>
          </a:ln>
        </p:spPr>
      </p:pic>
      <p:pic>
        <p:nvPicPr>
          <p:cNvPr descr="platform2.png" id="303" name="Google Shape;303;p45"/>
          <p:cNvPicPr preferRelativeResize="0"/>
          <p:nvPr/>
        </p:nvPicPr>
        <p:blipFill rotWithShape="1">
          <a:blip r:embed="rId4">
            <a:alphaModFix/>
          </a:blip>
          <a:srcRect b="0" l="0" r="0" t="0"/>
          <a:stretch/>
        </p:blipFill>
        <p:spPr>
          <a:xfrm>
            <a:off x="2618738" y="3735794"/>
            <a:ext cx="573622" cy="492686"/>
          </a:xfrm>
          <a:prstGeom prst="rect">
            <a:avLst/>
          </a:prstGeom>
          <a:noFill/>
          <a:ln>
            <a:noFill/>
          </a:ln>
        </p:spPr>
      </p:pic>
      <p:pic>
        <p:nvPicPr>
          <p:cNvPr descr="platform3.png" id="304" name="Google Shape;304;p45"/>
          <p:cNvPicPr preferRelativeResize="0"/>
          <p:nvPr/>
        </p:nvPicPr>
        <p:blipFill rotWithShape="1">
          <a:blip r:embed="rId5">
            <a:alphaModFix/>
          </a:blip>
          <a:srcRect b="0" l="0" r="0" t="0"/>
          <a:stretch/>
        </p:blipFill>
        <p:spPr>
          <a:xfrm>
            <a:off x="6553895" y="3728338"/>
            <a:ext cx="531951" cy="506298"/>
          </a:xfrm>
          <a:prstGeom prst="rect">
            <a:avLst/>
          </a:prstGeom>
          <a:noFill/>
          <a:ln>
            <a:noFill/>
          </a:ln>
        </p:spPr>
      </p:pic>
      <p:pic>
        <p:nvPicPr>
          <p:cNvPr descr="platform4.png" id="305" name="Google Shape;305;p45"/>
          <p:cNvPicPr preferRelativeResize="0"/>
          <p:nvPr/>
        </p:nvPicPr>
        <p:blipFill rotWithShape="1">
          <a:blip r:embed="rId6">
            <a:alphaModFix/>
          </a:blip>
          <a:srcRect b="0" l="0" r="0" t="0"/>
          <a:stretch/>
        </p:blipFill>
        <p:spPr>
          <a:xfrm>
            <a:off x="4547246" y="3688682"/>
            <a:ext cx="599255" cy="574625"/>
          </a:xfrm>
          <a:prstGeom prst="rect">
            <a:avLst/>
          </a:prstGeom>
          <a:noFill/>
          <a:ln>
            <a:noFill/>
          </a:ln>
        </p:spPr>
      </p:pic>
      <p:pic>
        <p:nvPicPr>
          <p:cNvPr descr="platform5.png" id="306" name="Google Shape;306;p45"/>
          <p:cNvPicPr preferRelativeResize="0"/>
          <p:nvPr/>
        </p:nvPicPr>
        <p:blipFill rotWithShape="1">
          <a:blip r:embed="rId7">
            <a:alphaModFix/>
          </a:blip>
          <a:srcRect b="0" l="0" r="0" t="0"/>
          <a:stretch/>
        </p:blipFill>
        <p:spPr>
          <a:xfrm>
            <a:off x="5542139" y="3739103"/>
            <a:ext cx="568282" cy="48607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35" name="Shape 835"/>
        <p:cNvGrpSpPr/>
        <p:nvPr/>
      </p:nvGrpSpPr>
      <p:grpSpPr>
        <a:xfrm>
          <a:off x="0" y="0"/>
          <a:ext cx="0" cy="0"/>
          <a:chOff x="0" y="0"/>
          <a:chExt cx="0" cy="0"/>
        </a:xfrm>
      </p:grpSpPr>
      <p:sp>
        <p:nvSpPr>
          <p:cNvPr id="836" name="Google Shape;836;p81"/>
          <p:cNvSpPr txBox="1"/>
          <p:nvPr/>
        </p:nvSpPr>
        <p:spPr>
          <a:xfrm>
            <a:off x="3473100" y="3473550"/>
            <a:ext cx="21978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 sz="1200" u="none" cap="none" strike="noStrike">
                <a:solidFill>
                  <a:srgbClr val="16325C"/>
                </a:solidFill>
                <a:latin typeface="Open Sans"/>
                <a:ea typeface="Open Sans"/>
                <a:cs typeface="Open Sans"/>
                <a:sym typeface="Open Sans"/>
              </a:rPr>
              <a:t>Lewis</a:t>
            </a:r>
            <a:endParaRPr b="1" i="0" sz="12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100"/>
              <a:buFont typeface="Arial"/>
              <a:buNone/>
            </a:pPr>
            <a:r>
              <a:rPr b="0" i="0" lang="en" sz="1000" u="none" cap="none" strike="noStrike">
                <a:solidFill>
                  <a:srgbClr val="16325C"/>
                </a:solidFill>
                <a:latin typeface="Open Sans"/>
                <a:ea typeface="Open Sans"/>
                <a:cs typeface="Open Sans"/>
                <a:sym typeface="Open Sans"/>
              </a:rPr>
              <a:t>An Asset Management Company</a:t>
            </a:r>
            <a:endParaRPr b="1" i="0" sz="1000" u="none" cap="none" strike="noStrike">
              <a:solidFill>
                <a:srgbClr val="16325C"/>
              </a:solidFill>
              <a:latin typeface="Open Sans"/>
              <a:ea typeface="Open Sans"/>
              <a:cs typeface="Open Sans"/>
              <a:sym typeface="Open Sans"/>
            </a:endParaRPr>
          </a:p>
        </p:txBody>
      </p:sp>
      <p:pic>
        <p:nvPicPr>
          <p:cNvPr id="837" name="Google Shape;837;p81">
            <a:hlinkClick r:id="rId3"/>
          </p:cNvPr>
          <p:cNvPicPr preferRelativeResize="0"/>
          <p:nvPr/>
        </p:nvPicPr>
        <p:blipFill rotWithShape="1">
          <a:blip r:embed="rId4">
            <a:alphaModFix/>
          </a:blip>
          <a:srcRect b="0" l="0" r="0" t="0"/>
          <a:stretch/>
        </p:blipFill>
        <p:spPr>
          <a:xfrm>
            <a:off x="2579038" y="1168674"/>
            <a:ext cx="3985933" cy="2235675"/>
          </a:xfrm>
          <a:prstGeom prst="rect">
            <a:avLst/>
          </a:prstGeom>
          <a:noFill/>
          <a:ln>
            <a:noFill/>
          </a:ln>
        </p:spPr>
      </p:pic>
      <p:sp>
        <p:nvSpPr>
          <p:cNvPr id="838" name="Google Shape;838;p81">
            <a:hlinkClick r:id="rId5"/>
          </p:cNvPr>
          <p:cNvSpPr/>
          <p:nvPr/>
        </p:nvSpPr>
        <p:spPr>
          <a:xfrm>
            <a:off x="4185366" y="1899862"/>
            <a:ext cx="773309" cy="773309"/>
          </a:xfrm>
          <a:prstGeom prst="ellips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81">
            <a:hlinkClick r:id="rId6"/>
          </p:cNvPr>
          <p:cNvSpPr/>
          <p:nvPr/>
        </p:nvSpPr>
        <p:spPr>
          <a:xfrm rot="5400000">
            <a:off x="4425379" y="2117833"/>
            <a:ext cx="390041" cy="337366"/>
          </a:xfrm>
          <a:prstGeom prst="triangle">
            <a:avLst>
              <a:gd fmla="val 50000" name="adj"/>
            </a:avLst>
          </a:prstGeom>
          <a:solidFill>
            <a:srgbClr val="5469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81"/>
          <p:cNvSpPr txBox="1"/>
          <p:nvPr/>
        </p:nvSpPr>
        <p:spPr>
          <a:xfrm>
            <a:off x="264650" y="256775"/>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Meet a Data Connector...</a:t>
            </a:r>
            <a:endParaRPr b="1" i="0" sz="1800" u="none" cap="none" strike="noStrike">
              <a:solidFill>
                <a:srgbClr val="16325C"/>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82"/>
          <p:cNvSpPr txBox="1"/>
          <p:nvPr/>
        </p:nvSpPr>
        <p:spPr>
          <a:xfrm>
            <a:off x="646500" y="1528352"/>
            <a:ext cx="7810800" cy="208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16325C"/>
                </a:solidFill>
                <a:latin typeface="Open Sans"/>
                <a:ea typeface="Open Sans"/>
                <a:cs typeface="Open Sans"/>
                <a:sym typeface="Open Sans"/>
              </a:rPr>
              <a:t>Data Connectors ensure that data flows smoothly between systems, enabling their companies to </a:t>
            </a:r>
            <a:br>
              <a:rPr b="0" i="0" lang="en" sz="2400" u="none" cap="none" strike="noStrike">
                <a:solidFill>
                  <a:srgbClr val="16325C"/>
                </a:solidFill>
                <a:latin typeface="Open Sans"/>
                <a:ea typeface="Open Sans"/>
                <a:cs typeface="Open Sans"/>
                <a:sym typeface="Open Sans"/>
              </a:rPr>
            </a:br>
            <a:r>
              <a:rPr b="0" i="0" lang="en" sz="2400" u="none" cap="none" strike="noStrike">
                <a:solidFill>
                  <a:srgbClr val="16325C"/>
                </a:solidFill>
                <a:latin typeface="Open Sans"/>
                <a:ea typeface="Open Sans"/>
                <a:cs typeface="Open Sans"/>
                <a:sym typeface="Open Sans"/>
              </a:rPr>
              <a:t>make better business decisions.</a:t>
            </a:r>
            <a:endParaRPr b="0" i="0" sz="2400" u="none" cap="none" strike="noStrike">
              <a:solidFill>
                <a:srgbClr val="16325C"/>
              </a:solidFill>
              <a:latin typeface="Open Sans"/>
              <a:ea typeface="Open Sans"/>
              <a:cs typeface="Open Sans"/>
              <a:sym typeface="Open Sans"/>
            </a:endParaRPr>
          </a:p>
        </p:txBody>
      </p:sp>
      <p:pic>
        <p:nvPicPr>
          <p:cNvPr descr="platform4.png" id="846" name="Google Shape;846;p82"/>
          <p:cNvPicPr preferRelativeResize="0"/>
          <p:nvPr/>
        </p:nvPicPr>
        <p:blipFill rotWithShape="1">
          <a:blip r:embed="rId3">
            <a:alphaModFix/>
          </a:blip>
          <a:srcRect b="0" l="0" r="0" t="0"/>
          <a:stretch/>
        </p:blipFill>
        <p:spPr>
          <a:xfrm>
            <a:off x="733313" y="1109875"/>
            <a:ext cx="725575" cy="6957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50" name="Shape 850"/>
        <p:cNvGrpSpPr/>
        <p:nvPr/>
      </p:nvGrpSpPr>
      <p:grpSpPr>
        <a:xfrm>
          <a:off x="0" y="0"/>
          <a:ext cx="0" cy="0"/>
          <a:chOff x="0" y="0"/>
          <a:chExt cx="0" cy="0"/>
        </a:xfrm>
      </p:grpSpPr>
      <p:sp>
        <p:nvSpPr>
          <p:cNvPr id="851" name="Google Shape;851;p83"/>
          <p:cNvSpPr txBox="1"/>
          <p:nvPr/>
        </p:nvSpPr>
        <p:spPr>
          <a:xfrm>
            <a:off x="630914" y="1943090"/>
            <a:ext cx="7810800" cy="11292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3600"/>
              <a:buFont typeface="Arial"/>
              <a:buNone/>
            </a:pPr>
            <a:r>
              <a:rPr b="1" i="0" lang="en" sz="3600" u="none" cap="none" strike="noStrike">
                <a:solidFill>
                  <a:srgbClr val="16325C"/>
                </a:solidFill>
                <a:latin typeface="Open Sans"/>
                <a:ea typeface="Open Sans"/>
                <a:cs typeface="Open Sans"/>
                <a:sym typeface="Open Sans"/>
              </a:rPr>
              <a:t>Quality Champion</a:t>
            </a:r>
            <a:endParaRPr b="1" i="0" sz="3600" u="none" cap="none" strike="noStrike">
              <a:solidFill>
                <a:srgbClr val="16325C"/>
              </a:solidFill>
              <a:latin typeface="Open Sans"/>
              <a:ea typeface="Open Sans"/>
              <a:cs typeface="Open Sans"/>
              <a:sym typeface="Open Sans"/>
            </a:endParaRPr>
          </a:p>
        </p:txBody>
      </p:sp>
      <p:sp>
        <p:nvSpPr>
          <p:cNvPr id="852" name="Google Shape;852;p83"/>
          <p:cNvSpPr txBox="1"/>
          <p:nvPr/>
        </p:nvSpPr>
        <p:spPr>
          <a:xfrm>
            <a:off x="646500" y="3009290"/>
            <a:ext cx="7810800" cy="799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Test and manage releases</a:t>
            </a:r>
            <a:endParaRPr b="0" i="0" sz="1800" u="none" cap="none" strike="noStrike">
              <a:solidFill>
                <a:srgbClr val="16325C"/>
              </a:solidFill>
              <a:latin typeface="Open Sans"/>
              <a:ea typeface="Open Sans"/>
              <a:cs typeface="Open Sans"/>
              <a:sym typeface="Open Sans"/>
            </a:endParaRPr>
          </a:p>
        </p:txBody>
      </p:sp>
      <p:sp>
        <p:nvSpPr>
          <p:cNvPr id="853" name="Google Shape;853;p83"/>
          <p:cNvSpPr/>
          <p:nvPr/>
        </p:nvSpPr>
        <p:spPr>
          <a:xfrm>
            <a:off x="760700" y="2958000"/>
            <a:ext cx="6492600" cy="513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latform5.png" id="854" name="Google Shape;854;p83"/>
          <p:cNvPicPr preferRelativeResize="0"/>
          <p:nvPr/>
        </p:nvPicPr>
        <p:blipFill rotWithShape="1">
          <a:blip r:embed="rId3">
            <a:alphaModFix/>
          </a:blip>
          <a:srcRect b="0" l="0" r="0" t="0"/>
          <a:stretch/>
        </p:blipFill>
        <p:spPr>
          <a:xfrm>
            <a:off x="760699" y="1366125"/>
            <a:ext cx="1036987" cy="886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58" name="Shape 858"/>
        <p:cNvGrpSpPr/>
        <p:nvPr/>
      </p:nvGrpSpPr>
      <p:grpSpPr>
        <a:xfrm>
          <a:off x="0" y="0"/>
          <a:ext cx="0" cy="0"/>
          <a:chOff x="0" y="0"/>
          <a:chExt cx="0" cy="0"/>
        </a:xfrm>
      </p:grpSpPr>
      <p:pic>
        <p:nvPicPr>
          <p:cNvPr id="859" name="Google Shape;859;p84"/>
          <p:cNvPicPr preferRelativeResize="0"/>
          <p:nvPr/>
        </p:nvPicPr>
        <p:blipFill rotWithShape="1">
          <a:blip r:embed="rId3">
            <a:alphaModFix/>
          </a:blip>
          <a:srcRect b="0" l="0" r="0" t="0"/>
          <a:stretch/>
        </p:blipFill>
        <p:spPr>
          <a:xfrm>
            <a:off x="504649" y="2205659"/>
            <a:ext cx="256750" cy="256750"/>
          </a:xfrm>
          <a:prstGeom prst="rect">
            <a:avLst/>
          </a:prstGeom>
          <a:noFill/>
          <a:ln>
            <a:noFill/>
          </a:ln>
        </p:spPr>
      </p:pic>
      <p:sp>
        <p:nvSpPr>
          <p:cNvPr id="860" name="Google Shape;860;p84"/>
          <p:cNvSpPr txBox="1"/>
          <p:nvPr/>
        </p:nvSpPr>
        <p:spPr>
          <a:xfrm>
            <a:off x="744025" y="2152675"/>
            <a:ext cx="1847100" cy="39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Experience</a:t>
            </a:r>
            <a:endParaRPr b="1" i="0" sz="1200" u="none" cap="none" strike="noStrike">
              <a:solidFill>
                <a:srgbClr val="16325C"/>
              </a:solidFill>
              <a:latin typeface="Open Sans"/>
              <a:ea typeface="Open Sans"/>
              <a:cs typeface="Open Sans"/>
              <a:sym typeface="Open Sans"/>
            </a:endParaRPr>
          </a:p>
        </p:txBody>
      </p:sp>
      <p:sp>
        <p:nvSpPr>
          <p:cNvPr id="861" name="Google Shape;861;p84"/>
          <p:cNvSpPr txBox="1"/>
          <p:nvPr/>
        </p:nvSpPr>
        <p:spPr>
          <a:xfrm>
            <a:off x="428625" y="2483675"/>
            <a:ext cx="2234700" cy="1001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16325C"/>
                </a:solidFill>
                <a:latin typeface="Open Sans"/>
                <a:ea typeface="Open Sans"/>
                <a:cs typeface="Open Sans"/>
                <a:sym typeface="Open Sans"/>
              </a:rPr>
              <a:t>0-3 years </a:t>
            </a:r>
            <a:endParaRPr b="1" i="0" sz="11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with Salesforce</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16325C"/>
                </a:solidFill>
                <a:latin typeface="Open Sans"/>
                <a:ea typeface="Open Sans"/>
                <a:cs typeface="Open Sans"/>
                <a:sym typeface="Open Sans"/>
              </a:rPr>
              <a:t>1-3 years </a:t>
            </a:r>
            <a:endParaRPr b="1" i="0" sz="11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with development in general</a:t>
            </a:r>
            <a:endParaRPr b="0" i="0" sz="1000" u="none" cap="none" strike="noStrike">
              <a:solidFill>
                <a:srgbClr val="16325C"/>
              </a:solidFill>
              <a:latin typeface="Open Sans"/>
              <a:ea typeface="Open Sans"/>
              <a:cs typeface="Open Sans"/>
              <a:sym typeface="Open Sans"/>
            </a:endParaRPr>
          </a:p>
        </p:txBody>
      </p:sp>
      <p:sp>
        <p:nvSpPr>
          <p:cNvPr id="862" name="Google Shape;862;p84"/>
          <p:cNvSpPr txBox="1"/>
          <p:nvPr/>
        </p:nvSpPr>
        <p:spPr>
          <a:xfrm>
            <a:off x="3746400" y="1008365"/>
            <a:ext cx="21978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Development Style</a:t>
            </a:r>
            <a:endParaRPr b="0" i="0" sz="1200" u="none" cap="none" strike="noStrike">
              <a:solidFill>
                <a:srgbClr val="16325C"/>
              </a:solidFill>
              <a:latin typeface="Open Sans"/>
              <a:ea typeface="Open Sans"/>
              <a:cs typeface="Open Sans"/>
              <a:sym typeface="Open Sans"/>
            </a:endParaRPr>
          </a:p>
        </p:txBody>
      </p:sp>
      <p:pic>
        <p:nvPicPr>
          <p:cNvPr id="863" name="Google Shape;863;p84"/>
          <p:cNvPicPr preferRelativeResize="0"/>
          <p:nvPr/>
        </p:nvPicPr>
        <p:blipFill rotWithShape="1">
          <a:blip r:embed="rId4">
            <a:alphaModFix/>
          </a:blip>
          <a:srcRect b="0" l="0" r="0" t="0"/>
          <a:stretch/>
        </p:blipFill>
        <p:spPr>
          <a:xfrm>
            <a:off x="3529296" y="1075474"/>
            <a:ext cx="236424" cy="216078"/>
          </a:xfrm>
          <a:prstGeom prst="rect">
            <a:avLst/>
          </a:prstGeom>
          <a:noFill/>
          <a:ln>
            <a:noFill/>
          </a:ln>
        </p:spPr>
      </p:pic>
      <p:sp>
        <p:nvSpPr>
          <p:cNvPr id="864" name="Google Shape;864;p84"/>
          <p:cNvSpPr txBox="1"/>
          <p:nvPr/>
        </p:nvSpPr>
        <p:spPr>
          <a:xfrm>
            <a:off x="3425100" y="266425"/>
            <a:ext cx="5289300" cy="65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16325C"/>
                </a:solidFill>
                <a:latin typeface="Open Sans"/>
                <a:ea typeface="Open Sans"/>
                <a:cs typeface="Open Sans"/>
                <a:sym typeface="Open Sans"/>
              </a:rPr>
              <a:t>Quality Champions </a:t>
            </a:r>
            <a:r>
              <a:rPr b="0" i="0" lang="en" sz="1400" u="none" cap="none" strike="noStrike">
                <a:solidFill>
                  <a:srgbClr val="16325C"/>
                </a:solidFill>
                <a:latin typeface="Open Sans"/>
                <a:ea typeface="Open Sans"/>
                <a:cs typeface="Open Sans"/>
                <a:sym typeface="Open Sans"/>
              </a:rPr>
              <a:t>spend 3+ hours per day </a:t>
            </a:r>
            <a:r>
              <a:rPr b="1" i="0" lang="en" sz="1400" u="none" cap="none" strike="noStrike">
                <a:solidFill>
                  <a:srgbClr val="16325C"/>
                </a:solidFill>
                <a:latin typeface="Open Sans"/>
                <a:ea typeface="Open Sans"/>
                <a:cs typeface="Open Sans"/>
                <a:sym typeface="Open Sans"/>
              </a:rPr>
              <a:t>testing </a:t>
            </a:r>
            <a:r>
              <a:rPr b="0" i="0" lang="en" sz="1400" u="none" cap="none" strike="noStrike">
                <a:solidFill>
                  <a:srgbClr val="16325C"/>
                </a:solidFill>
                <a:latin typeface="Open Sans"/>
                <a:ea typeface="Open Sans"/>
                <a:cs typeface="Open Sans"/>
                <a:sym typeface="Open Sans"/>
              </a:rPr>
              <a:t>and</a:t>
            </a:r>
            <a:r>
              <a:rPr b="1" i="0" lang="en" sz="1400" u="none" cap="none" strike="noStrike">
                <a:solidFill>
                  <a:srgbClr val="16325C"/>
                </a:solidFill>
                <a:latin typeface="Open Sans"/>
                <a:ea typeface="Open Sans"/>
                <a:cs typeface="Open Sans"/>
                <a:sym typeface="Open Sans"/>
              </a:rPr>
              <a:t> managing releases</a:t>
            </a:r>
            <a:r>
              <a:rPr b="0" i="0" lang="en" sz="1400" u="none" cap="none" strike="noStrike">
                <a:solidFill>
                  <a:srgbClr val="16325C"/>
                </a:solidFill>
                <a:latin typeface="Open Sans"/>
                <a:ea typeface="Open Sans"/>
                <a:cs typeface="Open Sans"/>
                <a:sym typeface="Open Sans"/>
              </a:rPr>
              <a:t>, and 1-3 hours writing documentation.</a:t>
            </a:r>
            <a:endParaRPr b="0" i="0" sz="1400" u="none" cap="none" strike="noStrike">
              <a:solidFill>
                <a:srgbClr val="16325C"/>
              </a:solidFill>
              <a:latin typeface="Open Sans"/>
              <a:ea typeface="Open Sans"/>
              <a:cs typeface="Open Sans"/>
              <a:sym typeface="Open Sans"/>
            </a:endParaRPr>
          </a:p>
        </p:txBody>
      </p:sp>
      <p:sp>
        <p:nvSpPr>
          <p:cNvPr id="865" name="Google Shape;865;p84"/>
          <p:cNvSpPr txBox="1"/>
          <p:nvPr/>
        </p:nvSpPr>
        <p:spPr>
          <a:xfrm>
            <a:off x="744025" y="3719875"/>
            <a:ext cx="1847100" cy="39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Salesforce Use</a:t>
            </a:r>
            <a:endParaRPr b="1" i="0" sz="1200" u="none" cap="none" strike="noStrike">
              <a:solidFill>
                <a:srgbClr val="16325C"/>
              </a:solidFill>
              <a:latin typeface="Open Sans"/>
              <a:ea typeface="Open Sans"/>
              <a:cs typeface="Open Sans"/>
              <a:sym typeface="Open Sans"/>
            </a:endParaRPr>
          </a:p>
        </p:txBody>
      </p:sp>
      <p:sp>
        <p:nvSpPr>
          <p:cNvPr id="866" name="Google Shape;866;p84"/>
          <p:cNvSpPr txBox="1"/>
          <p:nvPr/>
        </p:nvSpPr>
        <p:spPr>
          <a:xfrm>
            <a:off x="428625" y="4050875"/>
            <a:ext cx="2234700" cy="75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16325C"/>
                </a:solidFill>
                <a:latin typeface="Open Sans"/>
                <a:ea typeface="Open Sans"/>
                <a:cs typeface="Open Sans"/>
                <a:sym typeface="Open Sans"/>
              </a:rPr>
              <a:t>&lt;10-100%</a:t>
            </a:r>
            <a:r>
              <a:rPr b="1" i="0" lang="en" sz="1200" u="none" cap="none" strike="noStrike">
                <a:solidFill>
                  <a:srgbClr val="16325C"/>
                </a:solidFill>
                <a:latin typeface="Open Sans"/>
                <a:ea typeface="Open Sans"/>
                <a:cs typeface="Open Sans"/>
                <a:sym typeface="Open Sans"/>
              </a:rPr>
              <a:t> </a:t>
            </a:r>
            <a:endParaRPr b="1" i="0" sz="12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of time spent on Salesforce development</a:t>
            </a:r>
            <a:endParaRPr b="0" i="0" sz="1000" u="none" cap="none" strike="noStrike">
              <a:solidFill>
                <a:srgbClr val="16325C"/>
              </a:solidFill>
              <a:latin typeface="Open Sans"/>
              <a:ea typeface="Open Sans"/>
              <a:cs typeface="Open Sans"/>
              <a:sym typeface="Open Sans"/>
            </a:endParaRPr>
          </a:p>
        </p:txBody>
      </p:sp>
      <p:sp>
        <p:nvSpPr>
          <p:cNvPr id="867" name="Google Shape;867;p84"/>
          <p:cNvSpPr txBox="1"/>
          <p:nvPr/>
        </p:nvSpPr>
        <p:spPr>
          <a:xfrm>
            <a:off x="3759288" y="4026353"/>
            <a:ext cx="21978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Learning Strategy</a:t>
            </a:r>
            <a:endParaRPr b="0" i="0" sz="1200" u="none" cap="none" strike="noStrike">
              <a:solidFill>
                <a:srgbClr val="16325C"/>
              </a:solidFill>
              <a:latin typeface="Open Sans"/>
              <a:ea typeface="Open Sans"/>
              <a:cs typeface="Open Sans"/>
              <a:sym typeface="Open Sans"/>
            </a:endParaRPr>
          </a:p>
        </p:txBody>
      </p:sp>
      <p:sp>
        <p:nvSpPr>
          <p:cNvPr id="868" name="Google Shape;868;p84"/>
          <p:cNvSpPr txBox="1"/>
          <p:nvPr/>
        </p:nvSpPr>
        <p:spPr>
          <a:xfrm>
            <a:off x="0" y="1262500"/>
            <a:ext cx="32340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n" sz="2000" u="none" cap="none" strike="noStrike">
                <a:solidFill>
                  <a:srgbClr val="16325C"/>
                </a:solidFill>
                <a:latin typeface="Open Sans"/>
                <a:ea typeface="Open Sans"/>
                <a:cs typeface="Open Sans"/>
                <a:sym typeface="Open Sans"/>
              </a:rPr>
              <a:t>Quality Champion</a:t>
            </a:r>
            <a:endParaRPr b="1" i="0" sz="2000" u="none" cap="none" strike="noStrike">
              <a:solidFill>
                <a:srgbClr val="16325C"/>
              </a:solidFill>
              <a:latin typeface="Open Sans"/>
              <a:ea typeface="Open Sans"/>
              <a:cs typeface="Open Sans"/>
              <a:sym typeface="Open Sans"/>
            </a:endParaRPr>
          </a:p>
        </p:txBody>
      </p:sp>
      <p:sp>
        <p:nvSpPr>
          <p:cNvPr id="869" name="Google Shape;869;p84"/>
          <p:cNvSpPr txBox="1"/>
          <p:nvPr/>
        </p:nvSpPr>
        <p:spPr>
          <a:xfrm>
            <a:off x="6065225" y="1350975"/>
            <a:ext cx="2809500" cy="115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Custom objects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Custom page layouts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HTML/CSS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Unit tests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Trad. prog. languages (Java, C#, C/C++, etc.)</a:t>
            </a:r>
            <a:endParaRPr b="0" i="0" sz="1000" u="none" cap="none" strike="noStrike">
              <a:solidFill>
                <a:srgbClr val="16325C"/>
              </a:solidFill>
              <a:latin typeface="Open Sans"/>
              <a:ea typeface="Open Sans"/>
              <a:cs typeface="Open Sans"/>
              <a:sym typeface="Open Sans"/>
            </a:endParaRPr>
          </a:p>
        </p:txBody>
      </p:sp>
      <p:pic>
        <p:nvPicPr>
          <p:cNvPr id="870" name="Google Shape;870;p84"/>
          <p:cNvPicPr preferRelativeResize="0"/>
          <p:nvPr/>
        </p:nvPicPr>
        <p:blipFill rotWithShape="1">
          <a:blip r:embed="rId5">
            <a:alphaModFix/>
          </a:blip>
          <a:srcRect b="0" l="0" r="0" t="0"/>
          <a:stretch/>
        </p:blipFill>
        <p:spPr>
          <a:xfrm>
            <a:off x="3529312" y="4104303"/>
            <a:ext cx="256750" cy="186697"/>
          </a:xfrm>
          <a:prstGeom prst="rect">
            <a:avLst/>
          </a:prstGeom>
          <a:noFill/>
          <a:ln>
            <a:noFill/>
          </a:ln>
        </p:spPr>
      </p:pic>
      <p:pic>
        <p:nvPicPr>
          <p:cNvPr id="871" name="Google Shape;871;p84"/>
          <p:cNvPicPr preferRelativeResize="0"/>
          <p:nvPr/>
        </p:nvPicPr>
        <p:blipFill rotWithShape="1">
          <a:blip r:embed="rId6">
            <a:alphaModFix/>
          </a:blip>
          <a:srcRect b="0" l="0" r="0" t="0"/>
          <a:stretch/>
        </p:blipFill>
        <p:spPr>
          <a:xfrm rot="-2700000">
            <a:off x="4073225" y="1392387"/>
            <a:ext cx="1117500" cy="1117500"/>
          </a:xfrm>
          <a:prstGeom prst="rect">
            <a:avLst/>
          </a:prstGeom>
          <a:noFill/>
          <a:ln>
            <a:noFill/>
          </a:ln>
        </p:spPr>
      </p:pic>
      <p:sp>
        <p:nvSpPr>
          <p:cNvPr id="872" name="Google Shape;872;p84"/>
          <p:cNvSpPr txBox="1"/>
          <p:nvPr/>
        </p:nvSpPr>
        <p:spPr>
          <a:xfrm>
            <a:off x="3402056" y="1926988"/>
            <a:ext cx="769800" cy="447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Mostly code</a:t>
            </a:r>
            <a:endParaRPr b="1" i="0" sz="700" u="none" cap="none" strike="noStrike">
              <a:solidFill>
                <a:srgbClr val="16325C"/>
              </a:solidFill>
              <a:latin typeface="Open Sans"/>
              <a:ea typeface="Open Sans"/>
              <a:cs typeface="Open Sans"/>
              <a:sym typeface="Open Sans"/>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20%</a:t>
            </a:r>
            <a:endParaRPr b="0" i="0" sz="700" u="none" cap="none" strike="noStrike">
              <a:solidFill>
                <a:srgbClr val="16325C"/>
              </a:solidFill>
              <a:latin typeface="Open Sans"/>
              <a:ea typeface="Open Sans"/>
              <a:cs typeface="Open Sans"/>
              <a:sym typeface="Open Sans"/>
            </a:endParaRPr>
          </a:p>
        </p:txBody>
      </p:sp>
      <p:sp>
        <p:nvSpPr>
          <p:cNvPr id="873" name="Google Shape;873;p84"/>
          <p:cNvSpPr txBox="1"/>
          <p:nvPr/>
        </p:nvSpPr>
        <p:spPr>
          <a:xfrm>
            <a:off x="5058975" y="2066038"/>
            <a:ext cx="769800" cy="44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50/50</a:t>
            </a:r>
            <a:endParaRPr b="1" i="0" sz="700" u="none" cap="none" strike="noStrike">
              <a:solidFill>
                <a:srgbClr val="16325C"/>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35%</a:t>
            </a:r>
            <a:endParaRPr b="0" i="0" sz="700" u="none" cap="none" strike="noStrike">
              <a:solidFill>
                <a:srgbClr val="16325C"/>
              </a:solidFill>
              <a:latin typeface="Open Sans"/>
              <a:ea typeface="Open Sans"/>
              <a:cs typeface="Open Sans"/>
              <a:sym typeface="Open Sans"/>
            </a:endParaRPr>
          </a:p>
        </p:txBody>
      </p:sp>
      <p:sp>
        <p:nvSpPr>
          <p:cNvPr id="874" name="Google Shape;874;p84"/>
          <p:cNvSpPr txBox="1"/>
          <p:nvPr/>
        </p:nvSpPr>
        <p:spPr>
          <a:xfrm>
            <a:off x="3438156" y="1430288"/>
            <a:ext cx="769800" cy="447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Other</a:t>
            </a:r>
            <a:endParaRPr b="1" i="0" sz="700" u="none" cap="none" strike="noStrike">
              <a:solidFill>
                <a:srgbClr val="16325C"/>
              </a:solidFill>
              <a:latin typeface="Open Sans"/>
              <a:ea typeface="Open Sans"/>
              <a:cs typeface="Open Sans"/>
              <a:sym typeface="Open Sans"/>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5%</a:t>
            </a:r>
            <a:endParaRPr b="0" i="0" sz="700" u="none" cap="none" strike="noStrike">
              <a:solidFill>
                <a:srgbClr val="16325C"/>
              </a:solidFill>
              <a:latin typeface="Open Sans"/>
              <a:ea typeface="Open Sans"/>
              <a:cs typeface="Open Sans"/>
              <a:sym typeface="Open Sans"/>
            </a:endParaRPr>
          </a:p>
        </p:txBody>
      </p:sp>
      <p:sp>
        <p:nvSpPr>
          <p:cNvPr id="875" name="Google Shape;875;p84"/>
          <p:cNvSpPr txBox="1"/>
          <p:nvPr/>
        </p:nvSpPr>
        <p:spPr>
          <a:xfrm>
            <a:off x="5058981" y="1483838"/>
            <a:ext cx="769800" cy="44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Mostly clicks</a:t>
            </a:r>
            <a:endParaRPr b="1" i="0" sz="700" u="none" cap="none" strike="noStrike">
              <a:solidFill>
                <a:srgbClr val="16325C"/>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40%</a:t>
            </a:r>
            <a:endParaRPr b="0" i="0" sz="700" u="none" cap="none" strike="noStrike">
              <a:solidFill>
                <a:srgbClr val="16325C"/>
              </a:solidFill>
              <a:latin typeface="Open Sans"/>
              <a:ea typeface="Open Sans"/>
              <a:cs typeface="Open Sans"/>
              <a:sym typeface="Open Sans"/>
            </a:endParaRPr>
          </a:p>
        </p:txBody>
      </p:sp>
      <p:sp>
        <p:nvSpPr>
          <p:cNvPr id="876" name="Google Shape;876;p84"/>
          <p:cNvSpPr/>
          <p:nvPr/>
        </p:nvSpPr>
        <p:spPr>
          <a:xfrm>
            <a:off x="5295420" y="4399049"/>
            <a:ext cx="769800" cy="393900"/>
          </a:xfrm>
          <a:prstGeom prst="rect">
            <a:avLst/>
          </a:prstGeom>
          <a:solidFill>
            <a:schemeClr val="lt1"/>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Open Sans"/>
                <a:ea typeface="Open Sans"/>
                <a:cs typeface="Open Sans"/>
                <a:sym typeface="Open Sans"/>
              </a:rPr>
              <a:t>Salesforce</a:t>
            </a:r>
            <a:r>
              <a:rPr b="0" i="0" lang="en" sz="900" u="none" cap="none" strike="noStrike">
                <a:solidFill>
                  <a:srgbClr val="000000"/>
                </a:solidFill>
                <a:latin typeface="Open Sans"/>
                <a:ea typeface="Open Sans"/>
                <a:cs typeface="Open Sans"/>
                <a:sym typeface="Open Sans"/>
              </a:rPr>
              <a:t> </a:t>
            </a:r>
            <a:br>
              <a:rPr b="0" i="0" lang="en" sz="900" u="none" cap="none" strike="noStrike">
                <a:solidFill>
                  <a:srgbClr val="000000"/>
                </a:solidFill>
                <a:latin typeface="Open Sans"/>
                <a:ea typeface="Open Sans"/>
                <a:cs typeface="Open Sans"/>
                <a:sym typeface="Open Sans"/>
              </a:rPr>
            </a:br>
            <a:r>
              <a:rPr b="0" i="0" lang="en" sz="900" u="none" cap="none" strike="noStrike">
                <a:solidFill>
                  <a:srgbClr val="000000"/>
                </a:solidFill>
                <a:latin typeface="Open Sans"/>
                <a:ea typeface="Open Sans"/>
                <a:cs typeface="Open Sans"/>
                <a:sym typeface="Open Sans"/>
              </a:rPr>
              <a:t>Dev Blog</a:t>
            </a:r>
            <a:endParaRPr b="0" i="0" sz="900" u="none" cap="none" strike="noStrike">
              <a:solidFill>
                <a:srgbClr val="000000"/>
              </a:solidFill>
              <a:latin typeface="Open Sans"/>
              <a:ea typeface="Open Sans"/>
              <a:cs typeface="Open Sans"/>
              <a:sym typeface="Open Sans"/>
            </a:endParaRPr>
          </a:p>
        </p:txBody>
      </p:sp>
      <p:sp>
        <p:nvSpPr>
          <p:cNvPr id="877" name="Google Shape;877;p84"/>
          <p:cNvSpPr/>
          <p:nvPr/>
        </p:nvSpPr>
        <p:spPr>
          <a:xfrm>
            <a:off x="4412360" y="4399049"/>
            <a:ext cx="769800" cy="393900"/>
          </a:xfrm>
          <a:prstGeom prst="rect">
            <a:avLst/>
          </a:prstGeom>
          <a:solidFill>
            <a:srgbClr val="B8A4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Open Sans"/>
                <a:ea typeface="Open Sans"/>
                <a:cs typeface="Open Sans"/>
                <a:sym typeface="Open Sans"/>
              </a:rPr>
              <a:t>Doc</a:t>
            </a:r>
            <a:endParaRPr b="1" i="0" sz="900" u="none" cap="none" strike="noStrike">
              <a:solidFill>
                <a:srgbClr val="000000"/>
              </a:solidFill>
              <a:latin typeface="Open Sans"/>
              <a:ea typeface="Open Sans"/>
              <a:cs typeface="Open Sans"/>
              <a:sym typeface="Open Sans"/>
            </a:endParaRPr>
          </a:p>
        </p:txBody>
      </p:sp>
      <p:sp>
        <p:nvSpPr>
          <p:cNvPr id="878" name="Google Shape;878;p84"/>
          <p:cNvSpPr/>
          <p:nvPr/>
        </p:nvSpPr>
        <p:spPr>
          <a:xfrm>
            <a:off x="3529300" y="4399049"/>
            <a:ext cx="769800" cy="393900"/>
          </a:xfrm>
          <a:prstGeom prst="rect">
            <a:avLst/>
          </a:prstGeom>
          <a:solidFill>
            <a:schemeClr val="lt1"/>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Open Sans"/>
                <a:ea typeface="Open Sans"/>
                <a:cs typeface="Open Sans"/>
                <a:sym typeface="Open Sans"/>
              </a:rPr>
              <a:t>Code Samples</a:t>
            </a:r>
            <a:endParaRPr b="0" i="0" sz="900" u="none" cap="none" strike="noStrike">
              <a:solidFill>
                <a:srgbClr val="000000"/>
              </a:solidFill>
              <a:latin typeface="Open Sans"/>
              <a:ea typeface="Open Sans"/>
              <a:cs typeface="Open Sans"/>
              <a:sym typeface="Open Sans"/>
            </a:endParaRPr>
          </a:p>
        </p:txBody>
      </p:sp>
      <p:sp>
        <p:nvSpPr>
          <p:cNvPr id="879" name="Google Shape;879;p84"/>
          <p:cNvSpPr/>
          <p:nvPr/>
        </p:nvSpPr>
        <p:spPr>
          <a:xfrm>
            <a:off x="7944600" y="4399049"/>
            <a:ext cx="769800" cy="393900"/>
          </a:xfrm>
          <a:prstGeom prst="rect">
            <a:avLst/>
          </a:prstGeom>
          <a:solidFill>
            <a:srgbClr val="B8A4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Open Sans"/>
                <a:ea typeface="Open Sans"/>
                <a:cs typeface="Open Sans"/>
                <a:sym typeface="Open Sans"/>
              </a:rPr>
              <a:t>Tutorials</a:t>
            </a:r>
            <a:endParaRPr b="1" i="0" sz="900" u="none" cap="none" strike="noStrike">
              <a:solidFill>
                <a:srgbClr val="000000"/>
              </a:solidFill>
              <a:latin typeface="Open Sans"/>
              <a:ea typeface="Open Sans"/>
              <a:cs typeface="Open Sans"/>
              <a:sym typeface="Open Sans"/>
            </a:endParaRPr>
          </a:p>
        </p:txBody>
      </p:sp>
      <p:sp>
        <p:nvSpPr>
          <p:cNvPr id="880" name="Google Shape;880;p84"/>
          <p:cNvSpPr/>
          <p:nvPr/>
        </p:nvSpPr>
        <p:spPr>
          <a:xfrm>
            <a:off x="7061540" y="4399049"/>
            <a:ext cx="769800" cy="393900"/>
          </a:xfrm>
          <a:prstGeom prst="rect">
            <a:avLst/>
          </a:prstGeom>
          <a:solidFill>
            <a:srgbClr val="B8A4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Open Sans"/>
                <a:ea typeface="Open Sans"/>
                <a:cs typeface="Open Sans"/>
                <a:sym typeface="Open Sans"/>
              </a:rPr>
              <a:t>Trailhead</a:t>
            </a:r>
            <a:endParaRPr b="1" i="0" sz="900" u="none" cap="none" strike="noStrike">
              <a:solidFill>
                <a:srgbClr val="000000"/>
              </a:solidFill>
              <a:latin typeface="Open Sans"/>
              <a:ea typeface="Open Sans"/>
              <a:cs typeface="Open Sans"/>
              <a:sym typeface="Open Sans"/>
            </a:endParaRPr>
          </a:p>
        </p:txBody>
      </p:sp>
      <p:sp>
        <p:nvSpPr>
          <p:cNvPr id="881" name="Google Shape;881;p84"/>
          <p:cNvSpPr/>
          <p:nvPr/>
        </p:nvSpPr>
        <p:spPr>
          <a:xfrm>
            <a:off x="6178480" y="4399049"/>
            <a:ext cx="769800" cy="393900"/>
          </a:xfrm>
          <a:prstGeom prst="rect">
            <a:avLst/>
          </a:prstGeom>
          <a:solidFill>
            <a:schemeClr val="lt1"/>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Open Sans"/>
                <a:ea typeface="Open Sans"/>
                <a:cs typeface="Open Sans"/>
                <a:sym typeface="Open Sans"/>
              </a:rPr>
              <a:t>Success Comm</a:t>
            </a:r>
            <a:endParaRPr b="0" i="0" sz="900" u="none" cap="none" strike="noStrike">
              <a:solidFill>
                <a:srgbClr val="000000"/>
              </a:solidFill>
              <a:latin typeface="Open Sans"/>
              <a:ea typeface="Open Sans"/>
              <a:cs typeface="Open Sans"/>
              <a:sym typeface="Open Sans"/>
            </a:endParaRPr>
          </a:p>
        </p:txBody>
      </p:sp>
      <p:sp>
        <p:nvSpPr>
          <p:cNvPr id="882" name="Google Shape;882;p84"/>
          <p:cNvSpPr/>
          <p:nvPr/>
        </p:nvSpPr>
        <p:spPr>
          <a:xfrm>
            <a:off x="4301075" y="1624138"/>
            <a:ext cx="661800" cy="654000"/>
          </a:xfrm>
          <a:prstGeom prst="ellipse">
            <a:avLst/>
          </a:prstGeom>
          <a:solidFill>
            <a:srgbClr val="EEF1F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84"/>
          <p:cNvSpPr txBox="1"/>
          <p:nvPr/>
        </p:nvSpPr>
        <p:spPr>
          <a:xfrm>
            <a:off x="6065225" y="2946725"/>
            <a:ext cx="2686200" cy="1001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 Ease of use &amp; breadth of resources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 Declarative capabilities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100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 Governor limits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 Developer tools</a:t>
            </a:r>
            <a:endParaRPr b="0" i="0" sz="1000" u="none" cap="none" strike="noStrike">
              <a:solidFill>
                <a:srgbClr val="16325C"/>
              </a:solidFill>
              <a:latin typeface="Open Sans"/>
              <a:ea typeface="Open Sans"/>
              <a:cs typeface="Open Sans"/>
              <a:sym typeface="Open Sans"/>
            </a:endParaRPr>
          </a:p>
        </p:txBody>
      </p:sp>
      <p:sp>
        <p:nvSpPr>
          <p:cNvPr id="884" name="Google Shape;884;p84"/>
          <p:cNvSpPr txBox="1"/>
          <p:nvPr/>
        </p:nvSpPr>
        <p:spPr>
          <a:xfrm>
            <a:off x="6419000" y="2664575"/>
            <a:ext cx="23322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30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Salesforce Pros &amp; Cons</a:t>
            </a:r>
            <a:endParaRPr b="0" i="0" sz="1200" u="none" cap="none" strike="noStrike">
              <a:solidFill>
                <a:srgbClr val="16325C"/>
              </a:solidFill>
              <a:latin typeface="Open Sans"/>
              <a:ea typeface="Open Sans"/>
              <a:cs typeface="Open Sans"/>
              <a:sym typeface="Open Sans"/>
            </a:endParaRPr>
          </a:p>
        </p:txBody>
      </p:sp>
      <p:sp>
        <p:nvSpPr>
          <p:cNvPr id="885" name="Google Shape;885;p84"/>
          <p:cNvSpPr txBox="1"/>
          <p:nvPr/>
        </p:nvSpPr>
        <p:spPr>
          <a:xfrm>
            <a:off x="3759300" y="2664575"/>
            <a:ext cx="21687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Previous Role</a:t>
            </a:r>
            <a:endParaRPr b="0" i="0" sz="1200" u="none" cap="none" strike="noStrike">
              <a:solidFill>
                <a:srgbClr val="16325C"/>
              </a:solidFill>
              <a:latin typeface="Open Sans"/>
              <a:ea typeface="Open Sans"/>
              <a:cs typeface="Open Sans"/>
              <a:sym typeface="Open Sans"/>
            </a:endParaRPr>
          </a:p>
        </p:txBody>
      </p:sp>
      <p:sp>
        <p:nvSpPr>
          <p:cNvPr id="886" name="Google Shape;886;p84"/>
          <p:cNvSpPr txBox="1"/>
          <p:nvPr/>
        </p:nvSpPr>
        <p:spPr>
          <a:xfrm>
            <a:off x="3396150" y="3090425"/>
            <a:ext cx="834600" cy="173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Non-SFDC Dev</a:t>
            </a:r>
            <a:endParaRPr b="1" i="0" sz="700" u="none" cap="none" strike="noStrike">
              <a:solidFill>
                <a:srgbClr val="16325C"/>
              </a:solidFill>
              <a:latin typeface="Open Sans"/>
              <a:ea typeface="Open Sans"/>
              <a:cs typeface="Open Sans"/>
              <a:sym typeface="Open Sans"/>
            </a:endParaRPr>
          </a:p>
        </p:txBody>
      </p:sp>
      <p:sp>
        <p:nvSpPr>
          <p:cNvPr id="887" name="Google Shape;887;p84"/>
          <p:cNvSpPr txBox="1"/>
          <p:nvPr/>
        </p:nvSpPr>
        <p:spPr>
          <a:xfrm>
            <a:off x="3396150" y="3319348"/>
            <a:ext cx="834600" cy="173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Student</a:t>
            </a:r>
            <a:endParaRPr b="1" i="0" sz="700" u="none" cap="none" strike="noStrike">
              <a:solidFill>
                <a:srgbClr val="16325C"/>
              </a:solidFill>
              <a:latin typeface="Open Sans"/>
              <a:ea typeface="Open Sans"/>
              <a:cs typeface="Open Sans"/>
              <a:sym typeface="Open Sans"/>
            </a:endParaRPr>
          </a:p>
        </p:txBody>
      </p:sp>
      <p:sp>
        <p:nvSpPr>
          <p:cNvPr id="888" name="Google Shape;888;p84"/>
          <p:cNvSpPr txBox="1"/>
          <p:nvPr/>
        </p:nvSpPr>
        <p:spPr>
          <a:xfrm>
            <a:off x="3396150" y="3534850"/>
            <a:ext cx="834600" cy="173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SFDC User</a:t>
            </a:r>
            <a:endParaRPr b="1" i="0" sz="700" u="none" cap="none" strike="noStrike">
              <a:solidFill>
                <a:srgbClr val="16325C"/>
              </a:solidFill>
              <a:latin typeface="Open Sans"/>
              <a:ea typeface="Open Sans"/>
              <a:cs typeface="Open Sans"/>
              <a:sym typeface="Open Sans"/>
            </a:endParaRPr>
          </a:p>
        </p:txBody>
      </p:sp>
      <p:sp>
        <p:nvSpPr>
          <p:cNvPr id="889" name="Google Shape;889;p84"/>
          <p:cNvSpPr txBox="1"/>
          <p:nvPr/>
        </p:nvSpPr>
        <p:spPr>
          <a:xfrm>
            <a:off x="5583800" y="3090425"/>
            <a:ext cx="448800" cy="17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28%</a:t>
            </a:r>
            <a:endParaRPr b="0" i="0" sz="700" u="none" cap="none" strike="noStrike">
              <a:solidFill>
                <a:srgbClr val="16325C"/>
              </a:solidFill>
              <a:latin typeface="Open Sans"/>
              <a:ea typeface="Open Sans"/>
              <a:cs typeface="Open Sans"/>
              <a:sym typeface="Open Sans"/>
            </a:endParaRPr>
          </a:p>
        </p:txBody>
      </p:sp>
      <p:sp>
        <p:nvSpPr>
          <p:cNvPr id="890" name="Google Shape;890;p84"/>
          <p:cNvSpPr txBox="1"/>
          <p:nvPr/>
        </p:nvSpPr>
        <p:spPr>
          <a:xfrm>
            <a:off x="5295550" y="3313601"/>
            <a:ext cx="448800" cy="17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22%</a:t>
            </a:r>
            <a:endParaRPr b="0" i="0" sz="700" u="none" cap="none" strike="noStrike">
              <a:solidFill>
                <a:srgbClr val="16325C"/>
              </a:solidFill>
              <a:latin typeface="Open Sans"/>
              <a:ea typeface="Open Sans"/>
              <a:cs typeface="Open Sans"/>
              <a:sym typeface="Open Sans"/>
            </a:endParaRPr>
          </a:p>
        </p:txBody>
      </p:sp>
      <p:sp>
        <p:nvSpPr>
          <p:cNvPr id="891" name="Google Shape;891;p84"/>
          <p:cNvSpPr txBox="1"/>
          <p:nvPr/>
        </p:nvSpPr>
        <p:spPr>
          <a:xfrm>
            <a:off x="5095650" y="3536626"/>
            <a:ext cx="448800" cy="17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18%</a:t>
            </a:r>
            <a:endParaRPr b="0" i="0" sz="700" u="none" cap="none" strike="noStrike">
              <a:solidFill>
                <a:srgbClr val="16325C"/>
              </a:solidFill>
              <a:latin typeface="Open Sans"/>
              <a:ea typeface="Open Sans"/>
              <a:cs typeface="Open Sans"/>
              <a:sym typeface="Open Sans"/>
            </a:endParaRPr>
          </a:p>
        </p:txBody>
      </p:sp>
      <p:sp>
        <p:nvSpPr>
          <p:cNvPr id="892" name="Google Shape;892;p84"/>
          <p:cNvSpPr/>
          <p:nvPr/>
        </p:nvSpPr>
        <p:spPr>
          <a:xfrm>
            <a:off x="4230800" y="3090575"/>
            <a:ext cx="1353000" cy="1737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84"/>
          <p:cNvSpPr/>
          <p:nvPr/>
        </p:nvSpPr>
        <p:spPr>
          <a:xfrm>
            <a:off x="4230800" y="3313600"/>
            <a:ext cx="1064700" cy="1737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84"/>
          <p:cNvSpPr/>
          <p:nvPr/>
        </p:nvSpPr>
        <p:spPr>
          <a:xfrm>
            <a:off x="4235250" y="3536625"/>
            <a:ext cx="860400" cy="1737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5" name="Google Shape;895;p84"/>
          <p:cNvPicPr preferRelativeResize="0"/>
          <p:nvPr/>
        </p:nvPicPr>
        <p:blipFill rotWithShape="1">
          <a:blip r:embed="rId7">
            <a:alphaModFix/>
          </a:blip>
          <a:srcRect b="0" l="0" r="0" t="0"/>
          <a:stretch/>
        </p:blipFill>
        <p:spPr>
          <a:xfrm>
            <a:off x="6162245" y="2707511"/>
            <a:ext cx="256750" cy="256727"/>
          </a:xfrm>
          <a:prstGeom prst="rect">
            <a:avLst/>
          </a:prstGeom>
          <a:noFill/>
          <a:ln>
            <a:noFill/>
          </a:ln>
        </p:spPr>
      </p:pic>
      <p:cxnSp>
        <p:nvCxnSpPr>
          <p:cNvPr id="896" name="Google Shape;896;p84"/>
          <p:cNvCxnSpPr/>
          <p:nvPr/>
        </p:nvCxnSpPr>
        <p:spPr>
          <a:xfrm>
            <a:off x="4235250" y="3062850"/>
            <a:ext cx="0" cy="684300"/>
          </a:xfrm>
          <a:prstGeom prst="straightConnector1">
            <a:avLst/>
          </a:prstGeom>
          <a:noFill/>
          <a:ln cap="flat" cmpd="sng" w="9525">
            <a:solidFill>
              <a:schemeClr val="dk2"/>
            </a:solidFill>
            <a:prstDash val="solid"/>
            <a:round/>
            <a:headEnd len="sm" w="sm" type="none"/>
            <a:tailEnd len="sm" w="sm" type="none"/>
          </a:ln>
        </p:spPr>
      </p:cxnSp>
      <p:pic>
        <p:nvPicPr>
          <p:cNvPr id="897" name="Google Shape;897;p84"/>
          <p:cNvPicPr preferRelativeResize="0"/>
          <p:nvPr/>
        </p:nvPicPr>
        <p:blipFill rotWithShape="1">
          <a:blip r:embed="rId8">
            <a:alphaModFix/>
          </a:blip>
          <a:srcRect b="0" l="0" r="0" t="0"/>
          <a:stretch/>
        </p:blipFill>
        <p:spPr>
          <a:xfrm>
            <a:off x="504659" y="3798632"/>
            <a:ext cx="236425" cy="236400"/>
          </a:xfrm>
          <a:prstGeom prst="rect">
            <a:avLst/>
          </a:prstGeom>
          <a:noFill/>
          <a:ln>
            <a:noFill/>
          </a:ln>
        </p:spPr>
      </p:pic>
      <p:pic>
        <p:nvPicPr>
          <p:cNvPr id="898" name="Google Shape;898;p84"/>
          <p:cNvPicPr preferRelativeResize="0"/>
          <p:nvPr/>
        </p:nvPicPr>
        <p:blipFill rotWithShape="1">
          <a:blip r:embed="rId9">
            <a:alphaModFix/>
          </a:blip>
          <a:srcRect b="0" l="0" r="0" t="0"/>
          <a:stretch/>
        </p:blipFill>
        <p:spPr>
          <a:xfrm>
            <a:off x="3519125" y="2729032"/>
            <a:ext cx="236426" cy="213681"/>
          </a:xfrm>
          <a:prstGeom prst="rect">
            <a:avLst/>
          </a:prstGeom>
          <a:noFill/>
          <a:ln>
            <a:noFill/>
          </a:ln>
        </p:spPr>
      </p:pic>
      <p:pic>
        <p:nvPicPr>
          <p:cNvPr id="899" name="Google Shape;899;p84"/>
          <p:cNvPicPr preferRelativeResize="0"/>
          <p:nvPr/>
        </p:nvPicPr>
        <p:blipFill rotWithShape="1">
          <a:blip r:embed="rId10">
            <a:alphaModFix/>
          </a:blip>
          <a:srcRect b="0" l="0" r="0" t="0"/>
          <a:stretch/>
        </p:blipFill>
        <p:spPr>
          <a:xfrm>
            <a:off x="6162250" y="1071625"/>
            <a:ext cx="229213" cy="216099"/>
          </a:xfrm>
          <a:prstGeom prst="rect">
            <a:avLst/>
          </a:prstGeom>
          <a:noFill/>
          <a:ln>
            <a:noFill/>
          </a:ln>
        </p:spPr>
      </p:pic>
      <p:sp>
        <p:nvSpPr>
          <p:cNvPr id="900" name="Google Shape;900;p84"/>
          <p:cNvSpPr txBox="1"/>
          <p:nvPr/>
        </p:nvSpPr>
        <p:spPr>
          <a:xfrm>
            <a:off x="6389650" y="1008375"/>
            <a:ext cx="23322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Top Tools &amp; Technologies</a:t>
            </a:r>
            <a:endParaRPr b="0" i="0" sz="1200" u="none" cap="none" strike="noStrike">
              <a:solidFill>
                <a:srgbClr val="16325C"/>
              </a:solidFill>
              <a:latin typeface="Open Sans"/>
              <a:ea typeface="Open Sans"/>
              <a:cs typeface="Open Sans"/>
              <a:sym typeface="Open Sans"/>
            </a:endParaRPr>
          </a:p>
        </p:txBody>
      </p:sp>
      <p:pic>
        <p:nvPicPr>
          <p:cNvPr descr="platform5.png" id="901" name="Google Shape;901;p84"/>
          <p:cNvPicPr preferRelativeResize="0"/>
          <p:nvPr/>
        </p:nvPicPr>
        <p:blipFill rotWithShape="1">
          <a:blip r:embed="rId11">
            <a:alphaModFix/>
          </a:blip>
          <a:srcRect b="0" l="0" r="0" t="0"/>
          <a:stretch/>
        </p:blipFill>
        <p:spPr>
          <a:xfrm>
            <a:off x="1286100" y="696918"/>
            <a:ext cx="661800" cy="56607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F6F9"/>
        </a:solidFill>
      </p:bgPr>
    </p:bg>
    <p:spTree>
      <p:nvGrpSpPr>
        <p:cNvPr id="905" name="Shape 905"/>
        <p:cNvGrpSpPr/>
        <p:nvPr/>
      </p:nvGrpSpPr>
      <p:grpSpPr>
        <a:xfrm>
          <a:off x="0" y="0"/>
          <a:ext cx="0" cy="0"/>
          <a:chOff x="0" y="0"/>
          <a:chExt cx="0" cy="0"/>
        </a:xfrm>
      </p:grpSpPr>
      <p:sp>
        <p:nvSpPr>
          <p:cNvPr id="906" name="Google Shape;906;p85"/>
          <p:cNvSpPr/>
          <p:nvPr/>
        </p:nvSpPr>
        <p:spPr>
          <a:xfrm rot="5400000">
            <a:off x="1339695" y="1446898"/>
            <a:ext cx="316800" cy="316800"/>
          </a:xfrm>
          <a:prstGeom prst="rtTriangl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85"/>
          <p:cNvSpPr/>
          <p:nvPr/>
        </p:nvSpPr>
        <p:spPr>
          <a:xfrm>
            <a:off x="709175" y="552454"/>
            <a:ext cx="7645200" cy="9645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85"/>
          <p:cNvSpPr txBox="1"/>
          <p:nvPr/>
        </p:nvSpPr>
        <p:spPr>
          <a:xfrm>
            <a:off x="1290020" y="1794439"/>
            <a:ext cx="5040900" cy="465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Abhishek</a:t>
            </a:r>
            <a:endParaRPr b="1"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Information Technology Analyst</a:t>
            </a:r>
            <a:endParaRPr b="0" i="0" sz="900" u="none" cap="none" strike="noStrike">
              <a:solidFill>
                <a:srgbClr val="16325C"/>
              </a:solidFill>
              <a:latin typeface="Open Sans"/>
              <a:ea typeface="Open Sans"/>
              <a:cs typeface="Open Sans"/>
              <a:sym typeface="Open Sans"/>
            </a:endParaRPr>
          </a:p>
        </p:txBody>
      </p:sp>
      <p:sp>
        <p:nvSpPr>
          <p:cNvPr id="909" name="Google Shape;909;p85"/>
          <p:cNvSpPr txBox="1"/>
          <p:nvPr/>
        </p:nvSpPr>
        <p:spPr>
          <a:xfrm>
            <a:off x="911475" y="788250"/>
            <a:ext cx="7240200" cy="401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The ease of use and how most of the requirements can be implemented through </a:t>
            </a:r>
            <a:r>
              <a:rPr b="1" i="0" lang="en" sz="1000" u="none" cap="none" strike="noStrike">
                <a:solidFill>
                  <a:srgbClr val="16325C"/>
                </a:solidFill>
                <a:latin typeface="Open Sans"/>
                <a:ea typeface="Open Sans"/>
                <a:cs typeface="Open Sans"/>
                <a:sym typeface="Open Sans"/>
              </a:rPr>
              <a:t>point and click</a:t>
            </a:r>
            <a:r>
              <a:rPr b="0" i="0" lang="en" sz="1000" u="none" cap="none" strike="noStrike">
                <a:solidFill>
                  <a:srgbClr val="16325C"/>
                </a:solidFill>
                <a:latin typeface="Open Sans"/>
                <a:ea typeface="Open Sans"/>
                <a:cs typeface="Open Sans"/>
                <a:sym typeface="Open Sans"/>
              </a:rPr>
              <a:t>, and saves a lot of </a:t>
            </a:r>
            <a:r>
              <a:rPr b="1" i="0" lang="en" sz="1000" u="none" cap="none" strike="noStrike">
                <a:solidFill>
                  <a:srgbClr val="16325C"/>
                </a:solidFill>
                <a:latin typeface="Open Sans"/>
                <a:ea typeface="Open Sans"/>
                <a:cs typeface="Open Sans"/>
                <a:sym typeface="Open Sans"/>
              </a:rPr>
              <a:t>time and effort</a:t>
            </a:r>
            <a:r>
              <a:rPr b="0" i="0" lang="en" sz="1000" u="none" cap="none" strike="noStrike">
                <a:solidFill>
                  <a:srgbClr val="16325C"/>
                </a:solidFill>
                <a:latin typeface="Open Sans"/>
                <a:ea typeface="Open Sans"/>
                <a:cs typeface="Open Sans"/>
                <a:sym typeface="Open Sans"/>
              </a:rPr>
              <a:t> both for the </a:t>
            </a:r>
            <a:r>
              <a:rPr b="1" i="0" lang="en" sz="1000" u="none" cap="none" strike="noStrike">
                <a:solidFill>
                  <a:srgbClr val="16325C"/>
                </a:solidFill>
                <a:latin typeface="Open Sans"/>
                <a:ea typeface="Open Sans"/>
                <a:cs typeface="Open Sans"/>
                <a:sym typeface="Open Sans"/>
              </a:rPr>
              <a:t>developer</a:t>
            </a:r>
            <a:r>
              <a:rPr b="0" i="0" lang="en" sz="1000" u="none" cap="none" strike="noStrike">
                <a:solidFill>
                  <a:srgbClr val="16325C"/>
                </a:solidFill>
                <a:latin typeface="Open Sans"/>
                <a:ea typeface="Open Sans"/>
                <a:cs typeface="Open Sans"/>
                <a:sym typeface="Open Sans"/>
              </a:rPr>
              <a:t> as well as the </a:t>
            </a:r>
            <a:r>
              <a:rPr b="1" i="0" lang="en" sz="1000" u="none" cap="none" strike="noStrike">
                <a:solidFill>
                  <a:srgbClr val="16325C"/>
                </a:solidFill>
                <a:latin typeface="Open Sans"/>
                <a:ea typeface="Open Sans"/>
                <a:cs typeface="Open Sans"/>
                <a:sym typeface="Open Sans"/>
              </a:rPr>
              <a:t>client</a:t>
            </a:r>
            <a:r>
              <a:rPr b="0" i="0" lang="en" sz="1000" u="none" cap="none" strike="noStrike">
                <a:solidFill>
                  <a:srgbClr val="16325C"/>
                </a:solidFill>
                <a:latin typeface="Open Sans"/>
                <a:ea typeface="Open Sans"/>
                <a:cs typeface="Open Sans"/>
                <a:sym typeface="Open Sans"/>
              </a:rPr>
              <a:t>.</a:t>
            </a:r>
            <a:endParaRPr b="0" i="0" sz="1000" u="none" cap="none" strike="noStrike">
              <a:solidFill>
                <a:srgbClr val="16325C"/>
              </a:solidFill>
              <a:latin typeface="Open Sans"/>
              <a:ea typeface="Open Sans"/>
              <a:cs typeface="Open Sans"/>
              <a:sym typeface="Open Sans"/>
            </a:endParaRPr>
          </a:p>
        </p:txBody>
      </p:sp>
      <p:pic>
        <p:nvPicPr>
          <p:cNvPr id="910" name="Google Shape;910;p85"/>
          <p:cNvPicPr preferRelativeResize="0"/>
          <p:nvPr/>
        </p:nvPicPr>
        <p:blipFill rotWithShape="1">
          <a:blip r:embed="rId3">
            <a:alphaModFix/>
          </a:blip>
          <a:srcRect b="0" l="0" r="0" t="0"/>
          <a:stretch/>
        </p:blipFill>
        <p:spPr>
          <a:xfrm>
            <a:off x="706650" y="1755400"/>
            <a:ext cx="549600" cy="549600"/>
          </a:xfrm>
          <a:prstGeom prst="ellipse">
            <a:avLst/>
          </a:prstGeom>
          <a:noFill/>
          <a:ln>
            <a:noFill/>
          </a:ln>
        </p:spPr>
      </p:pic>
      <p:sp>
        <p:nvSpPr>
          <p:cNvPr id="911" name="Google Shape;911;p85"/>
          <p:cNvSpPr/>
          <p:nvPr/>
        </p:nvSpPr>
        <p:spPr>
          <a:xfrm rot="5400000">
            <a:off x="1339695" y="3732898"/>
            <a:ext cx="316800" cy="316800"/>
          </a:xfrm>
          <a:prstGeom prst="rtTriangl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85"/>
          <p:cNvSpPr/>
          <p:nvPr/>
        </p:nvSpPr>
        <p:spPr>
          <a:xfrm>
            <a:off x="709175" y="2599350"/>
            <a:ext cx="7645200" cy="12036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p:txBody>
      </p:sp>
      <p:sp>
        <p:nvSpPr>
          <p:cNvPr id="913" name="Google Shape;913;p85"/>
          <p:cNvSpPr txBox="1"/>
          <p:nvPr/>
        </p:nvSpPr>
        <p:spPr>
          <a:xfrm>
            <a:off x="1290021" y="4080439"/>
            <a:ext cx="4703700" cy="465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Mat</a:t>
            </a:r>
            <a:endParaRPr b="1"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Senior Business Analyst and Developer</a:t>
            </a:r>
            <a:endParaRPr b="0" i="0" sz="900" u="none" cap="none" strike="noStrike">
              <a:solidFill>
                <a:srgbClr val="16325C"/>
              </a:solidFill>
              <a:latin typeface="Open Sans"/>
              <a:ea typeface="Open Sans"/>
              <a:cs typeface="Open Sans"/>
              <a:sym typeface="Open Sans"/>
            </a:endParaRPr>
          </a:p>
        </p:txBody>
      </p:sp>
      <p:sp>
        <p:nvSpPr>
          <p:cNvPr id="914" name="Google Shape;914;p85"/>
          <p:cNvSpPr txBox="1"/>
          <p:nvPr/>
        </p:nvSpPr>
        <p:spPr>
          <a:xfrm>
            <a:off x="911475" y="2825558"/>
            <a:ext cx="7240200" cy="669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Developing on Salesforce has been a great experience for me but has taken a while for me to adjust to cloud computing. The </a:t>
            </a:r>
            <a:r>
              <a:rPr b="1" i="0" lang="en" sz="1000" u="none" cap="none" strike="noStrike">
                <a:solidFill>
                  <a:srgbClr val="16325C"/>
                </a:solidFill>
                <a:latin typeface="Open Sans"/>
                <a:ea typeface="Open Sans"/>
                <a:cs typeface="Open Sans"/>
                <a:sym typeface="Open Sans"/>
              </a:rPr>
              <a:t>Visual Studio IDE</a:t>
            </a:r>
            <a:r>
              <a:rPr b="0" i="0" lang="en" sz="1000" u="none" cap="none" strike="noStrike">
                <a:solidFill>
                  <a:srgbClr val="16325C"/>
                </a:solidFill>
                <a:latin typeface="Open Sans"/>
                <a:ea typeface="Open Sans"/>
                <a:cs typeface="Open Sans"/>
                <a:sym typeface="Open Sans"/>
              </a:rPr>
              <a:t> is very </a:t>
            </a:r>
            <a:r>
              <a:rPr b="1" i="0" lang="en" sz="1000" u="none" cap="none" strike="noStrike">
                <a:solidFill>
                  <a:srgbClr val="16325C"/>
                </a:solidFill>
                <a:latin typeface="Open Sans"/>
                <a:ea typeface="Open Sans"/>
                <a:cs typeface="Open Sans"/>
                <a:sym typeface="Open Sans"/>
              </a:rPr>
              <a:t>robust</a:t>
            </a:r>
            <a:r>
              <a:rPr b="0" i="0" lang="en" sz="1000" u="none" cap="none" strike="noStrike">
                <a:solidFill>
                  <a:srgbClr val="16325C"/>
                </a:solidFill>
                <a:latin typeface="Open Sans"/>
                <a:ea typeface="Open Sans"/>
                <a:cs typeface="Open Sans"/>
                <a:sym typeface="Open Sans"/>
              </a:rPr>
              <a:t> and has excellent </a:t>
            </a:r>
            <a:r>
              <a:rPr b="1" i="0" lang="en" sz="1000" u="none" cap="none" strike="noStrike">
                <a:solidFill>
                  <a:srgbClr val="16325C"/>
                </a:solidFill>
                <a:latin typeface="Open Sans"/>
                <a:ea typeface="Open Sans"/>
                <a:cs typeface="Open Sans"/>
                <a:sym typeface="Open Sans"/>
              </a:rPr>
              <a:t>debug</a:t>
            </a:r>
            <a:r>
              <a:rPr b="0" i="0" lang="en" sz="1000" u="none" cap="none" strike="noStrike">
                <a:solidFill>
                  <a:srgbClr val="16325C"/>
                </a:solidFill>
                <a:latin typeface="Open Sans"/>
                <a:ea typeface="Open Sans"/>
                <a:cs typeface="Open Sans"/>
                <a:sym typeface="Open Sans"/>
              </a:rPr>
              <a:t> utilities where you can step through code. I wish there was something like this on the Salesforce platform.</a:t>
            </a:r>
            <a:endParaRPr b="0" i="0" sz="1000" u="none" cap="none" strike="noStrike">
              <a:solidFill>
                <a:srgbClr val="16325C"/>
              </a:solidFill>
              <a:latin typeface="Open Sans"/>
              <a:ea typeface="Open Sans"/>
              <a:cs typeface="Open Sans"/>
              <a:sym typeface="Open Sans"/>
            </a:endParaRPr>
          </a:p>
        </p:txBody>
      </p:sp>
      <p:pic>
        <p:nvPicPr>
          <p:cNvPr id="915" name="Google Shape;915;p85"/>
          <p:cNvPicPr preferRelativeResize="0"/>
          <p:nvPr/>
        </p:nvPicPr>
        <p:blipFill rotWithShape="1">
          <a:blip r:embed="rId4">
            <a:alphaModFix/>
          </a:blip>
          <a:srcRect b="0" l="0" r="0" t="0"/>
          <a:stretch/>
        </p:blipFill>
        <p:spPr>
          <a:xfrm>
            <a:off x="706650" y="4041450"/>
            <a:ext cx="549600" cy="549600"/>
          </a:xfrm>
          <a:prstGeom prst="ellipse">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19" name="Shape 919"/>
        <p:cNvGrpSpPr/>
        <p:nvPr/>
      </p:nvGrpSpPr>
      <p:grpSpPr>
        <a:xfrm>
          <a:off x="0" y="0"/>
          <a:ext cx="0" cy="0"/>
          <a:chOff x="0" y="0"/>
          <a:chExt cx="0" cy="0"/>
        </a:xfrm>
      </p:grpSpPr>
      <p:sp>
        <p:nvSpPr>
          <p:cNvPr id="920" name="Google Shape;920;p86"/>
          <p:cNvSpPr txBox="1"/>
          <p:nvPr/>
        </p:nvSpPr>
        <p:spPr>
          <a:xfrm>
            <a:off x="1336325" y="3483500"/>
            <a:ext cx="21978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 sz="1200" u="none" cap="none" strike="noStrike">
                <a:solidFill>
                  <a:srgbClr val="16325C"/>
                </a:solidFill>
                <a:latin typeface="Open Sans"/>
                <a:ea typeface="Open Sans"/>
                <a:cs typeface="Open Sans"/>
                <a:sym typeface="Open Sans"/>
              </a:rPr>
              <a:t>Mark</a:t>
            </a:r>
            <a:endParaRPr b="1" i="0" sz="12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100"/>
              <a:buFont typeface="Arial"/>
              <a:buNone/>
            </a:pPr>
            <a:r>
              <a:rPr b="0" i="0" lang="en" sz="1000" u="none" cap="none" strike="noStrike">
                <a:solidFill>
                  <a:srgbClr val="16325C"/>
                </a:solidFill>
                <a:latin typeface="Open Sans"/>
                <a:ea typeface="Open Sans"/>
                <a:cs typeface="Open Sans"/>
                <a:sym typeface="Open Sans"/>
              </a:rPr>
              <a:t>Appiphony</a:t>
            </a:r>
            <a:endParaRPr b="1" i="0" sz="1000" u="none" cap="none" strike="noStrike">
              <a:solidFill>
                <a:srgbClr val="16325C"/>
              </a:solidFill>
              <a:latin typeface="Open Sans"/>
              <a:ea typeface="Open Sans"/>
              <a:cs typeface="Open Sans"/>
              <a:sym typeface="Open Sans"/>
            </a:endParaRPr>
          </a:p>
        </p:txBody>
      </p:sp>
      <p:sp>
        <p:nvSpPr>
          <p:cNvPr id="921" name="Google Shape;921;p86"/>
          <p:cNvSpPr txBox="1"/>
          <p:nvPr/>
        </p:nvSpPr>
        <p:spPr>
          <a:xfrm>
            <a:off x="5647650" y="3483500"/>
            <a:ext cx="21978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Svetlana</a:t>
            </a:r>
            <a:endParaRPr b="1" i="0" sz="12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UCSF</a:t>
            </a:r>
            <a:endParaRPr b="1" i="0" sz="1000" u="none" cap="none" strike="noStrike">
              <a:solidFill>
                <a:srgbClr val="16325C"/>
              </a:solidFill>
              <a:latin typeface="Open Sans"/>
              <a:ea typeface="Open Sans"/>
              <a:cs typeface="Open Sans"/>
              <a:sym typeface="Open Sans"/>
            </a:endParaRPr>
          </a:p>
        </p:txBody>
      </p:sp>
      <p:pic>
        <p:nvPicPr>
          <p:cNvPr id="922" name="Google Shape;922;p86">
            <a:hlinkClick r:id="rId3"/>
          </p:cNvPr>
          <p:cNvPicPr preferRelativeResize="0"/>
          <p:nvPr/>
        </p:nvPicPr>
        <p:blipFill rotWithShape="1">
          <a:blip r:embed="rId4">
            <a:alphaModFix/>
          </a:blip>
          <a:srcRect b="0" l="0" r="0" t="0"/>
          <a:stretch/>
        </p:blipFill>
        <p:spPr>
          <a:xfrm>
            <a:off x="435700" y="1158700"/>
            <a:ext cx="3999049" cy="2243054"/>
          </a:xfrm>
          <a:prstGeom prst="rect">
            <a:avLst/>
          </a:prstGeom>
          <a:noFill/>
          <a:ln>
            <a:noFill/>
          </a:ln>
        </p:spPr>
      </p:pic>
      <p:pic>
        <p:nvPicPr>
          <p:cNvPr id="923" name="Google Shape;923;p86">
            <a:hlinkClick r:id="rId5"/>
          </p:cNvPr>
          <p:cNvPicPr preferRelativeResize="0"/>
          <p:nvPr/>
        </p:nvPicPr>
        <p:blipFill rotWithShape="1">
          <a:blip r:embed="rId6">
            <a:alphaModFix/>
          </a:blip>
          <a:srcRect b="0" l="0" r="0" t="0"/>
          <a:stretch/>
        </p:blipFill>
        <p:spPr>
          <a:xfrm>
            <a:off x="4747025" y="1158700"/>
            <a:ext cx="3999049" cy="2243025"/>
          </a:xfrm>
          <a:prstGeom prst="rect">
            <a:avLst/>
          </a:prstGeom>
          <a:noFill/>
          <a:ln>
            <a:noFill/>
          </a:ln>
        </p:spPr>
      </p:pic>
      <p:sp>
        <p:nvSpPr>
          <p:cNvPr id="924" name="Google Shape;924;p86">
            <a:hlinkClick r:id="rId7"/>
          </p:cNvPr>
          <p:cNvSpPr/>
          <p:nvPr/>
        </p:nvSpPr>
        <p:spPr>
          <a:xfrm>
            <a:off x="2048578" y="1893562"/>
            <a:ext cx="773309" cy="773309"/>
          </a:xfrm>
          <a:prstGeom prst="ellips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86">
            <a:hlinkClick r:id="rId8"/>
          </p:cNvPr>
          <p:cNvSpPr/>
          <p:nvPr/>
        </p:nvSpPr>
        <p:spPr>
          <a:xfrm rot="5400000">
            <a:off x="2288591" y="2111533"/>
            <a:ext cx="390041" cy="337366"/>
          </a:xfrm>
          <a:prstGeom prst="triangle">
            <a:avLst>
              <a:gd fmla="val 50000" name="adj"/>
            </a:avLst>
          </a:prstGeom>
          <a:solidFill>
            <a:srgbClr val="5469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86">
            <a:hlinkClick r:id="rId9"/>
          </p:cNvPr>
          <p:cNvSpPr/>
          <p:nvPr/>
        </p:nvSpPr>
        <p:spPr>
          <a:xfrm>
            <a:off x="6359903" y="1895049"/>
            <a:ext cx="773309" cy="773309"/>
          </a:xfrm>
          <a:prstGeom prst="ellips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86">
            <a:hlinkClick r:id="rId10"/>
          </p:cNvPr>
          <p:cNvSpPr/>
          <p:nvPr/>
        </p:nvSpPr>
        <p:spPr>
          <a:xfrm rot="5400000">
            <a:off x="6599916" y="2113021"/>
            <a:ext cx="390041" cy="337366"/>
          </a:xfrm>
          <a:prstGeom prst="triangle">
            <a:avLst>
              <a:gd fmla="val 50000" name="adj"/>
            </a:avLst>
          </a:prstGeom>
          <a:solidFill>
            <a:srgbClr val="5469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86"/>
          <p:cNvSpPr txBox="1"/>
          <p:nvPr/>
        </p:nvSpPr>
        <p:spPr>
          <a:xfrm>
            <a:off x="264650" y="256775"/>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Meet some Quality Champions...</a:t>
            </a:r>
            <a:endParaRPr b="1" i="0" sz="1800" u="none" cap="none" strike="noStrike">
              <a:solidFill>
                <a:srgbClr val="16325C"/>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32" name="Shape 932"/>
        <p:cNvGrpSpPr/>
        <p:nvPr/>
      </p:nvGrpSpPr>
      <p:grpSpPr>
        <a:xfrm>
          <a:off x="0" y="0"/>
          <a:ext cx="0" cy="0"/>
          <a:chOff x="0" y="0"/>
          <a:chExt cx="0" cy="0"/>
        </a:xfrm>
      </p:grpSpPr>
      <p:sp>
        <p:nvSpPr>
          <p:cNvPr id="933" name="Google Shape;933;p87"/>
          <p:cNvSpPr txBox="1"/>
          <p:nvPr/>
        </p:nvSpPr>
        <p:spPr>
          <a:xfrm>
            <a:off x="646500" y="1528352"/>
            <a:ext cx="7810800" cy="208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16325C"/>
                </a:solidFill>
                <a:latin typeface="Open Sans"/>
                <a:ea typeface="Open Sans"/>
                <a:cs typeface="Open Sans"/>
                <a:sym typeface="Open Sans"/>
              </a:rPr>
              <a:t>Quality Champions are focused on the details and detecting flaws before applications go live.</a:t>
            </a:r>
            <a:endParaRPr b="0" i="0" sz="2400" u="none" cap="none" strike="noStrike">
              <a:solidFill>
                <a:srgbClr val="16325C"/>
              </a:solidFill>
              <a:latin typeface="Open Sans"/>
              <a:ea typeface="Open Sans"/>
              <a:cs typeface="Open Sans"/>
              <a:sym typeface="Open Sans"/>
            </a:endParaRPr>
          </a:p>
        </p:txBody>
      </p:sp>
      <p:pic>
        <p:nvPicPr>
          <p:cNvPr descr="platform5.png" id="934" name="Google Shape;934;p87"/>
          <p:cNvPicPr preferRelativeResize="0"/>
          <p:nvPr/>
        </p:nvPicPr>
        <p:blipFill rotWithShape="1">
          <a:blip r:embed="rId3">
            <a:alphaModFix/>
          </a:blip>
          <a:srcRect b="0" l="0" r="0" t="0"/>
          <a:stretch/>
        </p:blipFill>
        <p:spPr>
          <a:xfrm>
            <a:off x="736175" y="1394330"/>
            <a:ext cx="661800" cy="56607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38" name="Shape 938"/>
        <p:cNvGrpSpPr/>
        <p:nvPr/>
      </p:nvGrpSpPr>
      <p:grpSpPr>
        <a:xfrm>
          <a:off x="0" y="0"/>
          <a:ext cx="0" cy="0"/>
          <a:chOff x="0" y="0"/>
          <a:chExt cx="0" cy="0"/>
        </a:xfrm>
      </p:grpSpPr>
      <p:sp>
        <p:nvSpPr>
          <p:cNvPr id="939" name="Google Shape;939;p88"/>
          <p:cNvSpPr txBox="1"/>
          <p:nvPr/>
        </p:nvSpPr>
        <p:spPr>
          <a:xfrm>
            <a:off x="630914" y="1943090"/>
            <a:ext cx="7810800" cy="11292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3600"/>
              <a:buFont typeface="Arial"/>
              <a:buNone/>
            </a:pPr>
            <a:r>
              <a:rPr b="1" i="0" lang="en" sz="3600" u="none" cap="none" strike="noStrike">
                <a:solidFill>
                  <a:srgbClr val="16325C"/>
                </a:solidFill>
                <a:latin typeface="Open Sans"/>
                <a:ea typeface="Open Sans"/>
                <a:cs typeface="Open Sans"/>
                <a:sym typeface="Open Sans"/>
              </a:rPr>
              <a:t>Product Definer</a:t>
            </a:r>
            <a:endParaRPr b="1" i="0" sz="3600" u="none" cap="none" strike="noStrike">
              <a:solidFill>
                <a:srgbClr val="16325C"/>
              </a:solidFill>
              <a:latin typeface="Open Sans"/>
              <a:ea typeface="Open Sans"/>
              <a:cs typeface="Open Sans"/>
              <a:sym typeface="Open Sans"/>
            </a:endParaRPr>
          </a:p>
        </p:txBody>
      </p:sp>
      <p:sp>
        <p:nvSpPr>
          <p:cNvPr id="940" name="Google Shape;940;p88"/>
          <p:cNvSpPr txBox="1"/>
          <p:nvPr/>
        </p:nvSpPr>
        <p:spPr>
          <a:xfrm>
            <a:off x="646500" y="2957090"/>
            <a:ext cx="7810800" cy="799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Gather requirements</a:t>
            </a:r>
            <a:endParaRPr b="0" i="0" sz="1800" u="none" cap="none" strike="noStrike">
              <a:solidFill>
                <a:srgbClr val="16325C"/>
              </a:solidFill>
              <a:latin typeface="Open Sans"/>
              <a:ea typeface="Open Sans"/>
              <a:cs typeface="Open Sans"/>
              <a:sym typeface="Open Sans"/>
            </a:endParaRPr>
          </a:p>
        </p:txBody>
      </p:sp>
      <p:sp>
        <p:nvSpPr>
          <p:cNvPr id="941" name="Google Shape;941;p88"/>
          <p:cNvSpPr/>
          <p:nvPr/>
        </p:nvSpPr>
        <p:spPr>
          <a:xfrm>
            <a:off x="760700" y="2958000"/>
            <a:ext cx="6492600" cy="513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latform3.png" id="942" name="Google Shape;942;p88"/>
          <p:cNvPicPr preferRelativeResize="0"/>
          <p:nvPr/>
        </p:nvPicPr>
        <p:blipFill rotWithShape="1">
          <a:blip r:embed="rId3">
            <a:alphaModFix/>
          </a:blip>
          <a:srcRect b="0" l="0" r="0" t="0"/>
          <a:stretch/>
        </p:blipFill>
        <p:spPr>
          <a:xfrm>
            <a:off x="760700" y="1313700"/>
            <a:ext cx="987000" cy="9394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46" name="Shape 946"/>
        <p:cNvGrpSpPr/>
        <p:nvPr/>
      </p:nvGrpSpPr>
      <p:grpSpPr>
        <a:xfrm>
          <a:off x="0" y="0"/>
          <a:ext cx="0" cy="0"/>
          <a:chOff x="0" y="0"/>
          <a:chExt cx="0" cy="0"/>
        </a:xfrm>
      </p:grpSpPr>
      <p:pic>
        <p:nvPicPr>
          <p:cNvPr id="947" name="Google Shape;947;p89"/>
          <p:cNvPicPr preferRelativeResize="0"/>
          <p:nvPr/>
        </p:nvPicPr>
        <p:blipFill rotWithShape="1">
          <a:blip r:embed="rId3">
            <a:alphaModFix/>
          </a:blip>
          <a:srcRect b="0" l="0" r="0" t="0"/>
          <a:stretch/>
        </p:blipFill>
        <p:spPr>
          <a:xfrm>
            <a:off x="504649" y="2205659"/>
            <a:ext cx="256750" cy="256750"/>
          </a:xfrm>
          <a:prstGeom prst="rect">
            <a:avLst/>
          </a:prstGeom>
          <a:noFill/>
          <a:ln>
            <a:noFill/>
          </a:ln>
        </p:spPr>
      </p:pic>
      <p:sp>
        <p:nvSpPr>
          <p:cNvPr id="948" name="Google Shape;948;p89"/>
          <p:cNvSpPr txBox="1"/>
          <p:nvPr/>
        </p:nvSpPr>
        <p:spPr>
          <a:xfrm>
            <a:off x="744025" y="2152675"/>
            <a:ext cx="1847100" cy="39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Experience</a:t>
            </a:r>
            <a:endParaRPr b="1" i="0" sz="1200" u="none" cap="none" strike="noStrike">
              <a:solidFill>
                <a:srgbClr val="16325C"/>
              </a:solidFill>
              <a:latin typeface="Open Sans"/>
              <a:ea typeface="Open Sans"/>
              <a:cs typeface="Open Sans"/>
              <a:sym typeface="Open Sans"/>
            </a:endParaRPr>
          </a:p>
        </p:txBody>
      </p:sp>
      <p:sp>
        <p:nvSpPr>
          <p:cNvPr id="949" name="Google Shape;949;p89"/>
          <p:cNvSpPr txBox="1"/>
          <p:nvPr/>
        </p:nvSpPr>
        <p:spPr>
          <a:xfrm>
            <a:off x="428625" y="2483675"/>
            <a:ext cx="2234700" cy="1001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16325C"/>
                </a:solidFill>
                <a:latin typeface="Open Sans"/>
                <a:ea typeface="Open Sans"/>
                <a:cs typeface="Open Sans"/>
                <a:sym typeface="Open Sans"/>
              </a:rPr>
              <a:t>0-3 years </a:t>
            </a:r>
            <a:endParaRPr b="1" i="0" sz="11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with Salesforce</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16325C"/>
                </a:solidFill>
                <a:latin typeface="Open Sans"/>
                <a:ea typeface="Open Sans"/>
                <a:cs typeface="Open Sans"/>
                <a:sym typeface="Open Sans"/>
              </a:rPr>
              <a:t>0-3 years </a:t>
            </a:r>
            <a:endParaRPr b="1" i="0" sz="11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with development in general</a:t>
            </a:r>
            <a:endParaRPr b="0" i="0" sz="1000" u="none" cap="none" strike="noStrike">
              <a:solidFill>
                <a:srgbClr val="16325C"/>
              </a:solidFill>
              <a:latin typeface="Open Sans"/>
              <a:ea typeface="Open Sans"/>
              <a:cs typeface="Open Sans"/>
              <a:sym typeface="Open Sans"/>
            </a:endParaRPr>
          </a:p>
        </p:txBody>
      </p:sp>
      <p:sp>
        <p:nvSpPr>
          <p:cNvPr id="950" name="Google Shape;950;p89"/>
          <p:cNvSpPr txBox="1"/>
          <p:nvPr/>
        </p:nvSpPr>
        <p:spPr>
          <a:xfrm>
            <a:off x="3425100" y="273350"/>
            <a:ext cx="5289300" cy="60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16325C"/>
                </a:solidFill>
                <a:latin typeface="Open Sans"/>
                <a:ea typeface="Open Sans"/>
                <a:cs typeface="Open Sans"/>
                <a:sym typeface="Open Sans"/>
              </a:rPr>
              <a:t>Product Definers </a:t>
            </a:r>
            <a:r>
              <a:rPr b="0" i="0" lang="en" sz="1400" u="none" cap="none" strike="noStrike">
                <a:solidFill>
                  <a:srgbClr val="16325C"/>
                </a:solidFill>
                <a:latin typeface="Open Sans"/>
                <a:ea typeface="Open Sans"/>
                <a:cs typeface="Open Sans"/>
                <a:sym typeface="Open Sans"/>
              </a:rPr>
              <a:t>spend 3+ hours per day gathering </a:t>
            </a:r>
            <a:r>
              <a:rPr b="1" i="0" lang="en" sz="1400" u="none" cap="none" strike="noStrike">
                <a:solidFill>
                  <a:srgbClr val="16325C"/>
                </a:solidFill>
                <a:latin typeface="Open Sans"/>
                <a:ea typeface="Open Sans"/>
                <a:cs typeface="Open Sans"/>
                <a:sym typeface="Open Sans"/>
              </a:rPr>
              <a:t>requirements</a:t>
            </a:r>
            <a:r>
              <a:rPr b="0" i="0" lang="en" sz="1400" u="none" cap="none" strike="noStrike">
                <a:solidFill>
                  <a:srgbClr val="16325C"/>
                </a:solidFill>
                <a:latin typeface="Open Sans"/>
                <a:ea typeface="Open Sans"/>
                <a:cs typeface="Open Sans"/>
                <a:sym typeface="Open Sans"/>
              </a:rPr>
              <a:t> and 1-3 hours writing documentation.</a:t>
            </a:r>
            <a:endParaRPr b="0" i="0" sz="1400" u="none" cap="none" strike="noStrike">
              <a:solidFill>
                <a:srgbClr val="16325C"/>
              </a:solidFill>
              <a:latin typeface="Open Sans"/>
              <a:ea typeface="Open Sans"/>
              <a:cs typeface="Open Sans"/>
              <a:sym typeface="Open Sans"/>
            </a:endParaRPr>
          </a:p>
        </p:txBody>
      </p:sp>
      <p:sp>
        <p:nvSpPr>
          <p:cNvPr id="951" name="Google Shape;951;p89"/>
          <p:cNvSpPr txBox="1"/>
          <p:nvPr/>
        </p:nvSpPr>
        <p:spPr>
          <a:xfrm>
            <a:off x="744025" y="3719875"/>
            <a:ext cx="1847100" cy="39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Salesforce Use</a:t>
            </a:r>
            <a:endParaRPr b="1" i="0" sz="1200" u="none" cap="none" strike="noStrike">
              <a:solidFill>
                <a:srgbClr val="16325C"/>
              </a:solidFill>
              <a:latin typeface="Open Sans"/>
              <a:ea typeface="Open Sans"/>
              <a:cs typeface="Open Sans"/>
              <a:sym typeface="Open Sans"/>
            </a:endParaRPr>
          </a:p>
        </p:txBody>
      </p:sp>
      <p:sp>
        <p:nvSpPr>
          <p:cNvPr id="952" name="Google Shape;952;p89"/>
          <p:cNvSpPr txBox="1"/>
          <p:nvPr/>
        </p:nvSpPr>
        <p:spPr>
          <a:xfrm>
            <a:off x="428625" y="4050875"/>
            <a:ext cx="2234700" cy="75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16325C"/>
                </a:solidFill>
                <a:latin typeface="Open Sans"/>
                <a:ea typeface="Open Sans"/>
                <a:cs typeface="Open Sans"/>
                <a:sym typeface="Open Sans"/>
              </a:rPr>
              <a:t>&lt;10-100%</a:t>
            </a:r>
            <a:r>
              <a:rPr b="1" i="0" lang="en" sz="1200" u="none" cap="none" strike="noStrike">
                <a:solidFill>
                  <a:srgbClr val="16325C"/>
                </a:solidFill>
                <a:latin typeface="Open Sans"/>
                <a:ea typeface="Open Sans"/>
                <a:cs typeface="Open Sans"/>
                <a:sym typeface="Open Sans"/>
              </a:rPr>
              <a:t> </a:t>
            </a:r>
            <a:endParaRPr b="1" i="0" sz="12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of time spent on Salesforce development</a:t>
            </a:r>
            <a:endParaRPr b="0" i="0" sz="1000" u="none" cap="none" strike="noStrike">
              <a:solidFill>
                <a:srgbClr val="16325C"/>
              </a:solidFill>
              <a:latin typeface="Open Sans"/>
              <a:ea typeface="Open Sans"/>
              <a:cs typeface="Open Sans"/>
              <a:sym typeface="Open Sans"/>
            </a:endParaRPr>
          </a:p>
        </p:txBody>
      </p:sp>
      <p:sp>
        <p:nvSpPr>
          <p:cNvPr id="953" name="Google Shape;953;p89"/>
          <p:cNvSpPr txBox="1"/>
          <p:nvPr/>
        </p:nvSpPr>
        <p:spPr>
          <a:xfrm>
            <a:off x="3757013" y="4018440"/>
            <a:ext cx="21978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Learning Strategy</a:t>
            </a:r>
            <a:endParaRPr b="0" i="0" sz="1200" u="none" cap="none" strike="noStrike">
              <a:solidFill>
                <a:srgbClr val="16325C"/>
              </a:solidFill>
              <a:latin typeface="Open Sans"/>
              <a:ea typeface="Open Sans"/>
              <a:cs typeface="Open Sans"/>
              <a:sym typeface="Open Sans"/>
            </a:endParaRPr>
          </a:p>
        </p:txBody>
      </p:sp>
      <p:sp>
        <p:nvSpPr>
          <p:cNvPr id="954" name="Google Shape;954;p89"/>
          <p:cNvSpPr txBox="1"/>
          <p:nvPr/>
        </p:nvSpPr>
        <p:spPr>
          <a:xfrm>
            <a:off x="0" y="1262500"/>
            <a:ext cx="3234000" cy="6096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1" i="0" lang="en" sz="2000" u="none" cap="none" strike="noStrike">
                <a:solidFill>
                  <a:srgbClr val="16325C"/>
                </a:solidFill>
                <a:latin typeface="Open Sans"/>
                <a:ea typeface="Open Sans"/>
                <a:cs typeface="Open Sans"/>
                <a:sym typeface="Open Sans"/>
              </a:rPr>
              <a:t>Product Definer</a:t>
            </a:r>
            <a:endParaRPr b="1" i="0" sz="2000" u="none" cap="none" strike="noStrike">
              <a:solidFill>
                <a:srgbClr val="16325C"/>
              </a:solidFill>
              <a:latin typeface="Open Sans"/>
              <a:ea typeface="Open Sans"/>
              <a:cs typeface="Open Sans"/>
              <a:sym typeface="Open Sans"/>
            </a:endParaRPr>
          </a:p>
        </p:txBody>
      </p:sp>
      <p:sp>
        <p:nvSpPr>
          <p:cNvPr id="955" name="Google Shape;955;p89"/>
          <p:cNvSpPr txBox="1"/>
          <p:nvPr/>
        </p:nvSpPr>
        <p:spPr>
          <a:xfrm>
            <a:off x="6096000" y="1336600"/>
            <a:ext cx="2618400" cy="115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Custom objects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Custom page layouts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Formulas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Business logic &amp; automation</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HTML/CSS</a:t>
            </a:r>
            <a:endParaRPr b="0" i="0" sz="1000" u="none" cap="none" strike="noStrike">
              <a:solidFill>
                <a:srgbClr val="16325C"/>
              </a:solidFill>
              <a:latin typeface="Open Sans"/>
              <a:ea typeface="Open Sans"/>
              <a:cs typeface="Open Sans"/>
              <a:sym typeface="Open Sans"/>
            </a:endParaRPr>
          </a:p>
        </p:txBody>
      </p:sp>
      <p:pic>
        <p:nvPicPr>
          <p:cNvPr id="956" name="Google Shape;956;p89"/>
          <p:cNvPicPr preferRelativeResize="0"/>
          <p:nvPr/>
        </p:nvPicPr>
        <p:blipFill rotWithShape="1">
          <a:blip r:embed="rId4">
            <a:alphaModFix/>
          </a:blip>
          <a:srcRect b="0" l="0" r="0" t="0"/>
          <a:stretch/>
        </p:blipFill>
        <p:spPr>
          <a:xfrm>
            <a:off x="3530237" y="4083365"/>
            <a:ext cx="256750" cy="186697"/>
          </a:xfrm>
          <a:prstGeom prst="rect">
            <a:avLst/>
          </a:prstGeom>
          <a:noFill/>
          <a:ln>
            <a:noFill/>
          </a:ln>
        </p:spPr>
      </p:pic>
      <p:pic>
        <p:nvPicPr>
          <p:cNvPr id="957" name="Google Shape;957;p89"/>
          <p:cNvPicPr preferRelativeResize="0"/>
          <p:nvPr/>
        </p:nvPicPr>
        <p:blipFill rotWithShape="1">
          <a:blip r:embed="rId5">
            <a:alphaModFix/>
          </a:blip>
          <a:srcRect b="0" l="0" r="0" t="0"/>
          <a:stretch/>
        </p:blipFill>
        <p:spPr>
          <a:xfrm rot="-2700000">
            <a:off x="4073224" y="1378012"/>
            <a:ext cx="1117500" cy="1117500"/>
          </a:xfrm>
          <a:prstGeom prst="rect">
            <a:avLst/>
          </a:prstGeom>
          <a:noFill/>
          <a:ln>
            <a:noFill/>
          </a:ln>
        </p:spPr>
      </p:pic>
      <p:sp>
        <p:nvSpPr>
          <p:cNvPr id="958" name="Google Shape;958;p89"/>
          <p:cNvSpPr txBox="1"/>
          <p:nvPr/>
        </p:nvSpPr>
        <p:spPr>
          <a:xfrm>
            <a:off x="3453106" y="2062025"/>
            <a:ext cx="769800" cy="447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50/50</a:t>
            </a:r>
            <a:endParaRPr b="1" i="0" sz="700" u="none" cap="none" strike="noStrike">
              <a:solidFill>
                <a:srgbClr val="16325C"/>
              </a:solidFill>
              <a:latin typeface="Open Sans"/>
              <a:ea typeface="Open Sans"/>
              <a:cs typeface="Open Sans"/>
              <a:sym typeface="Open Sans"/>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30%</a:t>
            </a:r>
            <a:endParaRPr b="0" i="0" sz="700" u="none" cap="none" strike="noStrike">
              <a:solidFill>
                <a:srgbClr val="16325C"/>
              </a:solidFill>
              <a:latin typeface="Open Sans"/>
              <a:ea typeface="Open Sans"/>
              <a:cs typeface="Open Sans"/>
              <a:sym typeface="Open Sans"/>
            </a:endParaRPr>
          </a:p>
        </p:txBody>
      </p:sp>
      <p:sp>
        <p:nvSpPr>
          <p:cNvPr id="959" name="Google Shape;959;p89"/>
          <p:cNvSpPr txBox="1"/>
          <p:nvPr/>
        </p:nvSpPr>
        <p:spPr>
          <a:xfrm>
            <a:off x="3376900" y="1669038"/>
            <a:ext cx="769800" cy="342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Mostly code</a:t>
            </a:r>
            <a:endParaRPr b="1" i="0" sz="700" u="none" cap="none" strike="noStrike">
              <a:solidFill>
                <a:srgbClr val="16325C"/>
              </a:solidFill>
              <a:latin typeface="Open Sans"/>
              <a:ea typeface="Open Sans"/>
              <a:cs typeface="Open Sans"/>
              <a:sym typeface="Open Sans"/>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10%</a:t>
            </a:r>
            <a:endParaRPr b="0" i="0" sz="700" u="none" cap="none" strike="noStrike">
              <a:solidFill>
                <a:srgbClr val="16325C"/>
              </a:solidFill>
              <a:latin typeface="Open Sans"/>
              <a:ea typeface="Open Sans"/>
              <a:cs typeface="Open Sans"/>
              <a:sym typeface="Open Sans"/>
            </a:endParaRPr>
          </a:p>
        </p:txBody>
      </p:sp>
      <p:sp>
        <p:nvSpPr>
          <p:cNvPr id="960" name="Google Shape;960;p89"/>
          <p:cNvSpPr txBox="1"/>
          <p:nvPr/>
        </p:nvSpPr>
        <p:spPr>
          <a:xfrm>
            <a:off x="3453100" y="1378000"/>
            <a:ext cx="769800" cy="342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Other</a:t>
            </a:r>
            <a:endParaRPr b="1" i="0" sz="700" u="none" cap="none" strike="noStrike">
              <a:solidFill>
                <a:srgbClr val="16325C"/>
              </a:solidFill>
              <a:latin typeface="Open Sans"/>
              <a:ea typeface="Open Sans"/>
              <a:cs typeface="Open Sans"/>
              <a:sym typeface="Open Sans"/>
            </a:endParaRPr>
          </a:p>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5%</a:t>
            </a:r>
            <a:endParaRPr b="0" i="0" sz="700" u="none" cap="none" strike="noStrike">
              <a:solidFill>
                <a:srgbClr val="16325C"/>
              </a:solidFill>
              <a:latin typeface="Open Sans"/>
              <a:ea typeface="Open Sans"/>
              <a:cs typeface="Open Sans"/>
              <a:sym typeface="Open Sans"/>
            </a:endParaRPr>
          </a:p>
        </p:txBody>
      </p:sp>
      <p:sp>
        <p:nvSpPr>
          <p:cNvPr id="961" name="Google Shape;961;p89"/>
          <p:cNvSpPr txBox="1"/>
          <p:nvPr/>
        </p:nvSpPr>
        <p:spPr>
          <a:xfrm>
            <a:off x="5084875" y="1497663"/>
            <a:ext cx="769800" cy="34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Mostly clicks</a:t>
            </a:r>
            <a:endParaRPr b="1" i="0" sz="700" u="none" cap="none" strike="noStrike">
              <a:solidFill>
                <a:srgbClr val="16325C"/>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55%</a:t>
            </a:r>
            <a:endParaRPr b="0" i="0" sz="700" u="none" cap="none" strike="noStrike">
              <a:solidFill>
                <a:srgbClr val="16325C"/>
              </a:solidFill>
              <a:latin typeface="Open Sans"/>
              <a:ea typeface="Open Sans"/>
              <a:cs typeface="Open Sans"/>
              <a:sym typeface="Open Sans"/>
            </a:endParaRPr>
          </a:p>
        </p:txBody>
      </p:sp>
      <p:sp>
        <p:nvSpPr>
          <p:cNvPr id="962" name="Google Shape;962;p89"/>
          <p:cNvSpPr/>
          <p:nvPr/>
        </p:nvSpPr>
        <p:spPr>
          <a:xfrm>
            <a:off x="5295420" y="4378100"/>
            <a:ext cx="769800" cy="393900"/>
          </a:xfrm>
          <a:prstGeom prst="rect">
            <a:avLst/>
          </a:prstGeom>
          <a:solidFill>
            <a:schemeClr val="lt1"/>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Open Sans"/>
                <a:ea typeface="Open Sans"/>
                <a:cs typeface="Open Sans"/>
                <a:sym typeface="Open Sans"/>
              </a:rPr>
              <a:t>Salesforce</a:t>
            </a:r>
            <a:r>
              <a:rPr b="0" i="0" lang="en" sz="900" u="none" cap="none" strike="noStrike">
                <a:solidFill>
                  <a:srgbClr val="000000"/>
                </a:solidFill>
                <a:latin typeface="Open Sans"/>
                <a:ea typeface="Open Sans"/>
                <a:cs typeface="Open Sans"/>
                <a:sym typeface="Open Sans"/>
              </a:rPr>
              <a:t> </a:t>
            </a:r>
            <a:br>
              <a:rPr b="0" i="0" lang="en" sz="900" u="none" cap="none" strike="noStrike">
                <a:solidFill>
                  <a:srgbClr val="000000"/>
                </a:solidFill>
                <a:latin typeface="Open Sans"/>
                <a:ea typeface="Open Sans"/>
                <a:cs typeface="Open Sans"/>
                <a:sym typeface="Open Sans"/>
              </a:rPr>
            </a:br>
            <a:r>
              <a:rPr b="0" i="0" lang="en" sz="900" u="none" cap="none" strike="noStrike">
                <a:solidFill>
                  <a:srgbClr val="000000"/>
                </a:solidFill>
                <a:latin typeface="Open Sans"/>
                <a:ea typeface="Open Sans"/>
                <a:cs typeface="Open Sans"/>
                <a:sym typeface="Open Sans"/>
              </a:rPr>
              <a:t>Dev Blog</a:t>
            </a:r>
            <a:endParaRPr b="0" i="0" sz="900" u="none" cap="none" strike="noStrike">
              <a:solidFill>
                <a:srgbClr val="000000"/>
              </a:solidFill>
              <a:latin typeface="Open Sans"/>
              <a:ea typeface="Open Sans"/>
              <a:cs typeface="Open Sans"/>
              <a:sym typeface="Open Sans"/>
            </a:endParaRPr>
          </a:p>
        </p:txBody>
      </p:sp>
      <p:sp>
        <p:nvSpPr>
          <p:cNvPr id="963" name="Google Shape;963;p89"/>
          <p:cNvSpPr/>
          <p:nvPr/>
        </p:nvSpPr>
        <p:spPr>
          <a:xfrm>
            <a:off x="4412360" y="4378100"/>
            <a:ext cx="769800" cy="393900"/>
          </a:xfrm>
          <a:prstGeom prst="rect">
            <a:avLst/>
          </a:prstGeom>
          <a:solidFill>
            <a:srgbClr val="B8A4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Open Sans"/>
                <a:ea typeface="Open Sans"/>
                <a:cs typeface="Open Sans"/>
                <a:sym typeface="Open Sans"/>
              </a:rPr>
              <a:t>Doc</a:t>
            </a:r>
            <a:endParaRPr b="1" i="0" sz="900" u="none" cap="none" strike="noStrike">
              <a:solidFill>
                <a:srgbClr val="000000"/>
              </a:solidFill>
              <a:latin typeface="Open Sans"/>
              <a:ea typeface="Open Sans"/>
              <a:cs typeface="Open Sans"/>
              <a:sym typeface="Open Sans"/>
            </a:endParaRPr>
          </a:p>
        </p:txBody>
      </p:sp>
      <p:sp>
        <p:nvSpPr>
          <p:cNvPr id="964" name="Google Shape;964;p89"/>
          <p:cNvSpPr/>
          <p:nvPr/>
        </p:nvSpPr>
        <p:spPr>
          <a:xfrm>
            <a:off x="3529300" y="4378100"/>
            <a:ext cx="769800" cy="393900"/>
          </a:xfrm>
          <a:prstGeom prst="rect">
            <a:avLst/>
          </a:prstGeom>
          <a:solidFill>
            <a:schemeClr val="lt1"/>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Open Sans"/>
                <a:ea typeface="Open Sans"/>
                <a:cs typeface="Open Sans"/>
                <a:sym typeface="Open Sans"/>
              </a:rPr>
              <a:t>Code Samples</a:t>
            </a:r>
            <a:endParaRPr b="0" i="0" sz="900" u="none" cap="none" strike="noStrike">
              <a:solidFill>
                <a:srgbClr val="000000"/>
              </a:solidFill>
              <a:latin typeface="Open Sans"/>
              <a:ea typeface="Open Sans"/>
              <a:cs typeface="Open Sans"/>
              <a:sym typeface="Open Sans"/>
            </a:endParaRPr>
          </a:p>
        </p:txBody>
      </p:sp>
      <p:sp>
        <p:nvSpPr>
          <p:cNvPr id="965" name="Google Shape;965;p89"/>
          <p:cNvSpPr/>
          <p:nvPr/>
        </p:nvSpPr>
        <p:spPr>
          <a:xfrm>
            <a:off x="7944600" y="4378100"/>
            <a:ext cx="769800" cy="393900"/>
          </a:xfrm>
          <a:prstGeom prst="rect">
            <a:avLst/>
          </a:prstGeom>
          <a:solidFill>
            <a:srgbClr val="B8A4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Open Sans"/>
                <a:ea typeface="Open Sans"/>
                <a:cs typeface="Open Sans"/>
                <a:sym typeface="Open Sans"/>
              </a:rPr>
              <a:t>Tutorials</a:t>
            </a:r>
            <a:endParaRPr b="1" i="0" sz="900" u="none" cap="none" strike="noStrike">
              <a:solidFill>
                <a:srgbClr val="000000"/>
              </a:solidFill>
              <a:latin typeface="Open Sans"/>
              <a:ea typeface="Open Sans"/>
              <a:cs typeface="Open Sans"/>
              <a:sym typeface="Open Sans"/>
            </a:endParaRPr>
          </a:p>
        </p:txBody>
      </p:sp>
      <p:sp>
        <p:nvSpPr>
          <p:cNvPr id="966" name="Google Shape;966;p89"/>
          <p:cNvSpPr/>
          <p:nvPr/>
        </p:nvSpPr>
        <p:spPr>
          <a:xfrm>
            <a:off x="7061540" y="4378100"/>
            <a:ext cx="769800" cy="393900"/>
          </a:xfrm>
          <a:prstGeom prst="rect">
            <a:avLst/>
          </a:prstGeom>
          <a:solidFill>
            <a:srgbClr val="B8A4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Open Sans"/>
                <a:ea typeface="Open Sans"/>
                <a:cs typeface="Open Sans"/>
                <a:sym typeface="Open Sans"/>
              </a:rPr>
              <a:t>Trailhead</a:t>
            </a:r>
            <a:endParaRPr b="1" i="0" sz="900" u="none" cap="none" strike="noStrike">
              <a:solidFill>
                <a:srgbClr val="000000"/>
              </a:solidFill>
              <a:latin typeface="Open Sans"/>
              <a:ea typeface="Open Sans"/>
              <a:cs typeface="Open Sans"/>
              <a:sym typeface="Open Sans"/>
            </a:endParaRPr>
          </a:p>
        </p:txBody>
      </p:sp>
      <p:sp>
        <p:nvSpPr>
          <p:cNvPr id="967" name="Google Shape;967;p89"/>
          <p:cNvSpPr/>
          <p:nvPr/>
        </p:nvSpPr>
        <p:spPr>
          <a:xfrm>
            <a:off x="6178480" y="4378100"/>
            <a:ext cx="769800" cy="393900"/>
          </a:xfrm>
          <a:prstGeom prst="rect">
            <a:avLst/>
          </a:prstGeom>
          <a:solidFill>
            <a:srgbClr val="B8A4FF"/>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Open Sans"/>
                <a:ea typeface="Open Sans"/>
                <a:cs typeface="Open Sans"/>
                <a:sym typeface="Open Sans"/>
              </a:rPr>
              <a:t>Success Comm</a:t>
            </a:r>
            <a:endParaRPr b="1" i="0" sz="900" u="none" cap="none" strike="noStrike">
              <a:solidFill>
                <a:srgbClr val="000000"/>
              </a:solidFill>
              <a:latin typeface="Open Sans"/>
              <a:ea typeface="Open Sans"/>
              <a:cs typeface="Open Sans"/>
              <a:sym typeface="Open Sans"/>
            </a:endParaRPr>
          </a:p>
        </p:txBody>
      </p:sp>
      <p:sp>
        <p:nvSpPr>
          <p:cNvPr id="968" name="Google Shape;968;p89"/>
          <p:cNvSpPr/>
          <p:nvPr/>
        </p:nvSpPr>
        <p:spPr>
          <a:xfrm>
            <a:off x="4301075" y="1609763"/>
            <a:ext cx="661800" cy="654000"/>
          </a:xfrm>
          <a:prstGeom prst="ellipse">
            <a:avLst/>
          </a:prstGeom>
          <a:solidFill>
            <a:srgbClr val="EEF1F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89"/>
          <p:cNvSpPr txBox="1"/>
          <p:nvPr/>
        </p:nvSpPr>
        <p:spPr>
          <a:xfrm>
            <a:off x="3746400" y="993990"/>
            <a:ext cx="21978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Development Style</a:t>
            </a:r>
            <a:endParaRPr b="0" i="0" sz="1200" u="none" cap="none" strike="noStrike">
              <a:solidFill>
                <a:srgbClr val="16325C"/>
              </a:solidFill>
              <a:latin typeface="Open Sans"/>
              <a:ea typeface="Open Sans"/>
              <a:cs typeface="Open Sans"/>
              <a:sym typeface="Open Sans"/>
            </a:endParaRPr>
          </a:p>
        </p:txBody>
      </p:sp>
      <p:pic>
        <p:nvPicPr>
          <p:cNvPr id="970" name="Google Shape;970;p89"/>
          <p:cNvPicPr preferRelativeResize="0"/>
          <p:nvPr/>
        </p:nvPicPr>
        <p:blipFill rotWithShape="1">
          <a:blip r:embed="rId6">
            <a:alphaModFix/>
          </a:blip>
          <a:srcRect b="0" l="0" r="0" t="0"/>
          <a:stretch/>
        </p:blipFill>
        <p:spPr>
          <a:xfrm>
            <a:off x="3529296" y="1061099"/>
            <a:ext cx="236424" cy="216078"/>
          </a:xfrm>
          <a:prstGeom prst="rect">
            <a:avLst/>
          </a:prstGeom>
          <a:noFill/>
          <a:ln>
            <a:noFill/>
          </a:ln>
        </p:spPr>
      </p:pic>
      <p:sp>
        <p:nvSpPr>
          <p:cNvPr id="971" name="Google Shape;971;p89"/>
          <p:cNvSpPr txBox="1"/>
          <p:nvPr/>
        </p:nvSpPr>
        <p:spPr>
          <a:xfrm>
            <a:off x="6132900" y="2946725"/>
            <a:ext cx="2618400" cy="1001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 Ease of use, esp. with declarative tools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 Documentation &amp; community</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100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 Functionality limitations</a:t>
            </a:r>
            <a:endParaRPr b="0"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 Steep learning curve</a:t>
            </a:r>
            <a:endParaRPr b="0" i="0" sz="1000" u="none" cap="none" strike="noStrike">
              <a:solidFill>
                <a:srgbClr val="16325C"/>
              </a:solidFill>
              <a:latin typeface="Open Sans"/>
              <a:ea typeface="Open Sans"/>
              <a:cs typeface="Open Sans"/>
              <a:sym typeface="Open Sans"/>
            </a:endParaRPr>
          </a:p>
        </p:txBody>
      </p:sp>
      <p:sp>
        <p:nvSpPr>
          <p:cNvPr id="972" name="Google Shape;972;p89"/>
          <p:cNvSpPr txBox="1"/>
          <p:nvPr/>
        </p:nvSpPr>
        <p:spPr>
          <a:xfrm>
            <a:off x="6419000" y="2664575"/>
            <a:ext cx="23322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30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Salesforce Pros &amp; Cons</a:t>
            </a:r>
            <a:endParaRPr b="0" i="0" sz="1200" u="none" cap="none" strike="noStrike">
              <a:solidFill>
                <a:srgbClr val="16325C"/>
              </a:solidFill>
              <a:latin typeface="Open Sans"/>
              <a:ea typeface="Open Sans"/>
              <a:cs typeface="Open Sans"/>
              <a:sym typeface="Open Sans"/>
            </a:endParaRPr>
          </a:p>
        </p:txBody>
      </p:sp>
      <p:sp>
        <p:nvSpPr>
          <p:cNvPr id="973" name="Google Shape;973;p89"/>
          <p:cNvSpPr txBox="1"/>
          <p:nvPr/>
        </p:nvSpPr>
        <p:spPr>
          <a:xfrm>
            <a:off x="3757025" y="2664575"/>
            <a:ext cx="21708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Previous Role</a:t>
            </a:r>
            <a:endParaRPr b="0" i="0" sz="1200" u="none" cap="none" strike="noStrike">
              <a:solidFill>
                <a:srgbClr val="16325C"/>
              </a:solidFill>
              <a:latin typeface="Open Sans"/>
              <a:ea typeface="Open Sans"/>
              <a:cs typeface="Open Sans"/>
              <a:sym typeface="Open Sans"/>
            </a:endParaRPr>
          </a:p>
        </p:txBody>
      </p:sp>
      <p:sp>
        <p:nvSpPr>
          <p:cNvPr id="974" name="Google Shape;974;p89"/>
          <p:cNvSpPr txBox="1"/>
          <p:nvPr/>
        </p:nvSpPr>
        <p:spPr>
          <a:xfrm>
            <a:off x="3396150" y="3090425"/>
            <a:ext cx="834600" cy="173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Biz Analyst</a:t>
            </a:r>
            <a:endParaRPr b="1" i="0" sz="700" u="none" cap="none" strike="noStrike">
              <a:solidFill>
                <a:srgbClr val="16325C"/>
              </a:solidFill>
              <a:latin typeface="Open Sans"/>
              <a:ea typeface="Open Sans"/>
              <a:cs typeface="Open Sans"/>
              <a:sym typeface="Open Sans"/>
            </a:endParaRPr>
          </a:p>
        </p:txBody>
      </p:sp>
      <p:sp>
        <p:nvSpPr>
          <p:cNvPr id="975" name="Google Shape;975;p89"/>
          <p:cNvSpPr txBox="1"/>
          <p:nvPr/>
        </p:nvSpPr>
        <p:spPr>
          <a:xfrm>
            <a:off x="3396150" y="3319348"/>
            <a:ext cx="834600" cy="173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Non-SFDC Dev</a:t>
            </a:r>
            <a:endParaRPr b="1" i="0" sz="700" u="none" cap="none" strike="noStrike">
              <a:solidFill>
                <a:srgbClr val="16325C"/>
              </a:solidFill>
              <a:latin typeface="Open Sans"/>
              <a:ea typeface="Open Sans"/>
              <a:cs typeface="Open Sans"/>
              <a:sym typeface="Open Sans"/>
            </a:endParaRPr>
          </a:p>
        </p:txBody>
      </p:sp>
      <p:sp>
        <p:nvSpPr>
          <p:cNvPr id="976" name="Google Shape;976;p89"/>
          <p:cNvSpPr txBox="1"/>
          <p:nvPr/>
        </p:nvSpPr>
        <p:spPr>
          <a:xfrm>
            <a:off x="3396150" y="3534850"/>
            <a:ext cx="834600" cy="173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rgbClr val="16325C"/>
                </a:solidFill>
                <a:latin typeface="Open Sans"/>
                <a:ea typeface="Open Sans"/>
                <a:cs typeface="Open Sans"/>
                <a:sym typeface="Open Sans"/>
              </a:rPr>
              <a:t>Proj Mgr</a:t>
            </a:r>
            <a:endParaRPr b="1" i="0" sz="700" u="none" cap="none" strike="noStrike">
              <a:solidFill>
                <a:srgbClr val="16325C"/>
              </a:solidFill>
              <a:latin typeface="Open Sans"/>
              <a:ea typeface="Open Sans"/>
              <a:cs typeface="Open Sans"/>
              <a:sym typeface="Open Sans"/>
            </a:endParaRPr>
          </a:p>
        </p:txBody>
      </p:sp>
      <p:sp>
        <p:nvSpPr>
          <p:cNvPr id="977" name="Google Shape;977;p89"/>
          <p:cNvSpPr txBox="1"/>
          <p:nvPr/>
        </p:nvSpPr>
        <p:spPr>
          <a:xfrm>
            <a:off x="5583800" y="3090425"/>
            <a:ext cx="448800" cy="17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39%</a:t>
            </a:r>
            <a:endParaRPr b="0" i="0" sz="700" u="none" cap="none" strike="noStrike">
              <a:solidFill>
                <a:srgbClr val="16325C"/>
              </a:solidFill>
              <a:latin typeface="Open Sans"/>
              <a:ea typeface="Open Sans"/>
              <a:cs typeface="Open Sans"/>
              <a:sym typeface="Open Sans"/>
            </a:endParaRPr>
          </a:p>
        </p:txBody>
      </p:sp>
      <p:sp>
        <p:nvSpPr>
          <p:cNvPr id="978" name="Google Shape;978;p89"/>
          <p:cNvSpPr txBox="1"/>
          <p:nvPr/>
        </p:nvSpPr>
        <p:spPr>
          <a:xfrm>
            <a:off x="5034500" y="3313601"/>
            <a:ext cx="448800" cy="17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23%</a:t>
            </a:r>
            <a:endParaRPr b="0" i="0" sz="700" u="none" cap="none" strike="noStrike">
              <a:solidFill>
                <a:srgbClr val="16325C"/>
              </a:solidFill>
              <a:latin typeface="Open Sans"/>
              <a:ea typeface="Open Sans"/>
              <a:cs typeface="Open Sans"/>
              <a:sym typeface="Open Sans"/>
            </a:endParaRPr>
          </a:p>
        </p:txBody>
      </p:sp>
      <p:sp>
        <p:nvSpPr>
          <p:cNvPr id="979" name="Google Shape;979;p89"/>
          <p:cNvSpPr txBox="1"/>
          <p:nvPr/>
        </p:nvSpPr>
        <p:spPr>
          <a:xfrm>
            <a:off x="4930050" y="3536626"/>
            <a:ext cx="448800" cy="17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16325C"/>
                </a:solidFill>
                <a:latin typeface="Open Sans"/>
                <a:ea typeface="Open Sans"/>
                <a:cs typeface="Open Sans"/>
                <a:sym typeface="Open Sans"/>
              </a:rPr>
              <a:t>20%</a:t>
            </a:r>
            <a:endParaRPr b="0" i="0" sz="700" u="none" cap="none" strike="noStrike">
              <a:solidFill>
                <a:srgbClr val="16325C"/>
              </a:solidFill>
              <a:latin typeface="Open Sans"/>
              <a:ea typeface="Open Sans"/>
              <a:cs typeface="Open Sans"/>
              <a:sym typeface="Open Sans"/>
            </a:endParaRPr>
          </a:p>
        </p:txBody>
      </p:sp>
      <p:sp>
        <p:nvSpPr>
          <p:cNvPr id="980" name="Google Shape;980;p89"/>
          <p:cNvSpPr/>
          <p:nvPr/>
        </p:nvSpPr>
        <p:spPr>
          <a:xfrm>
            <a:off x="4230800" y="3090575"/>
            <a:ext cx="1353000" cy="1737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89"/>
          <p:cNvSpPr/>
          <p:nvPr/>
        </p:nvSpPr>
        <p:spPr>
          <a:xfrm>
            <a:off x="4230800" y="3313600"/>
            <a:ext cx="803700" cy="1737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89"/>
          <p:cNvSpPr/>
          <p:nvPr/>
        </p:nvSpPr>
        <p:spPr>
          <a:xfrm>
            <a:off x="4235250" y="3536625"/>
            <a:ext cx="694800" cy="1737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83" name="Google Shape;983;p89"/>
          <p:cNvPicPr preferRelativeResize="0"/>
          <p:nvPr/>
        </p:nvPicPr>
        <p:blipFill rotWithShape="1">
          <a:blip r:embed="rId7">
            <a:alphaModFix/>
          </a:blip>
          <a:srcRect b="0" l="0" r="0" t="0"/>
          <a:stretch/>
        </p:blipFill>
        <p:spPr>
          <a:xfrm>
            <a:off x="6162245" y="2707511"/>
            <a:ext cx="256750" cy="256727"/>
          </a:xfrm>
          <a:prstGeom prst="rect">
            <a:avLst/>
          </a:prstGeom>
          <a:noFill/>
          <a:ln>
            <a:noFill/>
          </a:ln>
        </p:spPr>
      </p:pic>
      <p:cxnSp>
        <p:nvCxnSpPr>
          <p:cNvPr id="984" name="Google Shape;984;p89"/>
          <p:cNvCxnSpPr/>
          <p:nvPr/>
        </p:nvCxnSpPr>
        <p:spPr>
          <a:xfrm>
            <a:off x="4235250" y="3062850"/>
            <a:ext cx="0" cy="684300"/>
          </a:xfrm>
          <a:prstGeom prst="straightConnector1">
            <a:avLst/>
          </a:prstGeom>
          <a:noFill/>
          <a:ln cap="flat" cmpd="sng" w="9525">
            <a:solidFill>
              <a:schemeClr val="dk2"/>
            </a:solidFill>
            <a:prstDash val="solid"/>
            <a:round/>
            <a:headEnd len="sm" w="sm" type="none"/>
            <a:tailEnd len="sm" w="sm" type="none"/>
          </a:ln>
        </p:spPr>
      </p:cxnSp>
      <p:pic>
        <p:nvPicPr>
          <p:cNvPr id="985" name="Google Shape;985;p89"/>
          <p:cNvPicPr preferRelativeResize="0"/>
          <p:nvPr/>
        </p:nvPicPr>
        <p:blipFill rotWithShape="1">
          <a:blip r:embed="rId8">
            <a:alphaModFix/>
          </a:blip>
          <a:srcRect b="0" l="0" r="0" t="0"/>
          <a:stretch/>
        </p:blipFill>
        <p:spPr>
          <a:xfrm>
            <a:off x="504659" y="3798632"/>
            <a:ext cx="236425" cy="236400"/>
          </a:xfrm>
          <a:prstGeom prst="rect">
            <a:avLst/>
          </a:prstGeom>
          <a:noFill/>
          <a:ln>
            <a:noFill/>
          </a:ln>
        </p:spPr>
      </p:pic>
      <p:sp>
        <p:nvSpPr>
          <p:cNvPr id="986" name="Google Shape;986;p89"/>
          <p:cNvSpPr txBox="1"/>
          <p:nvPr/>
        </p:nvSpPr>
        <p:spPr>
          <a:xfrm>
            <a:off x="6389650" y="997838"/>
            <a:ext cx="2332200" cy="342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16325C"/>
                </a:solidFill>
                <a:latin typeface="Open Sans"/>
                <a:ea typeface="Open Sans"/>
                <a:cs typeface="Open Sans"/>
                <a:sym typeface="Open Sans"/>
              </a:rPr>
              <a:t>Top Tools &amp; Technologies</a:t>
            </a:r>
            <a:endParaRPr b="0" i="0" sz="1200" u="none" cap="none" strike="noStrike">
              <a:solidFill>
                <a:srgbClr val="16325C"/>
              </a:solidFill>
              <a:latin typeface="Open Sans"/>
              <a:ea typeface="Open Sans"/>
              <a:cs typeface="Open Sans"/>
              <a:sym typeface="Open Sans"/>
            </a:endParaRPr>
          </a:p>
        </p:txBody>
      </p:sp>
      <p:pic>
        <p:nvPicPr>
          <p:cNvPr id="987" name="Google Shape;987;p89"/>
          <p:cNvPicPr preferRelativeResize="0"/>
          <p:nvPr/>
        </p:nvPicPr>
        <p:blipFill rotWithShape="1">
          <a:blip r:embed="rId9">
            <a:alphaModFix/>
          </a:blip>
          <a:srcRect b="0" l="0" r="0" t="0"/>
          <a:stretch/>
        </p:blipFill>
        <p:spPr>
          <a:xfrm>
            <a:off x="3519125" y="2729032"/>
            <a:ext cx="236426" cy="213681"/>
          </a:xfrm>
          <a:prstGeom prst="rect">
            <a:avLst/>
          </a:prstGeom>
          <a:noFill/>
          <a:ln>
            <a:noFill/>
          </a:ln>
        </p:spPr>
      </p:pic>
      <p:pic>
        <p:nvPicPr>
          <p:cNvPr id="988" name="Google Shape;988;p89"/>
          <p:cNvPicPr preferRelativeResize="0"/>
          <p:nvPr/>
        </p:nvPicPr>
        <p:blipFill rotWithShape="1">
          <a:blip r:embed="rId10">
            <a:alphaModFix/>
          </a:blip>
          <a:srcRect b="0" l="0" r="0" t="0"/>
          <a:stretch/>
        </p:blipFill>
        <p:spPr>
          <a:xfrm>
            <a:off x="6162250" y="1071625"/>
            <a:ext cx="229213" cy="216099"/>
          </a:xfrm>
          <a:prstGeom prst="rect">
            <a:avLst/>
          </a:prstGeom>
          <a:noFill/>
          <a:ln>
            <a:noFill/>
          </a:ln>
        </p:spPr>
      </p:pic>
      <p:pic>
        <p:nvPicPr>
          <p:cNvPr descr="platform3.png" id="989" name="Google Shape;989;p89"/>
          <p:cNvPicPr preferRelativeResize="0"/>
          <p:nvPr/>
        </p:nvPicPr>
        <p:blipFill rotWithShape="1">
          <a:blip r:embed="rId11">
            <a:alphaModFix/>
          </a:blip>
          <a:srcRect b="0" l="0" r="0" t="0"/>
          <a:stretch/>
        </p:blipFill>
        <p:spPr>
          <a:xfrm>
            <a:off x="1215075" y="632617"/>
            <a:ext cx="661800" cy="62988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F6F9"/>
        </a:solidFill>
      </p:bgPr>
    </p:bg>
    <p:spTree>
      <p:nvGrpSpPr>
        <p:cNvPr id="993" name="Shape 993"/>
        <p:cNvGrpSpPr/>
        <p:nvPr/>
      </p:nvGrpSpPr>
      <p:grpSpPr>
        <a:xfrm>
          <a:off x="0" y="0"/>
          <a:ext cx="0" cy="0"/>
          <a:chOff x="0" y="0"/>
          <a:chExt cx="0" cy="0"/>
        </a:xfrm>
      </p:grpSpPr>
      <p:sp>
        <p:nvSpPr>
          <p:cNvPr id="994" name="Google Shape;994;p90"/>
          <p:cNvSpPr txBox="1"/>
          <p:nvPr/>
        </p:nvSpPr>
        <p:spPr>
          <a:xfrm>
            <a:off x="1290021" y="1851577"/>
            <a:ext cx="4703700" cy="465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Anna</a:t>
            </a:r>
            <a:endParaRPr b="1"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Sales Operations Analyst</a:t>
            </a:r>
            <a:endParaRPr b="0" i="0" sz="900" u="none" cap="none" strike="noStrike">
              <a:solidFill>
                <a:srgbClr val="16325C"/>
              </a:solidFill>
              <a:latin typeface="Open Sans"/>
              <a:ea typeface="Open Sans"/>
              <a:cs typeface="Open Sans"/>
              <a:sym typeface="Open Sans"/>
            </a:endParaRPr>
          </a:p>
        </p:txBody>
      </p:sp>
      <p:sp>
        <p:nvSpPr>
          <p:cNvPr id="995" name="Google Shape;995;p90"/>
          <p:cNvSpPr/>
          <p:nvPr/>
        </p:nvSpPr>
        <p:spPr>
          <a:xfrm>
            <a:off x="706652" y="1794505"/>
            <a:ext cx="549600" cy="549600"/>
          </a:xfrm>
          <a:prstGeom prst="ellipse">
            <a:avLst/>
          </a:prstGeom>
          <a:solidFill>
            <a:srgbClr val="D8DD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90"/>
          <p:cNvSpPr/>
          <p:nvPr/>
        </p:nvSpPr>
        <p:spPr>
          <a:xfrm rot="5400000">
            <a:off x="1339495" y="1449761"/>
            <a:ext cx="316800" cy="316800"/>
          </a:xfrm>
          <a:prstGeom prst="rtTriangl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p:txBody>
      </p:sp>
      <p:sp>
        <p:nvSpPr>
          <p:cNvPr id="997" name="Google Shape;997;p90"/>
          <p:cNvSpPr/>
          <p:nvPr/>
        </p:nvSpPr>
        <p:spPr>
          <a:xfrm>
            <a:off x="708975" y="525700"/>
            <a:ext cx="7645200" cy="9942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p:txBody>
      </p:sp>
      <p:sp>
        <p:nvSpPr>
          <p:cNvPr id="998" name="Google Shape;998;p90"/>
          <p:cNvSpPr txBox="1"/>
          <p:nvPr/>
        </p:nvSpPr>
        <p:spPr>
          <a:xfrm>
            <a:off x="911275" y="748003"/>
            <a:ext cx="7240200" cy="549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It’s </a:t>
            </a:r>
            <a:r>
              <a:rPr b="1" i="0" lang="en" sz="1000" u="none" cap="none" strike="noStrike">
                <a:solidFill>
                  <a:srgbClr val="16325C"/>
                </a:solidFill>
                <a:latin typeface="Open Sans"/>
                <a:ea typeface="Open Sans"/>
                <a:cs typeface="Open Sans"/>
                <a:sym typeface="Open Sans"/>
              </a:rPr>
              <a:t>intimidating</a:t>
            </a:r>
            <a:r>
              <a:rPr b="0" i="0" lang="en" sz="1000" u="none" cap="none" strike="noStrike">
                <a:solidFill>
                  <a:srgbClr val="16325C"/>
                </a:solidFill>
                <a:latin typeface="Open Sans"/>
                <a:ea typeface="Open Sans"/>
                <a:cs typeface="Open Sans"/>
                <a:sym typeface="Open Sans"/>
              </a:rPr>
              <a:t> to get started really learning the code behind everything. There’s a </a:t>
            </a:r>
            <a:r>
              <a:rPr b="1" i="0" lang="en" sz="1000" u="none" cap="none" strike="noStrike">
                <a:solidFill>
                  <a:srgbClr val="16325C"/>
                </a:solidFill>
                <a:latin typeface="Open Sans"/>
                <a:ea typeface="Open Sans"/>
                <a:cs typeface="Open Sans"/>
                <a:sym typeface="Open Sans"/>
              </a:rPr>
              <a:t>big gap</a:t>
            </a:r>
            <a:r>
              <a:rPr b="0" i="0" lang="en" sz="1000" u="none" cap="none" strike="noStrike">
                <a:solidFill>
                  <a:srgbClr val="16325C"/>
                </a:solidFill>
                <a:latin typeface="Open Sans"/>
                <a:ea typeface="Open Sans"/>
                <a:cs typeface="Open Sans"/>
                <a:sym typeface="Open Sans"/>
              </a:rPr>
              <a:t> between admin skills and development skills, not sure how to make the jump.</a:t>
            </a:r>
            <a:endParaRPr b="0" i="0" sz="1000" u="none" cap="none" strike="noStrike">
              <a:solidFill>
                <a:srgbClr val="16325C"/>
              </a:solidFill>
              <a:latin typeface="Open Sans"/>
              <a:ea typeface="Open Sans"/>
              <a:cs typeface="Open Sans"/>
              <a:sym typeface="Open Sans"/>
            </a:endParaRPr>
          </a:p>
        </p:txBody>
      </p:sp>
      <p:pic>
        <p:nvPicPr>
          <p:cNvPr id="999" name="Google Shape;999;p90"/>
          <p:cNvPicPr preferRelativeResize="0"/>
          <p:nvPr/>
        </p:nvPicPr>
        <p:blipFill rotWithShape="1">
          <a:blip r:embed="rId3">
            <a:alphaModFix/>
          </a:blip>
          <a:srcRect b="0" l="0" r="0" t="0"/>
          <a:stretch/>
        </p:blipFill>
        <p:spPr>
          <a:xfrm>
            <a:off x="709175" y="1794500"/>
            <a:ext cx="549600" cy="549600"/>
          </a:xfrm>
          <a:prstGeom prst="ellipse">
            <a:avLst/>
          </a:prstGeom>
          <a:noFill/>
          <a:ln>
            <a:noFill/>
          </a:ln>
        </p:spPr>
      </p:pic>
      <p:sp>
        <p:nvSpPr>
          <p:cNvPr id="1000" name="Google Shape;1000;p90"/>
          <p:cNvSpPr/>
          <p:nvPr/>
        </p:nvSpPr>
        <p:spPr>
          <a:xfrm rot="5400000">
            <a:off x="1339695" y="3776461"/>
            <a:ext cx="316800" cy="316800"/>
          </a:xfrm>
          <a:prstGeom prst="rtTriangl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p:txBody>
      </p:sp>
      <p:sp>
        <p:nvSpPr>
          <p:cNvPr id="1001" name="Google Shape;1001;p90"/>
          <p:cNvSpPr/>
          <p:nvPr/>
        </p:nvSpPr>
        <p:spPr>
          <a:xfrm>
            <a:off x="709175" y="2688600"/>
            <a:ext cx="7645200" cy="11583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p:txBody>
      </p:sp>
      <p:sp>
        <p:nvSpPr>
          <p:cNvPr id="1002" name="Google Shape;1002;p90"/>
          <p:cNvSpPr txBox="1"/>
          <p:nvPr/>
        </p:nvSpPr>
        <p:spPr>
          <a:xfrm>
            <a:off x="1290021" y="4124002"/>
            <a:ext cx="4703700" cy="465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Sarah</a:t>
            </a:r>
            <a:endParaRPr b="1" i="0" sz="10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rgbClr val="16325C"/>
                </a:solidFill>
                <a:latin typeface="Open Sans"/>
                <a:ea typeface="Open Sans"/>
                <a:cs typeface="Open Sans"/>
                <a:sym typeface="Open Sans"/>
              </a:rPr>
              <a:t>Salesforce Consultant</a:t>
            </a:r>
            <a:endParaRPr b="0" i="0" sz="900" u="none" cap="none" strike="noStrike">
              <a:solidFill>
                <a:srgbClr val="16325C"/>
              </a:solidFill>
              <a:latin typeface="Open Sans"/>
              <a:ea typeface="Open Sans"/>
              <a:cs typeface="Open Sans"/>
              <a:sym typeface="Open Sans"/>
            </a:endParaRPr>
          </a:p>
        </p:txBody>
      </p:sp>
      <p:sp>
        <p:nvSpPr>
          <p:cNvPr id="1003" name="Google Shape;1003;p90"/>
          <p:cNvSpPr txBox="1"/>
          <p:nvPr/>
        </p:nvSpPr>
        <p:spPr>
          <a:xfrm>
            <a:off x="911475" y="2866577"/>
            <a:ext cx="7240200" cy="763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 sz="1000" u="none" cap="none" strike="noStrike">
                <a:solidFill>
                  <a:srgbClr val="16325C"/>
                </a:solidFill>
                <a:latin typeface="Open Sans"/>
                <a:ea typeface="Open Sans"/>
                <a:cs typeface="Open Sans"/>
                <a:sym typeface="Open Sans"/>
              </a:rPr>
              <a:t>The fact that you don't need a computer science degree from MIT to leverage Salesforce. You can configure and get </a:t>
            </a:r>
            <a:r>
              <a:rPr b="1" i="0" lang="en" sz="1000" u="none" cap="none" strike="noStrike">
                <a:solidFill>
                  <a:srgbClr val="16325C"/>
                </a:solidFill>
                <a:latin typeface="Open Sans"/>
                <a:ea typeface="Open Sans"/>
                <a:cs typeface="Open Sans"/>
                <a:sym typeface="Open Sans"/>
              </a:rPr>
              <a:t>immediate gratification</a:t>
            </a:r>
            <a:r>
              <a:rPr b="0" i="0" lang="en" sz="1000" u="none" cap="none" strike="noStrike">
                <a:solidFill>
                  <a:srgbClr val="16325C"/>
                </a:solidFill>
                <a:latin typeface="Open Sans"/>
                <a:ea typeface="Open Sans"/>
                <a:cs typeface="Open Sans"/>
                <a:sym typeface="Open Sans"/>
              </a:rPr>
              <a:t> from what you just built. Additionally, you can make modifications quickly to adhere to the business problems and issues so that the business users can </a:t>
            </a:r>
            <a:r>
              <a:rPr b="1" i="0" lang="en" sz="1000" u="none" cap="none" strike="noStrike">
                <a:solidFill>
                  <a:srgbClr val="16325C"/>
                </a:solidFill>
                <a:latin typeface="Open Sans"/>
                <a:ea typeface="Open Sans"/>
                <a:cs typeface="Open Sans"/>
                <a:sym typeface="Open Sans"/>
              </a:rPr>
              <a:t>focus on what is important </a:t>
            </a:r>
            <a:r>
              <a:rPr b="0" i="0" lang="en" sz="1000" u="none" cap="none" strike="noStrike">
                <a:solidFill>
                  <a:srgbClr val="16325C"/>
                </a:solidFill>
                <a:latin typeface="Open Sans"/>
                <a:ea typeface="Open Sans"/>
                <a:cs typeface="Open Sans"/>
                <a:sym typeface="Open Sans"/>
              </a:rPr>
              <a:t>(i.e. generating revenue).</a:t>
            </a:r>
            <a:endParaRPr b="0" i="0" sz="1000" u="none" cap="none" strike="noStrike">
              <a:solidFill>
                <a:srgbClr val="16325C"/>
              </a:solidFill>
              <a:latin typeface="Open Sans"/>
              <a:ea typeface="Open Sans"/>
              <a:cs typeface="Open Sans"/>
              <a:sym typeface="Open Sans"/>
            </a:endParaRPr>
          </a:p>
        </p:txBody>
      </p:sp>
      <p:sp>
        <p:nvSpPr>
          <p:cNvPr id="1004" name="Google Shape;1004;p90"/>
          <p:cNvSpPr/>
          <p:nvPr/>
        </p:nvSpPr>
        <p:spPr>
          <a:xfrm>
            <a:off x="706652" y="4066930"/>
            <a:ext cx="549600" cy="549600"/>
          </a:xfrm>
          <a:prstGeom prst="ellipse">
            <a:avLst/>
          </a:prstGeom>
          <a:solidFill>
            <a:srgbClr val="D8DD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5" name="Google Shape;1005;p90"/>
          <p:cNvPicPr preferRelativeResize="0"/>
          <p:nvPr/>
        </p:nvPicPr>
        <p:blipFill rotWithShape="1">
          <a:blip r:embed="rId4">
            <a:alphaModFix/>
          </a:blip>
          <a:srcRect b="0" l="0" r="0" t="0"/>
          <a:stretch/>
        </p:blipFill>
        <p:spPr>
          <a:xfrm>
            <a:off x="706640" y="4068202"/>
            <a:ext cx="549600" cy="5496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6"/>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Key Findings</a:t>
            </a:r>
            <a:endParaRPr b="0" i="0" sz="1800" u="none" cap="none" strike="noStrike">
              <a:solidFill>
                <a:srgbClr val="16325C"/>
              </a:solidFill>
              <a:latin typeface="Open Sans"/>
              <a:ea typeface="Open Sans"/>
              <a:cs typeface="Open Sans"/>
              <a:sym typeface="Open Sans"/>
            </a:endParaRPr>
          </a:p>
        </p:txBody>
      </p:sp>
      <p:sp>
        <p:nvSpPr>
          <p:cNvPr id="312" name="Google Shape;312;p46"/>
          <p:cNvSpPr txBox="1"/>
          <p:nvPr/>
        </p:nvSpPr>
        <p:spPr>
          <a:xfrm>
            <a:off x="282150" y="1896450"/>
            <a:ext cx="2703300" cy="10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200"/>
              </a:spcBef>
              <a:spcAft>
                <a:spcPts val="300"/>
              </a:spcAft>
              <a:buClr>
                <a:srgbClr val="000000"/>
              </a:buClr>
              <a:buSzPts val="1400"/>
              <a:buFont typeface="Arial"/>
              <a:buNone/>
            </a:pPr>
            <a:r>
              <a:rPr b="0" i="0" lang="en" sz="1400" u="none" cap="none" strike="noStrike">
                <a:solidFill>
                  <a:srgbClr val="344452"/>
                </a:solidFill>
                <a:latin typeface="Open Sans"/>
                <a:ea typeface="Open Sans"/>
                <a:cs typeface="Open Sans"/>
                <a:sym typeface="Open Sans"/>
              </a:rPr>
              <a:t>All 5 developer personas </a:t>
            </a:r>
            <a:br>
              <a:rPr b="0" i="0" lang="en" sz="1400" u="none" cap="none" strike="noStrike">
                <a:solidFill>
                  <a:srgbClr val="344452"/>
                </a:solidFill>
                <a:latin typeface="Open Sans"/>
                <a:ea typeface="Open Sans"/>
                <a:cs typeface="Open Sans"/>
                <a:sym typeface="Open Sans"/>
              </a:rPr>
            </a:br>
            <a:r>
              <a:rPr b="0" i="0" lang="en" sz="1400" u="none" cap="none" strike="noStrike">
                <a:solidFill>
                  <a:srgbClr val="344452"/>
                </a:solidFill>
                <a:latin typeface="Open Sans"/>
                <a:ea typeface="Open Sans"/>
                <a:cs typeface="Open Sans"/>
                <a:sym typeface="Open Sans"/>
              </a:rPr>
              <a:t>are found at </a:t>
            </a:r>
            <a:r>
              <a:rPr b="1" i="0" lang="en" sz="1400" u="none" cap="none" strike="noStrike">
                <a:solidFill>
                  <a:srgbClr val="344452"/>
                </a:solidFill>
                <a:latin typeface="Open Sans"/>
                <a:ea typeface="Open Sans"/>
                <a:cs typeface="Open Sans"/>
                <a:sym typeface="Open Sans"/>
              </a:rPr>
              <a:t>companies of </a:t>
            </a:r>
            <a:br>
              <a:rPr b="1" i="0" lang="en" sz="1400" u="none" cap="none" strike="noStrike">
                <a:solidFill>
                  <a:srgbClr val="344452"/>
                </a:solidFill>
                <a:latin typeface="Open Sans"/>
                <a:ea typeface="Open Sans"/>
                <a:cs typeface="Open Sans"/>
                <a:sym typeface="Open Sans"/>
              </a:rPr>
            </a:br>
            <a:r>
              <a:rPr b="1" i="0" lang="en" sz="1400" u="none" cap="none" strike="noStrike">
                <a:solidFill>
                  <a:srgbClr val="344452"/>
                </a:solidFill>
                <a:latin typeface="Open Sans"/>
                <a:ea typeface="Open Sans"/>
                <a:cs typeface="Open Sans"/>
                <a:sym typeface="Open Sans"/>
              </a:rPr>
              <a:t>all sizes and types</a:t>
            </a:r>
            <a:r>
              <a:rPr b="0" i="0" lang="en" sz="1400" u="none" cap="none" strike="noStrike">
                <a:solidFill>
                  <a:srgbClr val="344452"/>
                </a:solidFill>
                <a:latin typeface="Open Sans"/>
                <a:ea typeface="Open Sans"/>
                <a:cs typeface="Open Sans"/>
                <a:sym typeface="Open Sans"/>
              </a:rPr>
              <a:t>.</a:t>
            </a:r>
            <a:endParaRPr b="0" i="0" sz="1400" u="none" cap="none" strike="noStrike">
              <a:solidFill>
                <a:srgbClr val="16325C"/>
              </a:solidFill>
              <a:latin typeface="Open Sans"/>
              <a:ea typeface="Open Sans"/>
              <a:cs typeface="Open Sans"/>
              <a:sym typeface="Open Sans"/>
            </a:endParaRPr>
          </a:p>
        </p:txBody>
      </p:sp>
      <p:sp>
        <p:nvSpPr>
          <p:cNvPr id="313" name="Google Shape;313;p46"/>
          <p:cNvSpPr txBox="1"/>
          <p:nvPr/>
        </p:nvSpPr>
        <p:spPr>
          <a:xfrm>
            <a:off x="3220350" y="1896450"/>
            <a:ext cx="2703300" cy="10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200"/>
              </a:spcBef>
              <a:spcAft>
                <a:spcPts val="0"/>
              </a:spcAft>
              <a:buClr>
                <a:srgbClr val="000000"/>
              </a:buClr>
              <a:buSzPts val="1400"/>
              <a:buFont typeface="Arial"/>
              <a:buNone/>
            </a:pPr>
            <a:r>
              <a:rPr b="1" i="0" lang="en" sz="1400" u="none" cap="none" strike="noStrike">
                <a:solidFill>
                  <a:srgbClr val="344452"/>
                </a:solidFill>
                <a:latin typeface="Open Sans"/>
                <a:ea typeface="Open Sans"/>
                <a:cs typeface="Open Sans"/>
                <a:sym typeface="Open Sans"/>
              </a:rPr>
              <a:t>Few</a:t>
            </a:r>
            <a:r>
              <a:rPr b="0" i="0" lang="en" sz="1400" u="none" cap="none" strike="noStrike">
                <a:solidFill>
                  <a:srgbClr val="344452"/>
                </a:solidFill>
                <a:latin typeface="Open Sans"/>
                <a:ea typeface="Open Sans"/>
                <a:cs typeface="Open Sans"/>
                <a:sym typeface="Open Sans"/>
              </a:rPr>
              <a:t> were previously </a:t>
            </a:r>
            <a:br>
              <a:rPr b="0" i="0" lang="en" sz="1400" u="none" cap="none" strike="noStrike">
                <a:solidFill>
                  <a:srgbClr val="344452"/>
                </a:solidFill>
                <a:latin typeface="Open Sans"/>
                <a:ea typeface="Open Sans"/>
                <a:cs typeface="Open Sans"/>
                <a:sym typeface="Open Sans"/>
              </a:rPr>
            </a:br>
            <a:r>
              <a:rPr b="0" i="0" lang="en" sz="1400" u="none" cap="none" strike="noStrike">
                <a:solidFill>
                  <a:srgbClr val="344452"/>
                </a:solidFill>
                <a:latin typeface="Open Sans"/>
                <a:ea typeface="Open Sans"/>
                <a:cs typeface="Open Sans"/>
                <a:sym typeface="Open Sans"/>
              </a:rPr>
              <a:t>Salesforce </a:t>
            </a:r>
            <a:r>
              <a:rPr b="1" i="0" lang="en" sz="1400" u="none" cap="none" strike="noStrike">
                <a:solidFill>
                  <a:srgbClr val="344452"/>
                </a:solidFill>
                <a:latin typeface="Open Sans"/>
                <a:ea typeface="Open Sans"/>
                <a:cs typeface="Open Sans"/>
                <a:sym typeface="Open Sans"/>
              </a:rPr>
              <a:t>administrators</a:t>
            </a:r>
            <a:r>
              <a:rPr b="0" i="0" lang="en" sz="1400" u="none" cap="none" strike="noStrike">
                <a:solidFill>
                  <a:srgbClr val="344452"/>
                </a:solidFill>
                <a:latin typeface="Open Sans"/>
                <a:ea typeface="Open Sans"/>
                <a:cs typeface="Open Sans"/>
                <a:sym typeface="Open Sans"/>
              </a:rPr>
              <a:t> – the jump from admin to developer is limited.</a:t>
            </a:r>
            <a:endParaRPr b="0" i="0" sz="1400" u="none" cap="none" strike="noStrike">
              <a:solidFill>
                <a:schemeClr val="dk1"/>
              </a:solidFill>
              <a:latin typeface="Arial"/>
              <a:ea typeface="Arial"/>
              <a:cs typeface="Arial"/>
              <a:sym typeface="Arial"/>
            </a:endParaRPr>
          </a:p>
          <a:p>
            <a:pPr indent="0" lvl="0" marL="0" marR="0" rtl="0" algn="l">
              <a:lnSpc>
                <a:spcPct val="115000"/>
              </a:lnSpc>
              <a:spcBef>
                <a:spcPts val="300"/>
              </a:spcBef>
              <a:spcAft>
                <a:spcPts val="0"/>
              </a:spcAft>
              <a:buClr>
                <a:srgbClr val="000000"/>
              </a:buClr>
              <a:buSzPts val="1400"/>
              <a:buFont typeface="Arial"/>
              <a:buNone/>
            </a:pPr>
            <a:r>
              <a:t/>
            </a:r>
            <a:endParaRPr b="0" i="0" sz="1400" u="none" cap="none" strike="noStrike">
              <a:solidFill>
                <a:srgbClr val="16325C"/>
              </a:solidFill>
              <a:latin typeface="Open Sans"/>
              <a:ea typeface="Open Sans"/>
              <a:cs typeface="Open Sans"/>
              <a:sym typeface="Open Sans"/>
            </a:endParaRPr>
          </a:p>
        </p:txBody>
      </p:sp>
      <p:sp>
        <p:nvSpPr>
          <p:cNvPr id="314" name="Google Shape;314;p46"/>
          <p:cNvSpPr txBox="1"/>
          <p:nvPr/>
        </p:nvSpPr>
        <p:spPr>
          <a:xfrm>
            <a:off x="6158550" y="1896450"/>
            <a:ext cx="2703300" cy="104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200"/>
              </a:spcBef>
              <a:spcAft>
                <a:spcPts val="300"/>
              </a:spcAft>
              <a:buClr>
                <a:srgbClr val="000000"/>
              </a:buClr>
              <a:buSzPts val="1400"/>
              <a:buFont typeface="Arial"/>
              <a:buNone/>
            </a:pPr>
            <a:r>
              <a:rPr b="0" i="0" lang="en" sz="1400" u="none" cap="none" strike="noStrike">
                <a:solidFill>
                  <a:srgbClr val="344452"/>
                </a:solidFill>
                <a:latin typeface="Open Sans"/>
                <a:ea typeface="Open Sans"/>
                <a:cs typeface="Open Sans"/>
                <a:sym typeface="Open Sans"/>
              </a:rPr>
              <a:t>All the personas use </a:t>
            </a:r>
            <a:r>
              <a:rPr b="1" i="0" lang="en" sz="1400" u="none" cap="none" strike="noStrike">
                <a:solidFill>
                  <a:srgbClr val="344452"/>
                </a:solidFill>
                <a:latin typeface="Open Sans"/>
                <a:ea typeface="Open Sans"/>
                <a:cs typeface="Open Sans"/>
                <a:sym typeface="Open Sans"/>
              </a:rPr>
              <a:t>declarative and programmatic tools.</a:t>
            </a:r>
            <a:endParaRPr b="0" i="0" sz="1400" u="none" cap="none" strike="noStrike">
              <a:solidFill>
                <a:srgbClr val="16325C"/>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09" name="Shape 1009"/>
        <p:cNvGrpSpPr/>
        <p:nvPr/>
      </p:nvGrpSpPr>
      <p:grpSpPr>
        <a:xfrm>
          <a:off x="0" y="0"/>
          <a:ext cx="0" cy="0"/>
          <a:chOff x="0" y="0"/>
          <a:chExt cx="0" cy="0"/>
        </a:xfrm>
      </p:grpSpPr>
      <p:sp>
        <p:nvSpPr>
          <p:cNvPr id="1010" name="Google Shape;1010;p91"/>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Meet a Product Definer...</a:t>
            </a:r>
            <a:endParaRPr b="0" i="0" sz="1800" u="none" cap="none" strike="noStrike">
              <a:solidFill>
                <a:srgbClr val="16325C"/>
              </a:solidFill>
              <a:latin typeface="Open Sans"/>
              <a:ea typeface="Open Sans"/>
              <a:cs typeface="Open Sans"/>
              <a:sym typeface="Open Sans"/>
            </a:endParaRPr>
          </a:p>
        </p:txBody>
      </p:sp>
      <p:sp>
        <p:nvSpPr>
          <p:cNvPr id="1011" name="Google Shape;1011;p91"/>
          <p:cNvSpPr txBox="1"/>
          <p:nvPr/>
        </p:nvSpPr>
        <p:spPr>
          <a:xfrm>
            <a:off x="3473100" y="3598050"/>
            <a:ext cx="21978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 sz="1200" u="none" cap="none" strike="noStrike">
                <a:solidFill>
                  <a:srgbClr val="16325C"/>
                </a:solidFill>
                <a:latin typeface="Open Sans"/>
                <a:ea typeface="Open Sans"/>
                <a:cs typeface="Open Sans"/>
                <a:sym typeface="Open Sans"/>
              </a:rPr>
              <a:t>Stu</a:t>
            </a:r>
            <a:endParaRPr b="1" i="0" sz="12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100"/>
              <a:buFont typeface="Arial"/>
              <a:buNone/>
            </a:pPr>
            <a:r>
              <a:rPr b="0" i="0" lang="en" sz="1000" u="none" cap="none" strike="noStrike">
                <a:solidFill>
                  <a:srgbClr val="16325C"/>
                </a:solidFill>
                <a:latin typeface="Open Sans"/>
                <a:ea typeface="Open Sans"/>
                <a:cs typeface="Open Sans"/>
                <a:sym typeface="Open Sans"/>
              </a:rPr>
              <a:t>An Asset Management Company</a:t>
            </a:r>
            <a:endParaRPr b="1" i="0" sz="1000" u="none" cap="none" strike="noStrike">
              <a:solidFill>
                <a:srgbClr val="16325C"/>
              </a:solidFill>
              <a:latin typeface="Open Sans"/>
              <a:ea typeface="Open Sans"/>
              <a:cs typeface="Open Sans"/>
              <a:sym typeface="Open Sans"/>
            </a:endParaRPr>
          </a:p>
        </p:txBody>
      </p:sp>
      <p:pic>
        <p:nvPicPr>
          <p:cNvPr id="1012" name="Google Shape;1012;p91">
            <a:hlinkClick r:id="rId3"/>
          </p:cNvPr>
          <p:cNvPicPr preferRelativeResize="0"/>
          <p:nvPr/>
        </p:nvPicPr>
        <p:blipFill rotWithShape="1">
          <a:blip r:embed="rId4">
            <a:alphaModFix/>
          </a:blip>
          <a:srcRect b="0" l="0" r="0" t="0"/>
          <a:stretch/>
        </p:blipFill>
        <p:spPr>
          <a:xfrm>
            <a:off x="2563987" y="1293175"/>
            <a:ext cx="3981015" cy="2235674"/>
          </a:xfrm>
          <a:prstGeom prst="rect">
            <a:avLst/>
          </a:prstGeom>
          <a:noFill/>
          <a:ln>
            <a:noFill/>
          </a:ln>
        </p:spPr>
      </p:pic>
      <p:sp>
        <p:nvSpPr>
          <p:cNvPr id="1013" name="Google Shape;1013;p91">
            <a:hlinkClick r:id="rId5"/>
          </p:cNvPr>
          <p:cNvSpPr/>
          <p:nvPr/>
        </p:nvSpPr>
        <p:spPr>
          <a:xfrm>
            <a:off x="4167841" y="2022799"/>
            <a:ext cx="773309" cy="773309"/>
          </a:xfrm>
          <a:prstGeom prst="ellips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91">
            <a:hlinkClick r:id="rId6"/>
          </p:cNvPr>
          <p:cNvSpPr/>
          <p:nvPr/>
        </p:nvSpPr>
        <p:spPr>
          <a:xfrm rot="5400000">
            <a:off x="4407854" y="2240771"/>
            <a:ext cx="390041" cy="337366"/>
          </a:xfrm>
          <a:prstGeom prst="triangle">
            <a:avLst>
              <a:gd fmla="val 50000" name="adj"/>
            </a:avLst>
          </a:prstGeom>
          <a:solidFill>
            <a:srgbClr val="5469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Google Shape;1019;p92"/>
          <p:cNvSpPr txBox="1"/>
          <p:nvPr/>
        </p:nvSpPr>
        <p:spPr>
          <a:xfrm>
            <a:off x="646500" y="1528352"/>
            <a:ext cx="7810800" cy="208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16325C"/>
                </a:solidFill>
                <a:latin typeface="Open Sans"/>
                <a:ea typeface="Open Sans"/>
                <a:cs typeface="Open Sans"/>
                <a:sym typeface="Open Sans"/>
              </a:rPr>
              <a:t>Product Definers are the bridge to the business </a:t>
            </a:r>
            <a:br>
              <a:rPr b="0" i="0" lang="en" sz="2400" u="none" cap="none" strike="noStrike">
                <a:solidFill>
                  <a:srgbClr val="16325C"/>
                </a:solidFill>
                <a:latin typeface="Open Sans"/>
                <a:ea typeface="Open Sans"/>
                <a:cs typeface="Open Sans"/>
                <a:sym typeface="Open Sans"/>
              </a:rPr>
            </a:br>
            <a:r>
              <a:rPr b="0" i="0" lang="en" sz="2400" u="none" cap="none" strike="noStrike">
                <a:solidFill>
                  <a:srgbClr val="16325C"/>
                </a:solidFill>
                <a:latin typeface="Open Sans"/>
                <a:ea typeface="Open Sans"/>
                <a:cs typeface="Open Sans"/>
                <a:sym typeface="Open Sans"/>
              </a:rPr>
              <a:t>and translate goals into requirements.</a:t>
            </a:r>
            <a:endParaRPr b="0" i="0" sz="2400" u="none" cap="none" strike="noStrike">
              <a:solidFill>
                <a:srgbClr val="16325C"/>
              </a:solidFill>
              <a:latin typeface="Open Sans"/>
              <a:ea typeface="Open Sans"/>
              <a:cs typeface="Open Sans"/>
              <a:sym typeface="Open Sans"/>
            </a:endParaRPr>
          </a:p>
        </p:txBody>
      </p:sp>
      <p:pic>
        <p:nvPicPr>
          <p:cNvPr descr="platform3.png" id="1020" name="Google Shape;1020;p92"/>
          <p:cNvPicPr preferRelativeResize="0"/>
          <p:nvPr/>
        </p:nvPicPr>
        <p:blipFill rotWithShape="1">
          <a:blip r:embed="rId3">
            <a:alphaModFix/>
          </a:blip>
          <a:srcRect b="0" l="0" r="0" t="0"/>
          <a:stretch/>
        </p:blipFill>
        <p:spPr>
          <a:xfrm>
            <a:off x="761750" y="1352267"/>
            <a:ext cx="661800" cy="62988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D5E9E"/>
        </a:solidFill>
      </p:bgPr>
    </p:bg>
    <p:spTree>
      <p:nvGrpSpPr>
        <p:cNvPr id="1024" name="Shape 1024"/>
        <p:cNvGrpSpPr/>
        <p:nvPr/>
      </p:nvGrpSpPr>
      <p:grpSpPr>
        <a:xfrm>
          <a:off x="0" y="0"/>
          <a:ext cx="0" cy="0"/>
          <a:chOff x="0" y="0"/>
          <a:chExt cx="0" cy="0"/>
        </a:xfrm>
      </p:grpSpPr>
      <p:sp>
        <p:nvSpPr>
          <p:cNvPr id="1025" name="Google Shape;1025;p93"/>
          <p:cNvSpPr txBox="1"/>
          <p:nvPr/>
        </p:nvSpPr>
        <p:spPr>
          <a:xfrm>
            <a:off x="666600" y="1528377"/>
            <a:ext cx="7810800" cy="208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lt1"/>
                </a:solidFill>
                <a:latin typeface="Open Sans"/>
                <a:ea typeface="Open Sans"/>
                <a:cs typeface="Open Sans"/>
                <a:sym typeface="Open Sans"/>
              </a:rPr>
              <a:t>How do these personas all fit together?</a:t>
            </a:r>
            <a:endParaRPr b="0" i="0" sz="3000" u="none" cap="none" strike="noStrike">
              <a:solidFill>
                <a:schemeClr val="lt1"/>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29" name="Shape 1029"/>
        <p:cNvGrpSpPr/>
        <p:nvPr/>
      </p:nvGrpSpPr>
      <p:grpSpPr>
        <a:xfrm>
          <a:off x="0" y="0"/>
          <a:ext cx="0" cy="0"/>
          <a:chOff x="0" y="0"/>
          <a:chExt cx="0" cy="0"/>
        </a:xfrm>
      </p:grpSpPr>
      <p:sp>
        <p:nvSpPr>
          <p:cNvPr id="1030" name="Google Shape;1030;p94"/>
          <p:cNvSpPr txBox="1"/>
          <p:nvPr/>
        </p:nvSpPr>
        <p:spPr>
          <a:xfrm>
            <a:off x="666600" y="1528377"/>
            <a:ext cx="7810800" cy="208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16325C"/>
                </a:solidFill>
                <a:latin typeface="Open Sans"/>
                <a:ea typeface="Open Sans"/>
                <a:cs typeface="Open Sans"/>
                <a:sym typeface="Open Sans"/>
              </a:rPr>
              <a:t>All five personas were found across all company sizes – and in fairly equal proportions.</a:t>
            </a:r>
            <a:endParaRPr b="0" i="0" sz="2400" u="none" cap="none" strike="noStrike">
              <a:solidFill>
                <a:srgbClr val="16325C"/>
              </a:solidFill>
              <a:latin typeface="Open Sans"/>
              <a:ea typeface="Open Sans"/>
              <a:cs typeface="Open Sans"/>
              <a:sym typeface="Open Sans"/>
            </a:endParaRPr>
          </a:p>
        </p:txBody>
      </p:sp>
      <p:sp>
        <p:nvSpPr>
          <p:cNvPr id="1031" name="Google Shape;1031;p94"/>
          <p:cNvSpPr/>
          <p:nvPr/>
        </p:nvSpPr>
        <p:spPr>
          <a:xfrm>
            <a:off x="759150" y="3034200"/>
            <a:ext cx="7625700" cy="513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95"/>
          <p:cNvSpPr txBox="1"/>
          <p:nvPr/>
        </p:nvSpPr>
        <p:spPr>
          <a:xfrm>
            <a:off x="264650" y="256775"/>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All five personas were found across all </a:t>
            </a:r>
            <a:r>
              <a:rPr b="1" i="0" lang="en" sz="1800" u="none" cap="none" strike="noStrike">
                <a:solidFill>
                  <a:srgbClr val="16325C"/>
                </a:solidFill>
                <a:latin typeface="Open Sans"/>
                <a:ea typeface="Open Sans"/>
                <a:cs typeface="Open Sans"/>
                <a:sym typeface="Open Sans"/>
              </a:rPr>
              <a:t>company sizes</a:t>
            </a:r>
            <a:r>
              <a:rPr b="0" i="0" lang="en" sz="1800" u="none" cap="none" strike="noStrike">
                <a:solidFill>
                  <a:srgbClr val="16325C"/>
                </a:solidFill>
                <a:latin typeface="Open Sans"/>
                <a:ea typeface="Open Sans"/>
                <a:cs typeface="Open Sans"/>
                <a:sym typeface="Open Sans"/>
              </a:rPr>
              <a:t> – and in fairly </a:t>
            </a:r>
            <a:br>
              <a:rPr b="0" i="0" lang="en" sz="1800" u="none" cap="none" strike="noStrike">
                <a:solidFill>
                  <a:srgbClr val="16325C"/>
                </a:solidFill>
                <a:latin typeface="Open Sans"/>
                <a:ea typeface="Open Sans"/>
                <a:cs typeface="Open Sans"/>
                <a:sym typeface="Open Sans"/>
              </a:rPr>
            </a:br>
            <a:r>
              <a:rPr b="0" i="0" lang="en" sz="1800" u="none" cap="none" strike="noStrike">
                <a:solidFill>
                  <a:srgbClr val="16325C"/>
                </a:solidFill>
                <a:latin typeface="Open Sans"/>
                <a:ea typeface="Open Sans"/>
                <a:cs typeface="Open Sans"/>
                <a:sym typeface="Open Sans"/>
              </a:rPr>
              <a:t>equal proportions.</a:t>
            </a:r>
            <a:endParaRPr b="0" i="0" sz="1800" u="none" cap="none" strike="noStrike">
              <a:solidFill>
                <a:srgbClr val="16325C"/>
              </a:solidFill>
              <a:latin typeface="Open Sans"/>
              <a:ea typeface="Open Sans"/>
              <a:cs typeface="Open Sans"/>
              <a:sym typeface="Open Sans"/>
            </a:endParaRPr>
          </a:p>
        </p:txBody>
      </p:sp>
      <p:sp>
        <p:nvSpPr>
          <p:cNvPr id="1037" name="Google Shape;1037;p95"/>
          <p:cNvSpPr txBox="1"/>
          <p:nvPr/>
        </p:nvSpPr>
        <p:spPr>
          <a:xfrm>
            <a:off x="7253775" y="1545300"/>
            <a:ext cx="1609200" cy="101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Core Coder</a:t>
            </a:r>
            <a:endParaRPr b="0" i="0" sz="1000" u="none" cap="none" strike="noStrike">
              <a:solidFill>
                <a:srgbClr val="16325C"/>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Cloud Architect</a:t>
            </a:r>
            <a:endParaRPr b="0" i="0" sz="1000" u="none" cap="none" strike="noStrike">
              <a:solidFill>
                <a:srgbClr val="16325C"/>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Data Connector</a:t>
            </a:r>
            <a:endParaRPr b="0" i="0" sz="1000" u="none" cap="none" strike="noStrike">
              <a:solidFill>
                <a:srgbClr val="16325C"/>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Quality Champion</a:t>
            </a:r>
            <a:endParaRPr b="0" i="0" sz="1000" u="none" cap="none" strike="noStrike">
              <a:solidFill>
                <a:srgbClr val="16325C"/>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Product Definer</a:t>
            </a:r>
            <a:endParaRPr b="0" i="0" sz="1000" u="none" cap="none" strike="noStrike">
              <a:solidFill>
                <a:srgbClr val="16325C"/>
              </a:solidFill>
              <a:latin typeface="Open Sans"/>
              <a:ea typeface="Open Sans"/>
              <a:cs typeface="Open Sans"/>
              <a:sym typeface="Open Sans"/>
            </a:endParaRPr>
          </a:p>
        </p:txBody>
      </p:sp>
      <p:sp>
        <p:nvSpPr>
          <p:cNvPr id="1038" name="Google Shape;1038;p95"/>
          <p:cNvSpPr/>
          <p:nvPr/>
        </p:nvSpPr>
        <p:spPr>
          <a:xfrm>
            <a:off x="7163475" y="1674975"/>
            <a:ext cx="90300" cy="885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95"/>
          <p:cNvSpPr/>
          <p:nvPr/>
        </p:nvSpPr>
        <p:spPr>
          <a:xfrm>
            <a:off x="7163475" y="1901481"/>
            <a:ext cx="90300" cy="885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95"/>
          <p:cNvSpPr/>
          <p:nvPr/>
        </p:nvSpPr>
        <p:spPr>
          <a:xfrm>
            <a:off x="7163475" y="2127988"/>
            <a:ext cx="90300" cy="885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95"/>
          <p:cNvSpPr/>
          <p:nvPr/>
        </p:nvSpPr>
        <p:spPr>
          <a:xfrm>
            <a:off x="7163475" y="2354494"/>
            <a:ext cx="90300" cy="885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95"/>
          <p:cNvSpPr/>
          <p:nvPr/>
        </p:nvSpPr>
        <p:spPr>
          <a:xfrm>
            <a:off x="7163475" y="2581000"/>
            <a:ext cx="90300" cy="885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95"/>
          <p:cNvSpPr/>
          <p:nvPr/>
        </p:nvSpPr>
        <p:spPr>
          <a:xfrm rot="5400000">
            <a:off x="6155998" y="1585975"/>
            <a:ext cx="304800" cy="4599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95"/>
          <p:cNvSpPr/>
          <p:nvPr/>
        </p:nvSpPr>
        <p:spPr>
          <a:xfrm rot="5400000">
            <a:off x="5749022" y="1640275"/>
            <a:ext cx="304800" cy="3513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95"/>
          <p:cNvSpPr/>
          <p:nvPr/>
        </p:nvSpPr>
        <p:spPr>
          <a:xfrm rot="5400000">
            <a:off x="5067069" y="1309525"/>
            <a:ext cx="304800" cy="10128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95"/>
          <p:cNvSpPr/>
          <p:nvPr/>
        </p:nvSpPr>
        <p:spPr>
          <a:xfrm rot="5400000">
            <a:off x="5067530" y="1885375"/>
            <a:ext cx="304800" cy="8127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95"/>
          <p:cNvSpPr/>
          <p:nvPr/>
        </p:nvSpPr>
        <p:spPr>
          <a:xfrm rot="5400000">
            <a:off x="4964098" y="2210575"/>
            <a:ext cx="304800" cy="11139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95"/>
          <p:cNvSpPr/>
          <p:nvPr/>
        </p:nvSpPr>
        <p:spPr>
          <a:xfrm rot="5400000">
            <a:off x="4913044" y="2787300"/>
            <a:ext cx="304800" cy="9120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95"/>
          <p:cNvSpPr/>
          <p:nvPr/>
        </p:nvSpPr>
        <p:spPr>
          <a:xfrm rot="5400000">
            <a:off x="5042781" y="3288000"/>
            <a:ext cx="304800" cy="8622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95"/>
          <p:cNvSpPr/>
          <p:nvPr/>
        </p:nvSpPr>
        <p:spPr>
          <a:xfrm rot="5400000">
            <a:off x="4181756" y="1437175"/>
            <a:ext cx="304800" cy="7575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95"/>
          <p:cNvSpPr/>
          <p:nvPr/>
        </p:nvSpPr>
        <p:spPr>
          <a:xfrm rot="5400000">
            <a:off x="2565733" y="578575"/>
            <a:ext cx="304800" cy="24747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95"/>
          <p:cNvSpPr/>
          <p:nvPr/>
        </p:nvSpPr>
        <p:spPr>
          <a:xfrm rot="5400000">
            <a:off x="2743907" y="874825"/>
            <a:ext cx="304800" cy="28338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95"/>
          <p:cNvSpPr/>
          <p:nvPr/>
        </p:nvSpPr>
        <p:spPr>
          <a:xfrm rot="5400000">
            <a:off x="2540270" y="1555825"/>
            <a:ext cx="304800" cy="24234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95"/>
          <p:cNvSpPr/>
          <p:nvPr/>
        </p:nvSpPr>
        <p:spPr>
          <a:xfrm rot="5400000">
            <a:off x="2514786" y="2055900"/>
            <a:ext cx="304800" cy="23748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95"/>
          <p:cNvSpPr/>
          <p:nvPr/>
        </p:nvSpPr>
        <p:spPr>
          <a:xfrm rot="5400000">
            <a:off x="2617060" y="2429550"/>
            <a:ext cx="304800" cy="25791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95"/>
          <p:cNvSpPr/>
          <p:nvPr/>
        </p:nvSpPr>
        <p:spPr>
          <a:xfrm rot="5400000">
            <a:off x="4409853" y="2040175"/>
            <a:ext cx="304800" cy="5031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95"/>
          <p:cNvSpPr/>
          <p:nvPr/>
        </p:nvSpPr>
        <p:spPr>
          <a:xfrm rot="5400000">
            <a:off x="4078387" y="2438725"/>
            <a:ext cx="304800" cy="6576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95"/>
          <p:cNvSpPr/>
          <p:nvPr/>
        </p:nvSpPr>
        <p:spPr>
          <a:xfrm rot="5400000">
            <a:off x="4079577" y="2865900"/>
            <a:ext cx="304800" cy="7548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95"/>
          <p:cNvSpPr/>
          <p:nvPr/>
        </p:nvSpPr>
        <p:spPr>
          <a:xfrm rot="5400000">
            <a:off x="4259193" y="3364050"/>
            <a:ext cx="304800" cy="7101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95"/>
          <p:cNvSpPr/>
          <p:nvPr/>
        </p:nvSpPr>
        <p:spPr>
          <a:xfrm rot="5400000">
            <a:off x="5674381" y="2088625"/>
            <a:ext cx="304800" cy="4062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95"/>
          <p:cNvSpPr/>
          <p:nvPr/>
        </p:nvSpPr>
        <p:spPr>
          <a:xfrm rot="5400000">
            <a:off x="5699281" y="2589325"/>
            <a:ext cx="304800" cy="3564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95"/>
          <p:cNvSpPr/>
          <p:nvPr/>
        </p:nvSpPr>
        <p:spPr>
          <a:xfrm rot="5400000">
            <a:off x="5546025" y="3066450"/>
            <a:ext cx="304800" cy="3537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95"/>
          <p:cNvSpPr/>
          <p:nvPr/>
        </p:nvSpPr>
        <p:spPr>
          <a:xfrm rot="5400000">
            <a:off x="5623318" y="3567150"/>
            <a:ext cx="304800" cy="3039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95"/>
          <p:cNvSpPr txBox="1"/>
          <p:nvPr/>
        </p:nvSpPr>
        <p:spPr>
          <a:xfrm>
            <a:off x="557596" y="1663525"/>
            <a:ext cx="931500" cy="30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1-20</a:t>
            </a:r>
            <a:endParaRPr b="1" i="0" sz="1200" u="none" cap="none" strike="noStrike">
              <a:solidFill>
                <a:srgbClr val="344452"/>
              </a:solidFill>
              <a:latin typeface="Open Sans"/>
              <a:ea typeface="Open Sans"/>
              <a:cs typeface="Open Sans"/>
              <a:sym typeface="Open Sans"/>
            </a:endParaRPr>
          </a:p>
        </p:txBody>
      </p:sp>
      <p:sp>
        <p:nvSpPr>
          <p:cNvPr id="1065" name="Google Shape;1065;p95"/>
          <p:cNvSpPr txBox="1"/>
          <p:nvPr/>
        </p:nvSpPr>
        <p:spPr>
          <a:xfrm>
            <a:off x="557653" y="2139325"/>
            <a:ext cx="931500" cy="30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21-100</a:t>
            </a:r>
            <a:endParaRPr b="1" i="0" sz="1200" u="none" cap="none" strike="noStrike">
              <a:solidFill>
                <a:srgbClr val="344452"/>
              </a:solidFill>
              <a:latin typeface="Open Sans"/>
              <a:ea typeface="Open Sans"/>
              <a:cs typeface="Open Sans"/>
              <a:sym typeface="Open Sans"/>
            </a:endParaRPr>
          </a:p>
        </p:txBody>
      </p:sp>
      <p:sp>
        <p:nvSpPr>
          <p:cNvPr id="1066" name="Google Shape;1066;p95"/>
          <p:cNvSpPr txBox="1"/>
          <p:nvPr/>
        </p:nvSpPr>
        <p:spPr>
          <a:xfrm>
            <a:off x="545204" y="2615125"/>
            <a:ext cx="931500" cy="30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101-500</a:t>
            </a:r>
            <a:endParaRPr b="1" i="0" sz="1200" u="none" cap="none" strike="noStrike">
              <a:solidFill>
                <a:srgbClr val="344452"/>
              </a:solidFill>
              <a:latin typeface="Open Sans"/>
              <a:ea typeface="Open Sans"/>
              <a:cs typeface="Open Sans"/>
              <a:sym typeface="Open Sans"/>
            </a:endParaRPr>
          </a:p>
        </p:txBody>
      </p:sp>
      <p:sp>
        <p:nvSpPr>
          <p:cNvPr id="1067" name="Google Shape;1067;p95"/>
          <p:cNvSpPr txBox="1"/>
          <p:nvPr/>
        </p:nvSpPr>
        <p:spPr>
          <a:xfrm>
            <a:off x="545955" y="3090925"/>
            <a:ext cx="931500" cy="30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501-2500</a:t>
            </a:r>
            <a:endParaRPr b="1" i="0" sz="1200" u="none" cap="none" strike="noStrike">
              <a:solidFill>
                <a:srgbClr val="344452"/>
              </a:solidFill>
              <a:latin typeface="Open Sans"/>
              <a:ea typeface="Open Sans"/>
              <a:cs typeface="Open Sans"/>
              <a:sym typeface="Open Sans"/>
            </a:endParaRPr>
          </a:p>
        </p:txBody>
      </p:sp>
      <p:sp>
        <p:nvSpPr>
          <p:cNvPr id="1068" name="Google Shape;1068;p95"/>
          <p:cNvSpPr txBox="1"/>
          <p:nvPr/>
        </p:nvSpPr>
        <p:spPr>
          <a:xfrm>
            <a:off x="545897" y="3566725"/>
            <a:ext cx="931500" cy="30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2500+</a:t>
            </a:r>
            <a:endParaRPr b="1" i="0" sz="1200" u="none" cap="none" strike="noStrike">
              <a:solidFill>
                <a:srgbClr val="344452"/>
              </a:solidFill>
              <a:latin typeface="Open Sans"/>
              <a:ea typeface="Open Sans"/>
              <a:cs typeface="Open Sans"/>
              <a:sym typeface="Open Sans"/>
            </a:endParaRPr>
          </a:p>
        </p:txBody>
      </p:sp>
      <p:cxnSp>
        <p:nvCxnSpPr>
          <p:cNvPr id="1069" name="Google Shape;1069;p95"/>
          <p:cNvCxnSpPr/>
          <p:nvPr/>
        </p:nvCxnSpPr>
        <p:spPr>
          <a:xfrm>
            <a:off x="1476775" y="1609450"/>
            <a:ext cx="0" cy="2322600"/>
          </a:xfrm>
          <a:prstGeom prst="straightConnector1">
            <a:avLst/>
          </a:prstGeom>
          <a:noFill/>
          <a:ln cap="flat" cmpd="sng" w="9525">
            <a:solidFill>
              <a:srgbClr val="000000"/>
            </a:solidFill>
            <a:prstDash val="solid"/>
            <a:round/>
            <a:headEnd len="sm" w="sm" type="none"/>
            <a:tailEnd len="sm" w="sm" type="none"/>
          </a:ln>
        </p:spPr>
      </p:cxnSp>
      <p:sp>
        <p:nvSpPr>
          <p:cNvPr id="1070" name="Google Shape;1070;p95"/>
          <p:cNvSpPr/>
          <p:nvPr/>
        </p:nvSpPr>
        <p:spPr>
          <a:xfrm rot="5400000">
            <a:off x="6131847" y="2037625"/>
            <a:ext cx="304800" cy="5082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95"/>
          <p:cNvSpPr/>
          <p:nvPr/>
        </p:nvSpPr>
        <p:spPr>
          <a:xfrm rot="5400000">
            <a:off x="6130346" y="2511925"/>
            <a:ext cx="304800" cy="5112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95"/>
          <p:cNvSpPr/>
          <p:nvPr/>
        </p:nvSpPr>
        <p:spPr>
          <a:xfrm rot="5400000">
            <a:off x="6054299" y="2911650"/>
            <a:ext cx="304800" cy="6633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95"/>
          <p:cNvSpPr/>
          <p:nvPr/>
        </p:nvSpPr>
        <p:spPr>
          <a:xfrm rot="5400000">
            <a:off x="6079349" y="3412500"/>
            <a:ext cx="304800" cy="6132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95"/>
          <p:cNvSpPr txBox="1"/>
          <p:nvPr/>
        </p:nvSpPr>
        <p:spPr>
          <a:xfrm>
            <a:off x="7065500" y="3201625"/>
            <a:ext cx="1609200" cy="8208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54698D"/>
                </a:solidFill>
                <a:latin typeface="Open Sans"/>
                <a:ea typeface="Open Sans"/>
                <a:cs typeface="Open Sans"/>
                <a:sym typeface="Open Sans"/>
              </a:rPr>
              <a:t>How many total employees does </a:t>
            </a:r>
            <a:br>
              <a:rPr b="0" i="0" lang="en" sz="1000" u="none" cap="none" strike="noStrike">
                <a:solidFill>
                  <a:srgbClr val="54698D"/>
                </a:solidFill>
                <a:latin typeface="Open Sans"/>
                <a:ea typeface="Open Sans"/>
                <a:cs typeface="Open Sans"/>
                <a:sym typeface="Open Sans"/>
              </a:rPr>
            </a:br>
            <a:r>
              <a:rPr b="0" i="0" lang="en" sz="1000" u="none" cap="none" strike="noStrike">
                <a:solidFill>
                  <a:srgbClr val="54698D"/>
                </a:solidFill>
                <a:latin typeface="Open Sans"/>
                <a:ea typeface="Open Sans"/>
                <a:cs typeface="Open Sans"/>
                <a:sym typeface="Open Sans"/>
              </a:rPr>
              <a:t>your company /</a:t>
            </a:r>
            <a:br>
              <a:rPr b="0" i="0" lang="en" sz="1000" u="none" cap="none" strike="noStrike">
                <a:solidFill>
                  <a:srgbClr val="54698D"/>
                </a:solidFill>
                <a:latin typeface="Open Sans"/>
                <a:ea typeface="Open Sans"/>
                <a:cs typeface="Open Sans"/>
                <a:sym typeface="Open Sans"/>
              </a:rPr>
            </a:br>
            <a:r>
              <a:rPr b="0" i="0" lang="en" sz="1000" u="none" cap="none" strike="noStrike">
                <a:solidFill>
                  <a:srgbClr val="54698D"/>
                </a:solidFill>
                <a:latin typeface="Open Sans"/>
                <a:ea typeface="Open Sans"/>
                <a:cs typeface="Open Sans"/>
                <a:sym typeface="Open Sans"/>
              </a:rPr>
              <a:t>organization have?</a:t>
            </a:r>
            <a:endParaRPr b="0" i="0" sz="1000" u="none" cap="none" strike="noStrike">
              <a:solidFill>
                <a:srgbClr val="54698D"/>
              </a:solidFill>
              <a:latin typeface="Arial"/>
              <a:ea typeface="Arial"/>
              <a:cs typeface="Arial"/>
              <a:sym typeface="Arial"/>
            </a:endParaRPr>
          </a:p>
        </p:txBody>
      </p:sp>
      <p:sp>
        <p:nvSpPr>
          <p:cNvPr id="1075" name="Google Shape;1075;p95"/>
          <p:cNvSpPr txBox="1"/>
          <p:nvPr/>
        </p:nvSpPr>
        <p:spPr>
          <a:xfrm>
            <a:off x="264650" y="910478"/>
            <a:ext cx="8180400" cy="377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54698D"/>
                </a:solidFill>
                <a:latin typeface="Open Sans"/>
                <a:ea typeface="Open Sans"/>
                <a:cs typeface="Open Sans"/>
                <a:sym typeface="Open Sans"/>
              </a:rPr>
              <a:t>Company size had no bearing on developer type.</a:t>
            </a:r>
            <a:endParaRPr b="0" i="0" sz="1400" u="none" cap="none" strike="noStrike">
              <a:solidFill>
                <a:srgbClr val="54698D"/>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79" name="Shape 1079"/>
        <p:cNvGrpSpPr/>
        <p:nvPr/>
      </p:nvGrpSpPr>
      <p:grpSpPr>
        <a:xfrm>
          <a:off x="0" y="0"/>
          <a:ext cx="0" cy="0"/>
          <a:chOff x="0" y="0"/>
          <a:chExt cx="0" cy="0"/>
        </a:xfrm>
      </p:grpSpPr>
      <p:sp>
        <p:nvSpPr>
          <p:cNvPr id="1080" name="Google Shape;1080;p96"/>
          <p:cNvSpPr txBox="1"/>
          <p:nvPr/>
        </p:nvSpPr>
        <p:spPr>
          <a:xfrm>
            <a:off x="666600" y="1528377"/>
            <a:ext cx="7810800" cy="208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16325C"/>
                </a:solidFill>
                <a:latin typeface="Open Sans"/>
                <a:ea typeface="Open Sans"/>
                <a:cs typeface="Open Sans"/>
                <a:sym typeface="Open Sans"/>
              </a:rPr>
              <a:t>All the personas were found at all company types too.</a:t>
            </a:r>
            <a:endParaRPr b="0" i="0" sz="2400" u="none" cap="none" strike="noStrike">
              <a:solidFill>
                <a:srgbClr val="16325C"/>
              </a:solidFill>
              <a:latin typeface="Open Sans"/>
              <a:ea typeface="Open Sans"/>
              <a:cs typeface="Open Sans"/>
              <a:sym typeface="Open Sans"/>
            </a:endParaRPr>
          </a:p>
        </p:txBody>
      </p:sp>
      <p:sp>
        <p:nvSpPr>
          <p:cNvPr id="1081" name="Google Shape;1081;p96"/>
          <p:cNvSpPr/>
          <p:nvPr/>
        </p:nvSpPr>
        <p:spPr>
          <a:xfrm>
            <a:off x="759150" y="2805600"/>
            <a:ext cx="7625700" cy="513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97"/>
          <p:cNvSpPr txBox="1"/>
          <p:nvPr/>
        </p:nvSpPr>
        <p:spPr>
          <a:xfrm>
            <a:off x="7253775" y="1138625"/>
            <a:ext cx="1333200" cy="1224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Core Coder</a:t>
            </a:r>
            <a:endParaRPr b="0" i="0" sz="1000" u="none" cap="none" strike="noStrike">
              <a:solidFill>
                <a:srgbClr val="16325C"/>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Cloud Architect</a:t>
            </a:r>
            <a:endParaRPr b="0" i="0" sz="1000" u="none" cap="none" strike="noStrike">
              <a:solidFill>
                <a:srgbClr val="16325C"/>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Data Connector</a:t>
            </a:r>
            <a:endParaRPr b="0" i="0" sz="1000" u="none" cap="none" strike="noStrike">
              <a:solidFill>
                <a:srgbClr val="16325C"/>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Quality Champion</a:t>
            </a:r>
            <a:endParaRPr b="0" i="0" sz="1000" u="none" cap="none" strike="noStrike">
              <a:solidFill>
                <a:srgbClr val="16325C"/>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Product Definer</a:t>
            </a:r>
            <a:endParaRPr b="0" i="0" sz="1000" u="none" cap="none" strike="noStrike">
              <a:solidFill>
                <a:srgbClr val="16325C"/>
              </a:solidFill>
              <a:latin typeface="Open Sans"/>
              <a:ea typeface="Open Sans"/>
              <a:cs typeface="Open Sans"/>
              <a:sym typeface="Open Sans"/>
            </a:endParaRPr>
          </a:p>
        </p:txBody>
      </p:sp>
      <p:sp>
        <p:nvSpPr>
          <p:cNvPr id="1087" name="Google Shape;1087;p97"/>
          <p:cNvSpPr/>
          <p:nvPr/>
        </p:nvSpPr>
        <p:spPr>
          <a:xfrm>
            <a:off x="7163475" y="1268300"/>
            <a:ext cx="90300" cy="885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97"/>
          <p:cNvSpPr/>
          <p:nvPr/>
        </p:nvSpPr>
        <p:spPr>
          <a:xfrm>
            <a:off x="7163475" y="1494806"/>
            <a:ext cx="90300" cy="885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97"/>
          <p:cNvSpPr/>
          <p:nvPr/>
        </p:nvSpPr>
        <p:spPr>
          <a:xfrm>
            <a:off x="7163475" y="1721313"/>
            <a:ext cx="90300" cy="885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97"/>
          <p:cNvSpPr/>
          <p:nvPr/>
        </p:nvSpPr>
        <p:spPr>
          <a:xfrm>
            <a:off x="7163475" y="1947819"/>
            <a:ext cx="90300" cy="885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97"/>
          <p:cNvSpPr/>
          <p:nvPr/>
        </p:nvSpPr>
        <p:spPr>
          <a:xfrm>
            <a:off x="7163475" y="2174325"/>
            <a:ext cx="90300" cy="885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97"/>
          <p:cNvSpPr txBox="1"/>
          <p:nvPr/>
        </p:nvSpPr>
        <p:spPr>
          <a:xfrm>
            <a:off x="924203" y="3598825"/>
            <a:ext cx="1011000" cy="30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Customer</a:t>
            </a:r>
            <a:endParaRPr b="1" i="0" sz="1000" u="none" cap="none" strike="noStrike">
              <a:solidFill>
                <a:srgbClr val="344452"/>
              </a:solidFill>
              <a:latin typeface="Open Sans"/>
              <a:ea typeface="Open Sans"/>
              <a:cs typeface="Open Sans"/>
              <a:sym typeface="Open Sans"/>
            </a:endParaRPr>
          </a:p>
        </p:txBody>
      </p:sp>
      <p:sp>
        <p:nvSpPr>
          <p:cNvPr id="1093" name="Google Shape;1093;p97"/>
          <p:cNvSpPr txBox="1"/>
          <p:nvPr/>
        </p:nvSpPr>
        <p:spPr>
          <a:xfrm>
            <a:off x="2192478" y="3598825"/>
            <a:ext cx="1011000" cy="30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ISV</a:t>
            </a:r>
            <a:endParaRPr b="1" i="0" sz="1000" u="none" cap="none" strike="noStrike">
              <a:solidFill>
                <a:srgbClr val="344452"/>
              </a:solidFill>
              <a:latin typeface="Open Sans"/>
              <a:ea typeface="Open Sans"/>
              <a:cs typeface="Open Sans"/>
              <a:sym typeface="Open Sans"/>
            </a:endParaRPr>
          </a:p>
        </p:txBody>
      </p:sp>
      <p:sp>
        <p:nvSpPr>
          <p:cNvPr id="1094" name="Google Shape;1094;p97"/>
          <p:cNvSpPr txBox="1"/>
          <p:nvPr/>
        </p:nvSpPr>
        <p:spPr>
          <a:xfrm>
            <a:off x="3460753" y="3598825"/>
            <a:ext cx="1011000" cy="30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Student</a:t>
            </a:r>
            <a:endParaRPr b="1" i="0" sz="1000" u="none" cap="none" strike="noStrike">
              <a:solidFill>
                <a:srgbClr val="344452"/>
              </a:solidFill>
              <a:latin typeface="Open Sans"/>
              <a:ea typeface="Open Sans"/>
              <a:cs typeface="Open Sans"/>
              <a:sym typeface="Open Sans"/>
            </a:endParaRPr>
          </a:p>
        </p:txBody>
      </p:sp>
      <p:sp>
        <p:nvSpPr>
          <p:cNvPr id="1095" name="Google Shape;1095;p97"/>
          <p:cNvSpPr txBox="1"/>
          <p:nvPr/>
        </p:nvSpPr>
        <p:spPr>
          <a:xfrm>
            <a:off x="4729028" y="3598825"/>
            <a:ext cx="1011000" cy="30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Consulting</a:t>
            </a:r>
            <a:br>
              <a:rPr b="1" i="0" lang="en" sz="1000" u="none" cap="none" strike="noStrike">
                <a:solidFill>
                  <a:srgbClr val="344452"/>
                </a:solidFill>
                <a:latin typeface="Open Sans"/>
                <a:ea typeface="Open Sans"/>
                <a:cs typeface="Open Sans"/>
                <a:sym typeface="Open Sans"/>
              </a:rPr>
            </a:br>
            <a:r>
              <a:rPr b="1" i="0" lang="en" sz="1000" u="none" cap="none" strike="noStrike">
                <a:solidFill>
                  <a:srgbClr val="344452"/>
                </a:solidFill>
                <a:latin typeface="Open Sans"/>
                <a:ea typeface="Open Sans"/>
                <a:cs typeface="Open Sans"/>
                <a:sym typeface="Open Sans"/>
              </a:rPr>
              <a:t>Partner</a:t>
            </a:r>
            <a:endParaRPr b="1" i="0" sz="1000" u="none" cap="none" strike="noStrike">
              <a:solidFill>
                <a:srgbClr val="344452"/>
              </a:solidFill>
              <a:latin typeface="Open Sans"/>
              <a:ea typeface="Open Sans"/>
              <a:cs typeface="Open Sans"/>
              <a:sym typeface="Open Sans"/>
            </a:endParaRPr>
          </a:p>
        </p:txBody>
      </p:sp>
      <p:sp>
        <p:nvSpPr>
          <p:cNvPr id="1096" name="Google Shape;1096;p97"/>
          <p:cNvSpPr txBox="1"/>
          <p:nvPr/>
        </p:nvSpPr>
        <p:spPr>
          <a:xfrm>
            <a:off x="6032178" y="3598825"/>
            <a:ext cx="1011000" cy="30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Independent Consultant</a:t>
            </a:r>
            <a:endParaRPr b="1" i="0" sz="1000" u="none" cap="none" strike="noStrike">
              <a:solidFill>
                <a:srgbClr val="344452"/>
              </a:solidFill>
              <a:latin typeface="Open Sans"/>
              <a:ea typeface="Open Sans"/>
              <a:cs typeface="Open Sans"/>
              <a:sym typeface="Open Sans"/>
            </a:endParaRPr>
          </a:p>
        </p:txBody>
      </p:sp>
      <p:sp>
        <p:nvSpPr>
          <p:cNvPr id="1097" name="Google Shape;1097;p97"/>
          <p:cNvSpPr txBox="1"/>
          <p:nvPr/>
        </p:nvSpPr>
        <p:spPr>
          <a:xfrm>
            <a:off x="7300453" y="3598825"/>
            <a:ext cx="1011000" cy="30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Other</a:t>
            </a:r>
            <a:endParaRPr b="1" i="0" sz="1000" u="none" cap="none" strike="noStrike">
              <a:solidFill>
                <a:srgbClr val="344452"/>
              </a:solidFill>
              <a:latin typeface="Open Sans"/>
              <a:ea typeface="Open Sans"/>
              <a:cs typeface="Open Sans"/>
              <a:sym typeface="Open Sans"/>
            </a:endParaRPr>
          </a:p>
        </p:txBody>
      </p:sp>
      <p:sp>
        <p:nvSpPr>
          <p:cNvPr id="1098" name="Google Shape;1098;p97"/>
          <p:cNvSpPr/>
          <p:nvPr/>
        </p:nvSpPr>
        <p:spPr>
          <a:xfrm>
            <a:off x="932800" y="1857225"/>
            <a:ext cx="178800" cy="17391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97"/>
          <p:cNvSpPr/>
          <p:nvPr/>
        </p:nvSpPr>
        <p:spPr>
          <a:xfrm>
            <a:off x="1136163" y="1802725"/>
            <a:ext cx="178800" cy="17937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97"/>
          <p:cNvSpPr/>
          <p:nvPr/>
        </p:nvSpPr>
        <p:spPr>
          <a:xfrm>
            <a:off x="1339525" y="1687225"/>
            <a:ext cx="178800" cy="19092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97"/>
          <p:cNvSpPr/>
          <p:nvPr/>
        </p:nvSpPr>
        <p:spPr>
          <a:xfrm>
            <a:off x="1542888" y="1857225"/>
            <a:ext cx="178800" cy="17391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97"/>
          <p:cNvSpPr/>
          <p:nvPr/>
        </p:nvSpPr>
        <p:spPr>
          <a:xfrm>
            <a:off x="1746250" y="1885550"/>
            <a:ext cx="178800" cy="17109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97"/>
          <p:cNvSpPr/>
          <p:nvPr/>
        </p:nvSpPr>
        <p:spPr>
          <a:xfrm>
            <a:off x="2201850" y="2905531"/>
            <a:ext cx="178800" cy="6909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97"/>
          <p:cNvSpPr/>
          <p:nvPr/>
        </p:nvSpPr>
        <p:spPr>
          <a:xfrm>
            <a:off x="2405225" y="3223727"/>
            <a:ext cx="178800" cy="3729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97"/>
          <p:cNvSpPr/>
          <p:nvPr/>
        </p:nvSpPr>
        <p:spPr>
          <a:xfrm>
            <a:off x="2608575" y="3223472"/>
            <a:ext cx="178800" cy="3729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97"/>
          <p:cNvSpPr/>
          <p:nvPr/>
        </p:nvSpPr>
        <p:spPr>
          <a:xfrm>
            <a:off x="2811950" y="2997080"/>
            <a:ext cx="178800" cy="5994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97"/>
          <p:cNvSpPr/>
          <p:nvPr/>
        </p:nvSpPr>
        <p:spPr>
          <a:xfrm>
            <a:off x="3015300" y="3252052"/>
            <a:ext cx="178800" cy="3444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97"/>
          <p:cNvSpPr/>
          <p:nvPr/>
        </p:nvSpPr>
        <p:spPr>
          <a:xfrm>
            <a:off x="3480475" y="3487512"/>
            <a:ext cx="178800" cy="1089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97"/>
          <p:cNvSpPr/>
          <p:nvPr/>
        </p:nvSpPr>
        <p:spPr>
          <a:xfrm>
            <a:off x="3683850" y="3419878"/>
            <a:ext cx="178800" cy="1767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97"/>
          <p:cNvSpPr/>
          <p:nvPr/>
        </p:nvSpPr>
        <p:spPr>
          <a:xfrm>
            <a:off x="3887200" y="3337345"/>
            <a:ext cx="178800" cy="2592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97"/>
          <p:cNvSpPr/>
          <p:nvPr/>
        </p:nvSpPr>
        <p:spPr>
          <a:xfrm>
            <a:off x="4090575" y="3367562"/>
            <a:ext cx="178800" cy="2289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97"/>
          <p:cNvSpPr/>
          <p:nvPr/>
        </p:nvSpPr>
        <p:spPr>
          <a:xfrm>
            <a:off x="4293925" y="3420007"/>
            <a:ext cx="178800" cy="1767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97"/>
          <p:cNvSpPr/>
          <p:nvPr/>
        </p:nvSpPr>
        <p:spPr>
          <a:xfrm>
            <a:off x="4749525" y="2225537"/>
            <a:ext cx="178800" cy="13707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97"/>
          <p:cNvSpPr/>
          <p:nvPr/>
        </p:nvSpPr>
        <p:spPr>
          <a:xfrm>
            <a:off x="4952900" y="2657069"/>
            <a:ext cx="178800" cy="9393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97"/>
          <p:cNvSpPr/>
          <p:nvPr/>
        </p:nvSpPr>
        <p:spPr>
          <a:xfrm>
            <a:off x="5156250" y="2768227"/>
            <a:ext cx="178800" cy="8283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97"/>
          <p:cNvSpPr/>
          <p:nvPr/>
        </p:nvSpPr>
        <p:spPr>
          <a:xfrm>
            <a:off x="5359625" y="2822697"/>
            <a:ext cx="178800" cy="7737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97"/>
          <p:cNvSpPr/>
          <p:nvPr/>
        </p:nvSpPr>
        <p:spPr>
          <a:xfrm>
            <a:off x="5562975" y="2484894"/>
            <a:ext cx="178800" cy="11115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97"/>
          <p:cNvSpPr/>
          <p:nvPr/>
        </p:nvSpPr>
        <p:spPr>
          <a:xfrm>
            <a:off x="6028150" y="3391546"/>
            <a:ext cx="178800" cy="2049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97"/>
          <p:cNvSpPr/>
          <p:nvPr/>
        </p:nvSpPr>
        <p:spPr>
          <a:xfrm>
            <a:off x="6231525" y="3304373"/>
            <a:ext cx="178800" cy="2922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97"/>
          <p:cNvSpPr/>
          <p:nvPr/>
        </p:nvSpPr>
        <p:spPr>
          <a:xfrm>
            <a:off x="6434875" y="3337048"/>
            <a:ext cx="178800" cy="2592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97"/>
          <p:cNvSpPr/>
          <p:nvPr/>
        </p:nvSpPr>
        <p:spPr>
          <a:xfrm>
            <a:off x="6638250" y="3304365"/>
            <a:ext cx="178800" cy="2922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97"/>
          <p:cNvSpPr/>
          <p:nvPr/>
        </p:nvSpPr>
        <p:spPr>
          <a:xfrm>
            <a:off x="6841600" y="3337333"/>
            <a:ext cx="178800" cy="2592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97"/>
          <p:cNvSpPr/>
          <p:nvPr/>
        </p:nvSpPr>
        <p:spPr>
          <a:xfrm>
            <a:off x="7300450" y="3541927"/>
            <a:ext cx="178800" cy="543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97"/>
          <p:cNvSpPr/>
          <p:nvPr/>
        </p:nvSpPr>
        <p:spPr>
          <a:xfrm>
            <a:off x="7503825" y="3507893"/>
            <a:ext cx="178800" cy="885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97"/>
          <p:cNvSpPr/>
          <p:nvPr/>
        </p:nvSpPr>
        <p:spPr>
          <a:xfrm>
            <a:off x="7707175" y="3507875"/>
            <a:ext cx="178800" cy="885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97"/>
          <p:cNvSpPr/>
          <p:nvPr/>
        </p:nvSpPr>
        <p:spPr>
          <a:xfrm>
            <a:off x="7910550" y="3476566"/>
            <a:ext cx="178800" cy="1197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97"/>
          <p:cNvSpPr/>
          <p:nvPr/>
        </p:nvSpPr>
        <p:spPr>
          <a:xfrm>
            <a:off x="8113900" y="3507966"/>
            <a:ext cx="178800" cy="885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28" name="Google Shape;1128;p97"/>
          <p:cNvCxnSpPr/>
          <p:nvPr/>
        </p:nvCxnSpPr>
        <p:spPr>
          <a:xfrm rot="10800000">
            <a:off x="789725" y="3598825"/>
            <a:ext cx="7649100" cy="0"/>
          </a:xfrm>
          <a:prstGeom prst="straightConnector1">
            <a:avLst/>
          </a:prstGeom>
          <a:noFill/>
          <a:ln cap="flat" cmpd="sng" w="9525">
            <a:solidFill>
              <a:srgbClr val="000000"/>
            </a:solidFill>
            <a:prstDash val="solid"/>
            <a:round/>
            <a:headEnd len="sm" w="sm" type="none"/>
            <a:tailEnd len="sm" w="sm" type="none"/>
          </a:ln>
        </p:spPr>
      </p:cxnSp>
      <p:sp>
        <p:nvSpPr>
          <p:cNvPr id="1129" name="Google Shape;1129;p97"/>
          <p:cNvSpPr txBox="1"/>
          <p:nvPr/>
        </p:nvSpPr>
        <p:spPr>
          <a:xfrm>
            <a:off x="700800" y="3998125"/>
            <a:ext cx="3479700" cy="344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54698D"/>
                </a:solidFill>
                <a:latin typeface="Open Sans"/>
                <a:ea typeface="Open Sans"/>
                <a:cs typeface="Open Sans"/>
                <a:sym typeface="Open Sans"/>
              </a:rPr>
              <a:t>Where do you work? Select all that apply.</a:t>
            </a:r>
            <a:endParaRPr b="0" i="0" sz="1000" u="none" cap="none" strike="noStrike">
              <a:solidFill>
                <a:srgbClr val="54698D"/>
              </a:solidFill>
              <a:latin typeface="Arial"/>
              <a:ea typeface="Arial"/>
              <a:cs typeface="Arial"/>
              <a:sym typeface="Arial"/>
            </a:endParaRPr>
          </a:p>
        </p:txBody>
      </p:sp>
      <p:sp>
        <p:nvSpPr>
          <p:cNvPr id="1130" name="Google Shape;1130;p97"/>
          <p:cNvSpPr txBox="1"/>
          <p:nvPr/>
        </p:nvSpPr>
        <p:spPr>
          <a:xfrm>
            <a:off x="264650" y="256775"/>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All the personas were found at all </a:t>
            </a:r>
            <a:r>
              <a:rPr b="1" i="0" lang="en" sz="1800" u="none" cap="none" strike="noStrike">
                <a:solidFill>
                  <a:srgbClr val="16325C"/>
                </a:solidFill>
                <a:latin typeface="Open Sans"/>
                <a:ea typeface="Open Sans"/>
                <a:cs typeface="Open Sans"/>
                <a:sym typeface="Open Sans"/>
              </a:rPr>
              <a:t>company types</a:t>
            </a:r>
            <a:r>
              <a:rPr b="0" i="0" lang="en" sz="1800" u="none" cap="none" strike="noStrike">
                <a:solidFill>
                  <a:srgbClr val="16325C"/>
                </a:solidFill>
                <a:latin typeface="Open Sans"/>
                <a:ea typeface="Open Sans"/>
                <a:cs typeface="Open Sans"/>
                <a:sym typeface="Open Sans"/>
              </a:rPr>
              <a:t> too.</a:t>
            </a:r>
            <a:endParaRPr b="1" i="0" sz="1800" u="none" cap="none" strike="noStrike">
              <a:solidFill>
                <a:srgbClr val="16325C"/>
              </a:solidFill>
              <a:latin typeface="Open Sans"/>
              <a:ea typeface="Open Sans"/>
              <a:cs typeface="Open Sans"/>
              <a:sym typeface="Open Sans"/>
            </a:endParaRPr>
          </a:p>
        </p:txBody>
      </p:sp>
      <p:sp>
        <p:nvSpPr>
          <p:cNvPr id="1131" name="Google Shape;1131;p97"/>
          <p:cNvSpPr txBox="1"/>
          <p:nvPr/>
        </p:nvSpPr>
        <p:spPr>
          <a:xfrm>
            <a:off x="264650" y="605686"/>
            <a:ext cx="81804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54698D"/>
                </a:solidFill>
                <a:latin typeface="Open Sans"/>
                <a:ea typeface="Open Sans"/>
                <a:cs typeface="Open Sans"/>
                <a:sym typeface="Open Sans"/>
              </a:rPr>
              <a:t>Company type had no bearing on developer type.</a:t>
            </a:r>
            <a:endParaRPr b="0" i="0" sz="1400" u="none" cap="none" strike="noStrike">
              <a:solidFill>
                <a:srgbClr val="54698D"/>
              </a:solidFill>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35" name="Shape 1135"/>
        <p:cNvGrpSpPr/>
        <p:nvPr/>
      </p:nvGrpSpPr>
      <p:grpSpPr>
        <a:xfrm>
          <a:off x="0" y="0"/>
          <a:ext cx="0" cy="0"/>
          <a:chOff x="0" y="0"/>
          <a:chExt cx="0" cy="0"/>
        </a:xfrm>
      </p:grpSpPr>
      <p:sp>
        <p:nvSpPr>
          <p:cNvPr id="1136" name="Google Shape;1136;p98"/>
          <p:cNvSpPr txBox="1"/>
          <p:nvPr/>
        </p:nvSpPr>
        <p:spPr>
          <a:xfrm>
            <a:off x="666600" y="1528377"/>
            <a:ext cx="7810800" cy="208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16325C"/>
                </a:solidFill>
                <a:latin typeface="Open Sans"/>
                <a:ea typeface="Open Sans"/>
                <a:cs typeface="Open Sans"/>
                <a:sym typeface="Open Sans"/>
              </a:rPr>
              <a:t>Within each persona, few respondents were previously Salesforce administrators.</a:t>
            </a:r>
            <a:endParaRPr b="0" i="0" sz="2400" u="none" cap="none" strike="noStrike">
              <a:solidFill>
                <a:srgbClr val="16325C"/>
              </a:solidFill>
              <a:latin typeface="Open Sans"/>
              <a:ea typeface="Open Sans"/>
              <a:cs typeface="Open Sans"/>
              <a:sym typeface="Open Sans"/>
            </a:endParaRPr>
          </a:p>
        </p:txBody>
      </p:sp>
      <p:sp>
        <p:nvSpPr>
          <p:cNvPr id="1137" name="Google Shape;1137;p98"/>
          <p:cNvSpPr/>
          <p:nvPr/>
        </p:nvSpPr>
        <p:spPr>
          <a:xfrm>
            <a:off x="759150" y="3034200"/>
            <a:ext cx="7625700" cy="513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1" name="Shape 1141"/>
        <p:cNvGrpSpPr/>
        <p:nvPr/>
      </p:nvGrpSpPr>
      <p:grpSpPr>
        <a:xfrm>
          <a:off x="0" y="0"/>
          <a:ext cx="0" cy="0"/>
          <a:chOff x="0" y="0"/>
          <a:chExt cx="0" cy="0"/>
        </a:xfrm>
      </p:grpSpPr>
      <p:sp>
        <p:nvSpPr>
          <p:cNvPr id="1142" name="Google Shape;1142;p99"/>
          <p:cNvSpPr txBox="1"/>
          <p:nvPr/>
        </p:nvSpPr>
        <p:spPr>
          <a:xfrm>
            <a:off x="264650" y="256775"/>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Few respondents from each persona were previously </a:t>
            </a:r>
            <a:r>
              <a:rPr b="1" i="0" lang="en" sz="1800" u="none" cap="none" strike="noStrike">
                <a:solidFill>
                  <a:srgbClr val="16325C"/>
                </a:solidFill>
                <a:latin typeface="Open Sans"/>
                <a:ea typeface="Open Sans"/>
                <a:cs typeface="Open Sans"/>
                <a:sym typeface="Open Sans"/>
              </a:rPr>
              <a:t>Salesforce admins</a:t>
            </a:r>
            <a:r>
              <a:rPr b="0" i="0" lang="en" sz="1800" u="none" cap="none" strike="noStrike">
                <a:solidFill>
                  <a:srgbClr val="16325C"/>
                </a:solidFill>
                <a:latin typeface="Open Sans"/>
                <a:ea typeface="Open Sans"/>
                <a:cs typeface="Open Sans"/>
                <a:sym typeface="Open Sans"/>
              </a:rPr>
              <a:t>. </a:t>
            </a:r>
            <a:endParaRPr b="1" i="0" sz="1800" u="none" cap="none" strike="noStrike">
              <a:solidFill>
                <a:srgbClr val="16325C"/>
              </a:solidFill>
              <a:latin typeface="Open Sans"/>
              <a:ea typeface="Open Sans"/>
              <a:cs typeface="Open Sans"/>
              <a:sym typeface="Open Sans"/>
            </a:endParaRPr>
          </a:p>
        </p:txBody>
      </p:sp>
      <p:sp>
        <p:nvSpPr>
          <p:cNvPr id="1143" name="Google Shape;1143;p99"/>
          <p:cNvSpPr txBox="1"/>
          <p:nvPr/>
        </p:nvSpPr>
        <p:spPr>
          <a:xfrm>
            <a:off x="264650" y="605679"/>
            <a:ext cx="8180400" cy="38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54698D"/>
                </a:solidFill>
                <a:latin typeface="Open Sans"/>
                <a:ea typeface="Open Sans"/>
                <a:cs typeface="Open Sans"/>
                <a:sym typeface="Open Sans"/>
              </a:rPr>
              <a:t>The jump from admin to developer is limited.</a:t>
            </a:r>
            <a:endParaRPr b="0" i="0" sz="1400" u="none" cap="none" strike="noStrike">
              <a:solidFill>
                <a:srgbClr val="54698D"/>
              </a:solidFill>
              <a:latin typeface="Open Sans"/>
              <a:ea typeface="Open Sans"/>
              <a:cs typeface="Open Sans"/>
              <a:sym typeface="Open Sans"/>
            </a:endParaRPr>
          </a:p>
        </p:txBody>
      </p:sp>
      <p:sp>
        <p:nvSpPr>
          <p:cNvPr id="1144" name="Google Shape;1144;p99"/>
          <p:cNvSpPr txBox="1"/>
          <p:nvPr/>
        </p:nvSpPr>
        <p:spPr>
          <a:xfrm>
            <a:off x="702875" y="3566375"/>
            <a:ext cx="1539600" cy="24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Salesforce Admin</a:t>
            </a:r>
            <a:endParaRPr b="0" i="0" sz="1000" u="none" cap="none" strike="noStrike">
              <a:solidFill>
                <a:srgbClr val="16325C"/>
              </a:solidFill>
              <a:latin typeface="Open Sans"/>
              <a:ea typeface="Open Sans"/>
              <a:cs typeface="Open Sans"/>
              <a:sym typeface="Open Sans"/>
            </a:endParaRPr>
          </a:p>
        </p:txBody>
      </p:sp>
      <p:sp>
        <p:nvSpPr>
          <p:cNvPr id="1145" name="Google Shape;1145;p99"/>
          <p:cNvSpPr/>
          <p:nvPr/>
        </p:nvSpPr>
        <p:spPr>
          <a:xfrm>
            <a:off x="612575" y="3653225"/>
            <a:ext cx="90300" cy="88500"/>
          </a:xfrm>
          <a:prstGeom prst="rect">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99"/>
          <p:cNvSpPr txBox="1"/>
          <p:nvPr/>
        </p:nvSpPr>
        <p:spPr>
          <a:xfrm>
            <a:off x="612575" y="3141625"/>
            <a:ext cx="1398900" cy="30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Core Coder</a:t>
            </a:r>
            <a:endParaRPr b="1" i="0" sz="1000" u="none" cap="none" strike="noStrike">
              <a:solidFill>
                <a:srgbClr val="344452"/>
              </a:solidFill>
              <a:latin typeface="Open Sans"/>
              <a:ea typeface="Open Sans"/>
              <a:cs typeface="Open Sans"/>
              <a:sym typeface="Open Sans"/>
            </a:endParaRPr>
          </a:p>
        </p:txBody>
      </p:sp>
      <p:sp>
        <p:nvSpPr>
          <p:cNvPr id="1147" name="Google Shape;1147;p99"/>
          <p:cNvSpPr/>
          <p:nvPr/>
        </p:nvSpPr>
        <p:spPr>
          <a:xfrm>
            <a:off x="815950" y="2990083"/>
            <a:ext cx="178800" cy="1497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99"/>
          <p:cNvSpPr/>
          <p:nvPr/>
        </p:nvSpPr>
        <p:spPr>
          <a:xfrm>
            <a:off x="1019325" y="1288400"/>
            <a:ext cx="178800" cy="18513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99"/>
          <p:cNvSpPr/>
          <p:nvPr/>
        </p:nvSpPr>
        <p:spPr>
          <a:xfrm>
            <a:off x="1222675" y="1830218"/>
            <a:ext cx="178800" cy="13098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99"/>
          <p:cNvSpPr/>
          <p:nvPr/>
        </p:nvSpPr>
        <p:spPr>
          <a:xfrm>
            <a:off x="1426050" y="2954109"/>
            <a:ext cx="178800" cy="1857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99"/>
          <p:cNvSpPr/>
          <p:nvPr/>
        </p:nvSpPr>
        <p:spPr>
          <a:xfrm>
            <a:off x="1629400" y="3030300"/>
            <a:ext cx="178800" cy="1095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99"/>
          <p:cNvSpPr/>
          <p:nvPr/>
        </p:nvSpPr>
        <p:spPr>
          <a:xfrm>
            <a:off x="612575" y="2640863"/>
            <a:ext cx="178800" cy="498900"/>
          </a:xfrm>
          <a:prstGeom prst="rect">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99"/>
          <p:cNvSpPr/>
          <p:nvPr/>
        </p:nvSpPr>
        <p:spPr>
          <a:xfrm>
            <a:off x="1832750" y="2797486"/>
            <a:ext cx="178800" cy="342300"/>
          </a:xfrm>
          <a:prstGeom prst="rect">
            <a:avLst/>
          </a:prstGeom>
          <a:solidFill>
            <a:srgbClr val="D8DD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99"/>
          <p:cNvSpPr txBox="1"/>
          <p:nvPr/>
        </p:nvSpPr>
        <p:spPr>
          <a:xfrm>
            <a:off x="3872525" y="3141625"/>
            <a:ext cx="1398900" cy="30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Data Connector</a:t>
            </a:r>
            <a:endParaRPr b="1" i="0" sz="1000" u="none" cap="none" strike="noStrike">
              <a:solidFill>
                <a:srgbClr val="344452"/>
              </a:solidFill>
              <a:latin typeface="Open Sans"/>
              <a:ea typeface="Open Sans"/>
              <a:cs typeface="Open Sans"/>
              <a:sym typeface="Open Sans"/>
            </a:endParaRPr>
          </a:p>
        </p:txBody>
      </p:sp>
      <p:sp>
        <p:nvSpPr>
          <p:cNvPr id="1155" name="Google Shape;1155;p99"/>
          <p:cNvSpPr txBox="1"/>
          <p:nvPr/>
        </p:nvSpPr>
        <p:spPr>
          <a:xfrm>
            <a:off x="2242588" y="3141625"/>
            <a:ext cx="1398900" cy="30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Cloud Architect</a:t>
            </a:r>
            <a:endParaRPr b="1" i="0" sz="1000" u="none" cap="none" strike="noStrike">
              <a:solidFill>
                <a:srgbClr val="344452"/>
              </a:solidFill>
              <a:latin typeface="Open Sans"/>
              <a:ea typeface="Open Sans"/>
              <a:cs typeface="Open Sans"/>
              <a:sym typeface="Open Sans"/>
            </a:endParaRPr>
          </a:p>
        </p:txBody>
      </p:sp>
      <p:sp>
        <p:nvSpPr>
          <p:cNvPr id="1156" name="Google Shape;1156;p99"/>
          <p:cNvSpPr txBox="1"/>
          <p:nvPr/>
        </p:nvSpPr>
        <p:spPr>
          <a:xfrm>
            <a:off x="5502450" y="3141625"/>
            <a:ext cx="1398900" cy="30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Quality Champion</a:t>
            </a:r>
            <a:endParaRPr b="1" i="0" sz="1000" u="none" cap="none" strike="noStrike">
              <a:solidFill>
                <a:srgbClr val="344452"/>
              </a:solidFill>
              <a:latin typeface="Open Sans"/>
              <a:ea typeface="Open Sans"/>
              <a:cs typeface="Open Sans"/>
              <a:sym typeface="Open Sans"/>
            </a:endParaRPr>
          </a:p>
        </p:txBody>
      </p:sp>
      <p:sp>
        <p:nvSpPr>
          <p:cNvPr id="1157" name="Google Shape;1157;p99"/>
          <p:cNvSpPr txBox="1"/>
          <p:nvPr/>
        </p:nvSpPr>
        <p:spPr>
          <a:xfrm>
            <a:off x="7132375" y="3141625"/>
            <a:ext cx="1398900" cy="30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Product Definer</a:t>
            </a:r>
            <a:endParaRPr b="1" i="0" sz="1000" u="none" cap="none" strike="noStrike">
              <a:solidFill>
                <a:srgbClr val="344452"/>
              </a:solidFill>
              <a:latin typeface="Open Sans"/>
              <a:ea typeface="Open Sans"/>
              <a:cs typeface="Open Sans"/>
              <a:sym typeface="Open Sans"/>
            </a:endParaRPr>
          </a:p>
        </p:txBody>
      </p:sp>
      <p:sp>
        <p:nvSpPr>
          <p:cNvPr id="1158" name="Google Shape;1158;p99"/>
          <p:cNvSpPr/>
          <p:nvPr/>
        </p:nvSpPr>
        <p:spPr>
          <a:xfrm>
            <a:off x="2445925" y="2676837"/>
            <a:ext cx="178800" cy="4644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99"/>
          <p:cNvSpPr/>
          <p:nvPr/>
        </p:nvSpPr>
        <p:spPr>
          <a:xfrm>
            <a:off x="2649300" y="1480998"/>
            <a:ext cx="178800" cy="16605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99"/>
          <p:cNvSpPr/>
          <p:nvPr/>
        </p:nvSpPr>
        <p:spPr>
          <a:xfrm>
            <a:off x="2852650" y="2714942"/>
            <a:ext cx="178800" cy="4266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99"/>
          <p:cNvSpPr/>
          <p:nvPr/>
        </p:nvSpPr>
        <p:spPr>
          <a:xfrm>
            <a:off x="3056025" y="2488463"/>
            <a:ext cx="178800" cy="6528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99"/>
          <p:cNvSpPr/>
          <p:nvPr/>
        </p:nvSpPr>
        <p:spPr>
          <a:xfrm>
            <a:off x="3259375" y="2056697"/>
            <a:ext cx="178800" cy="10845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99"/>
          <p:cNvSpPr/>
          <p:nvPr/>
        </p:nvSpPr>
        <p:spPr>
          <a:xfrm>
            <a:off x="2242550" y="2564673"/>
            <a:ext cx="178800" cy="577200"/>
          </a:xfrm>
          <a:prstGeom prst="rect">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99"/>
          <p:cNvSpPr/>
          <p:nvPr/>
        </p:nvSpPr>
        <p:spPr>
          <a:xfrm>
            <a:off x="3462725" y="2795374"/>
            <a:ext cx="178800" cy="346200"/>
          </a:xfrm>
          <a:prstGeom prst="rect">
            <a:avLst/>
          </a:prstGeom>
          <a:solidFill>
            <a:srgbClr val="D8DD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99"/>
          <p:cNvSpPr/>
          <p:nvPr/>
        </p:nvSpPr>
        <p:spPr>
          <a:xfrm>
            <a:off x="4075875" y="2719184"/>
            <a:ext cx="178800" cy="4206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99"/>
          <p:cNvSpPr/>
          <p:nvPr/>
        </p:nvSpPr>
        <p:spPr>
          <a:xfrm>
            <a:off x="4279250" y="1402696"/>
            <a:ext cx="178800" cy="17370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99"/>
          <p:cNvSpPr/>
          <p:nvPr/>
        </p:nvSpPr>
        <p:spPr>
          <a:xfrm>
            <a:off x="4482600" y="2255649"/>
            <a:ext cx="178800" cy="8841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99"/>
          <p:cNvSpPr/>
          <p:nvPr/>
        </p:nvSpPr>
        <p:spPr>
          <a:xfrm>
            <a:off x="4685975" y="2602758"/>
            <a:ext cx="178800" cy="5370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99"/>
          <p:cNvSpPr/>
          <p:nvPr/>
        </p:nvSpPr>
        <p:spPr>
          <a:xfrm>
            <a:off x="4889325" y="2833460"/>
            <a:ext cx="178800" cy="3063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99"/>
          <p:cNvSpPr/>
          <p:nvPr/>
        </p:nvSpPr>
        <p:spPr>
          <a:xfrm>
            <a:off x="3872500" y="2640863"/>
            <a:ext cx="178800" cy="498900"/>
          </a:xfrm>
          <a:prstGeom prst="rect">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99"/>
          <p:cNvSpPr/>
          <p:nvPr/>
        </p:nvSpPr>
        <p:spPr>
          <a:xfrm>
            <a:off x="5092675" y="2717053"/>
            <a:ext cx="178800" cy="422700"/>
          </a:xfrm>
          <a:prstGeom prst="rect">
            <a:avLst/>
          </a:prstGeom>
          <a:solidFill>
            <a:srgbClr val="D8DD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99"/>
          <p:cNvSpPr/>
          <p:nvPr/>
        </p:nvSpPr>
        <p:spPr>
          <a:xfrm>
            <a:off x="5705800" y="2450377"/>
            <a:ext cx="178800" cy="6897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99"/>
          <p:cNvSpPr/>
          <p:nvPr/>
        </p:nvSpPr>
        <p:spPr>
          <a:xfrm>
            <a:off x="5909150" y="2063051"/>
            <a:ext cx="178800" cy="10767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99"/>
          <p:cNvSpPr/>
          <p:nvPr/>
        </p:nvSpPr>
        <p:spPr>
          <a:xfrm>
            <a:off x="6112525" y="2293754"/>
            <a:ext cx="178800" cy="8463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99"/>
          <p:cNvSpPr/>
          <p:nvPr/>
        </p:nvSpPr>
        <p:spPr>
          <a:xfrm>
            <a:off x="6315875" y="2681079"/>
            <a:ext cx="178800" cy="4587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99"/>
          <p:cNvSpPr/>
          <p:nvPr/>
        </p:nvSpPr>
        <p:spPr>
          <a:xfrm>
            <a:off x="6519250" y="2873677"/>
            <a:ext cx="178800" cy="2664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99"/>
          <p:cNvSpPr/>
          <p:nvPr/>
        </p:nvSpPr>
        <p:spPr>
          <a:xfrm>
            <a:off x="5502425" y="2602758"/>
            <a:ext cx="178800" cy="537000"/>
          </a:xfrm>
          <a:prstGeom prst="rect">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99"/>
          <p:cNvSpPr/>
          <p:nvPr/>
        </p:nvSpPr>
        <p:spPr>
          <a:xfrm>
            <a:off x="6722600" y="2526567"/>
            <a:ext cx="178800" cy="613200"/>
          </a:xfrm>
          <a:prstGeom prst="rect">
            <a:avLst/>
          </a:prstGeom>
          <a:solidFill>
            <a:srgbClr val="D8DD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99"/>
          <p:cNvSpPr/>
          <p:nvPr/>
        </p:nvSpPr>
        <p:spPr>
          <a:xfrm>
            <a:off x="7335750" y="2678968"/>
            <a:ext cx="178800" cy="4608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99"/>
          <p:cNvSpPr/>
          <p:nvPr/>
        </p:nvSpPr>
        <p:spPr>
          <a:xfrm>
            <a:off x="7539125" y="2251426"/>
            <a:ext cx="178800" cy="8883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99"/>
          <p:cNvSpPr/>
          <p:nvPr/>
        </p:nvSpPr>
        <p:spPr>
          <a:xfrm>
            <a:off x="7742475" y="2602758"/>
            <a:ext cx="178800" cy="5370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99"/>
          <p:cNvSpPr/>
          <p:nvPr/>
        </p:nvSpPr>
        <p:spPr>
          <a:xfrm>
            <a:off x="7945850" y="1637621"/>
            <a:ext cx="178800" cy="15021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99"/>
          <p:cNvSpPr/>
          <p:nvPr/>
        </p:nvSpPr>
        <p:spPr>
          <a:xfrm>
            <a:off x="8149200" y="2369944"/>
            <a:ext cx="178800" cy="7698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99"/>
          <p:cNvSpPr/>
          <p:nvPr/>
        </p:nvSpPr>
        <p:spPr>
          <a:xfrm>
            <a:off x="7132375" y="2526567"/>
            <a:ext cx="178800" cy="613200"/>
          </a:xfrm>
          <a:prstGeom prst="rect">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99"/>
          <p:cNvSpPr/>
          <p:nvPr/>
        </p:nvSpPr>
        <p:spPr>
          <a:xfrm>
            <a:off x="8352550" y="2719184"/>
            <a:ext cx="178800" cy="420600"/>
          </a:xfrm>
          <a:prstGeom prst="rect">
            <a:avLst/>
          </a:prstGeom>
          <a:solidFill>
            <a:srgbClr val="D8DD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86" name="Google Shape;1186;p99"/>
          <p:cNvCxnSpPr/>
          <p:nvPr/>
        </p:nvCxnSpPr>
        <p:spPr>
          <a:xfrm rot="10800000">
            <a:off x="503100" y="3141625"/>
            <a:ext cx="8137800" cy="0"/>
          </a:xfrm>
          <a:prstGeom prst="straightConnector1">
            <a:avLst/>
          </a:prstGeom>
          <a:noFill/>
          <a:ln cap="flat" cmpd="sng" w="9525">
            <a:solidFill>
              <a:srgbClr val="000000"/>
            </a:solidFill>
            <a:prstDash val="solid"/>
            <a:round/>
            <a:headEnd len="sm" w="sm" type="none"/>
            <a:tailEnd len="sm" w="sm" type="none"/>
          </a:ln>
        </p:spPr>
      </p:cxnSp>
      <p:sp>
        <p:nvSpPr>
          <p:cNvPr id="1187" name="Google Shape;1187;p99"/>
          <p:cNvSpPr txBox="1"/>
          <p:nvPr/>
        </p:nvSpPr>
        <p:spPr>
          <a:xfrm>
            <a:off x="2955385" y="3566375"/>
            <a:ext cx="1180500" cy="24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Salesforce User</a:t>
            </a:r>
            <a:endParaRPr b="0" i="0" sz="1000" u="none" cap="none" strike="noStrike">
              <a:solidFill>
                <a:srgbClr val="16325C"/>
              </a:solidFill>
              <a:latin typeface="Open Sans"/>
              <a:ea typeface="Open Sans"/>
              <a:cs typeface="Open Sans"/>
              <a:sym typeface="Open Sans"/>
            </a:endParaRPr>
          </a:p>
        </p:txBody>
      </p:sp>
      <p:sp>
        <p:nvSpPr>
          <p:cNvPr id="1188" name="Google Shape;1188;p99"/>
          <p:cNvSpPr txBox="1"/>
          <p:nvPr/>
        </p:nvSpPr>
        <p:spPr>
          <a:xfrm>
            <a:off x="5207903" y="3566375"/>
            <a:ext cx="1924500" cy="24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Non-Salesforce Developer</a:t>
            </a:r>
            <a:endParaRPr b="0" i="0" sz="1000" u="none" cap="none" strike="noStrike">
              <a:solidFill>
                <a:srgbClr val="16325C"/>
              </a:solidFill>
              <a:latin typeface="Open Sans"/>
              <a:ea typeface="Open Sans"/>
              <a:cs typeface="Open Sans"/>
              <a:sym typeface="Open Sans"/>
            </a:endParaRPr>
          </a:p>
        </p:txBody>
      </p:sp>
      <p:sp>
        <p:nvSpPr>
          <p:cNvPr id="1189" name="Google Shape;1189;p99"/>
          <p:cNvSpPr txBox="1"/>
          <p:nvPr/>
        </p:nvSpPr>
        <p:spPr>
          <a:xfrm>
            <a:off x="7460405" y="3566375"/>
            <a:ext cx="1180500" cy="24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Student</a:t>
            </a:r>
            <a:endParaRPr b="0" i="0" sz="1000" u="none" cap="none" strike="noStrike">
              <a:solidFill>
                <a:srgbClr val="16325C"/>
              </a:solidFill>
              <a:latin typeface="Open Sans"/>
              <a:ea typeface="Open Sans"/>
              <a:cs typeface="Open Sans"/>
              <a:sym typeface="Open Sans"/>
            </a:endParaRPr>
          </a:p>
        </p:txBody>
      </p:sp>
      <p:sp>
        <p:nvSpPr>
          <p:cNvPr id="1190" name="Google Shape;1190;p99"/>
          <p:cNvSpPr/>
          <p:nvPr/>
        </p:nvSpPr>
        <p:spPr>
          <a:xfrm>
            <a:off x="2865075" y="3653225"/>
            <a:ext cx="90300" cy="885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99"/>
          <p:cNvSpPr/>
          <p:nvPr/>
        </p:nvSpPr>
        <p:spPr>
          <a:xfrm>
            <a:off x="5117575" y="3642875"/>
            <a:ext cx="90300" cy="885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99"/>
          <p:cNvSpPr/>
          <p:nvPr/>
        </p:nvSpPr>
        <p:spPr>
          <a:xfrm>
            <a:off x="7370075" y="3642875"/>
            <a:ext cx="90300" cy="885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99"/>
          <p:cNvSpPr txBox="1"/>
          <p:nvPr/>
        </p:nvSpPr>
        <p:spPr>
          <a:xfrm>
            <a:off x="702875" y="3803125"/>
            <a:ext cx="1180500" cy="24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Business Analyst</a:t>
            </a:r>
            <a:endParaRPr b="0" i="0" sz="1000" u="none" cap="none" strike="noStrike">
              <a:solidFill>
                <a:srgbClr val="16325C"/>
              </a:solidFill>
              <a:latin typeface="Open Sans"/>
              <a:ea typeface="Open Sans"/>
              <a:cs typeface="Open Sans"/>
              <a:sym typeface="Open Sans"/>
            </a:endParaRPr>
          </a:p>
        </p:txBody>
      </p:sp>
      <p:sp>
        <p:nvSpPr>
          <p:cNvPr id="1194" name="Google Shape;1194;p99"/>
          <p:cNvSpPr/>
          <p:nvPr/>
        </p:nvSpPr>
        <p:spPr>
          <a:xfrm>
            <a:off x="612575" y="3889975"/>
            <a:ext cx="90300" cy="885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99"/>
          <p:cNvSpPr txBox="1"/>
          <p:nvPr/>
        </p:nvSpPr>
        <p:spPr>
          <a:xfrm>
            <a:off x="2955385" y="3803125"/>
            <a:ext cx="1180500" cy="24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Project Manager</a:t>
            </a:r>
            <a:endParaRPr b="0" i="0" sz="1000" u="none" cap="none" strike="noStrike">
              <a:solidFill>
                <a:srgbClr val="16325C"/>
              </a:solidFill>
              <a:latin typeface="Open Sans"/>
              <a:ea typeface="Open Sans"/>
              <a:cs typeface="Open Sans"/>
              <a:sym typeface="Open Sans"/>
            </a:endParaRPr>
          </a:p>
        </p:txBody>
      </p:sp>
      <p:sp>
        <p:nvSpPr>
          <p:cNvPr id="1196" name="Google Shape;1196;p99"/>
          <p:cNvSpPr txBox="1"/>
          <p:nvPr/>
        </p:nvSpPr>
        <p:spPr>
          <a:xfrm>
            <a:off x="5207895" y="3803125"/>
            <a:ext cx="1180500" cy="24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Other</a:t>
            </a:r>
            <a:endParaRPr b="0" i="0" sz="1000" u="none" cap="none" strike="noStrike">
              <a:solidFill>
                <a:srgbClr val="16325C"/>
              </a:solidFill>
              <a:latin typeface="Open Sans"/>
              <a:ea typeface="Open Sans"/>
              <a:cs typeface="Open Sans"/>
              <a:sym typeface="Open Sans"/>
            </a:endParaRPr>
          </a:p>
        </p:txBody>
      </p:sp>
      <p:sp>
        <p:nvSpPr>
          <p:cNvPr id="1197" name="Google Shape;1197;p99"/>
          <p:cNvSpPr/>
          <p:nvPr/>
        </p:nvSpPr>
        <p:spPr>
          <a:xfrm>
            <a:off x="2865075" y="3889975"/>
            <a:ext cx="90300" cy="885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99"/>
          <p:cNvSpPr/>
          <p:nvPr/>
        </p:nvSpPr>
        <p:spPr>
          <a:xfrm>
            <a:off x="5117575" y="3879625"/>
            <a:ext cx="90300" cy="88500"/>
          </a:xfrm>
          <a:prstGeom prst="rect">
            <a:avLst/>
          </a:prstGeom>
          <a:solidFill>
            <a:srgbClr val="D8DD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99"/>
          <p:cNvSpPr txBox="1"/>
          <p:nvPr/>
        </p:nvSpPr>
        <p:spPr>
          <a:xfrm>
            <a:off x="503100" y="4202925"/>
            <a:ext cx="8137800" cy="34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54698D"/>
                </a:solidFill>
                <a:latin typeface="Open Sans"/>
                <a:ea typeface="Open Sans"/>
                <a:cs typeface="Open Sans"/>
                <a:sym typeface="Open Sans"/>
              </a:rPr>
              <a:t>What was your previous job role, prior to becoming a Salesforce developer?</a:t>
            </a:r>
            <a:r>
              <a:rPr b="0" i="0" lang="en" sz="1100" u="none" cap="none" strike="noStrike">
                <a:solidFill>
                  <a:schemeClr val="dk1"/>
                </a:solidFill>
                <a:latin typeface="Arial"/>
                <a:ea typeface="Arial"/>
                <a:cs typeface="Arial"/>
                <a:sym typeface="Arial"/>
              </a:rPr>
              <a:t> </a:t>
            </a:r>
            <a:r>
              <a:rPr b="0" i="0" lang="en" sz="1000" u="none" cap="none" strike="noStrike">
                <a:solidFill>
                  <a:srgbClr val="54698D"/>
                </a:solidFill>
                <a:latin typeface="Open Sans"/>
                <a:ea typeface="Open Sans"/>
                <a:cs typeface="Open Sans"/>
                <a:sym typeface="Open Sans"/>
              </a:rPr>
              <a:t>Select all that apply.</a:t>
            </a:r>
            <a:endParaRPr b="0" i="0" sz="1000" u="none" cap="none" strike="noStrike">
              <a:solidFill>
                <a:srgbClr val="54698D"/>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03" name="Shape 1203"/>
        <p:cNvGrpSpPr/>
        <p:nvPr/>
      </p:nvGrpSpPr>
      <p:grpSpPr>
        <a:xfrm>
          <a:off x="0" y="0"/>
          <a:ext cx="0" cy="0"/>
          <a:chOff x="0" y="0"/>
          <a:chExt cx="0" cy="0"/>
        </a:xfrm>
      </p:grpSpPr>
      <p:sp>
        <p:nvSpPr>
          <p:cNvPr id="1204" name="Google Shape;1204;p100"/>
          <p:cNvSpPr txBox="1"/>
          <p:nvPr/>
        </p:nvSpPr>
        <p:spPr>
          <a:xfrm>
            <a:off x="666600" y="1528377"/>
            <a:ext cx="7810800" cy="208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16325C"/>
                </a:solidFill>
                <a:latin typeface="Open Sans"/>
                <a:ea typeface="Open Sans"/>
                <a:cs typeface="Open Sans"/>
                <a:sym typeface="Open Sans"/>
              </a:rPr>
              <a:t>All the personas use declarative and </a:t>
            </a:r>
            <a:br>
              <a:rPr b="0" i="0" lang="en" sz="2400" u="none" cap="none" strike="noStrike">
                <a:solidFill>
                  <a:srgbClr val="16325C"/>
                </a:solidFill>
                <a:latin typeface="Open Sans"/>
                <a:ea typeface="Open Sans"/>
                <a:cs typeface="Open Sans"/>
                <a:sym typeface="Open Sans"/>
              </a:rPr>
            </a:br>
            <a:r>
              <a:rPr b="0" i="0" lang="en" sz="2400" u="none" cap="none" strike="noStrike">
                <a:solidFill>
                  <a:srgbClr val="16325C"/>
                </a:solidFill>
                <a:latin typeface="Open Sans"/>
                <a:ea typeface="Open Sans"/>
                <a:cs typeface="Open Sans"/>
                <a:sym typeface="Open Sans"/>
              </a:rPr>
              <a:t>programmatic tools.</a:t>
            </a:r>
            <a:endParaRPr b="0" i="0" sz="2400" u="none" cap="none" strike="noStrike">
              <a:solidFill>
                <a:srgbClr val="16325C"/>
              </a:solidFill>
              <a:latin typeface="Open Sans"/>
              <a:ea typeface="Open Sans"/>
              <a:cs typeface="Open Sans"/>
              <a:sym typeface="Open Sans"/>
            </a:endParaRPr>
          </a:p>
        </p:txBody>
      </p:sp>
      <p:sp>
        <p:nvSpPr>
          <p:cNvPr id="1205" name="Google Shape;1205;p100"/>
          <p:cNvSpPr/>
          <p:nvPr/>
        </p:nvSpPr>
        <p:spPr>
          <a:xfrm>
            <a:off x="759150" y="3034200"/>
            <a:ext cx="7625700" cy="513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D5E9E"/>
        </a:solidFill>
      </p:bgPr>
    </p:bg>
    <p:spTree>
      <p:nvGrpSpPr>
        <p:cNvPr id="318" name="Shape 318"/>
        <p:cNvGrpSpPr/>
        <p:nvPr/>
      </p:nvGrpSpPr>
      <p:grpSpPr>
        <a:xfrm>
          <a:off x="0" y="0"/>
          <a:ext cx="0" cy="0"/>
          <a:chOff x="0" y="0"/>
          <a:chExt cx="0" cy="0"/>
        </a:xfrm>
      </p:grpSpPr>
      <p:sp>
        <p:nvSpPr>
          <p:cNvPr id="319" name="Google Shape;319;p47"/>
          <p:cNvSpPr txBox="1"/>
          <p:nvPr/>
        </p:nvSpPr>
        <p:spPr>
          <a:xfrm>
            <a:off x="666600" y="1528377"/>
            <a:ext cx="7810800" cy="208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lt1"/>
                </a:solidFill>
                <a:latin typeface="Open Sans"/>
                <a:ea typeface="Open Sans"/>
                <a:cs typeface="Open Sans"/>
                <a:sym typeface="Open Sans"/>
              </a:rPr>
              <a:t>How do we get more people building more apps on the Platform?</a:t>
            </a:r>
            <a:endParaRPr b="0" i="0" sz="3000" u="none" cap="none" strike="noStrike">
              <a:solidFill>
                <a:schemeClr val="lt1"/>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9" name="Shape 1209"/>
        <p:cNvGrpSpPr/>
        <p:nvPr/>
      </p:nvGrpSpPr>
      <p:grpSpPr>
        <a:xfrm>
          <a:off x="0" y="0"/>
          <a:ext cx="0" cy="0"/>
          <a:chOff x="0" y="0"/>
          <a:chExt cx="0" cy="0"/>
        </a:xfrm>
      </p:grpSpPr>
      <p:sp>
        <p:nvSpPr>
          <p:cNvPr id="1210" name="Google Shape;1210;p101"/>
          <p:cNvSpPr txBox="1"/>
          <p:nvPr/>
        </p:nvSpPr>
        <p:spPr>
          <a:xfrm>
            <a:off x="264650" y="256775"/>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16325C"/>
                </a:solidFill>
                <a:latin typeface="Open Sans"/>
                <a:ea typeface="Open Sans"/>
                <a:cs typeface="Open Sans"/>
                <a:sym typeface="Open Sans"/>
              </a:rPr>
              <a:t>All</a:t>
            </a:r>
            <a:r>
              <a:rPr b="0" i="0" lang="en" sz="1800" u="none" cap="none" strike="noStrike">
                <a:solidFill>
                  <a:srgbClr val="16325C"/>
                </a:solidFill>
                <a:latin typeface="Open Sans"/>
                <a:ea typeface="Open Sans"/>
                <a:cs typeface="Open Sans"/>
                <a:sym typeface="Open Sans"/>
              </a:rPr>
              <a:t> the personas use both </a:t>
            </a:r>
            <a:r>
              <a:rPr b="1" i="0" lang="en" sz="1800" u="none" cap="none" strike="noStrike">
                <a:solidFill>
                  <a:srgbClr val="16325C"/>
                </a:solidFill>
                <a:latin typeface="Open Sans"/>
                <a:ea typeface="Open Sans"/>
                <a:cs typeface="Open Sans"/>
                <a:sym typeface="Open Sans"/>
              </a:rPr>
              <a:t>declarative and programmatic tools.</a:t>
            </a:r>
            <a:endParaRPr b="1" i="0" sz="1800" u="none" cap="none" strike="noStrike">
              <a:solidFill>
                <a:srgbClr val="16325C"/>
              </a:solidFill>
              <a:latin typeface="Open Sans"/>
              <a:ea typeface="Open Sans"/>
              <a:cs typeface="Open Sans"/>
              <a:sym typeface="Open Sans"/>
            </a:endParaRPr>
          </a:p>
        </p:txBody>
      </p:sp>
      <p:sp>
        <p:nvSpPr>
          <p:cNvPr id="1211" name="Google Shape;1211;p101"/>
          <p:cNvSpPr txBox="1"/>
          <p:nvPr/>
        </p:nvSpPr>
        <p:spPr>
          <a:xfrm>
            <a:off x="7329975" y="1283575"/>
            <a:ext cx="1329300" cy="1190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All clicks</a:t>
            </a:r>
            <a:endParaRPr b="0" i="0" sz="1000" u="none" cap="none" strike="noStrike">
              <a:solidFill>
                <a:srgbClr val="16325C"/>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Mostly clicks</a:t>
            </a:r>
            <a:endParaRPr b="0" i="0" sz="1000" u="none" cap="none" strike="noStrike">
              <a:solidFill>
                <a:srgbClr val="16325C"/>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50/50 clicks &amp; code</a:t>
            </a:r>
            <a:endParaRPr b="0" i="0" sz="1000" u="none" cap="none" strike="noStrike">
              <a:solidFill>
                <a:srgbClr val="16325C"/>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Mostly code</a:t>
            </a:r>
            <a:endParaRPr b="0" i="0" sz="1000" u="none" cap="none" strike="noStrike">
              <a:solidFill>
                <a:srgbClr val="16325C"/>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All code</a:t>
            </a:r>
            <a:endParaRPr b="0" i="0" sz="1000" u="none" cap="none" strike="noStrike">
              <a:solidFill>
                <a:srgbClr val="16325C"/>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Not sure</a:t>
            </a:r>
            <a:endParaRPr b="0" i="0" sz="1000" u="none" cap="none" strike="noStrike">
              <a:solidFill>
                <a:srgbClr val="16325C"/>
              </a:solidFill>
              <a:latin typeface="Open Sans"/>
              <a:ea typeface="Open Sans"/>
              <a:cs typeface="Open Sans"/>
              <a:sym typeface="Open Sans"/>
            </a:endParaRPr>
          </a:p>
        </p:txBody>
      </p:sp>
      <p:sp>
        <p:nvSpPr>
          <p:cNvPr id="1212" name="Google Shape;1212;p101"/>
          <p:cNvSpPr/>
          <p:nvPr/>
        </p:nvSpPr>
        <p:spPr>
          <a:xfrm>
            <a:off x="7239675" y="1413250"/>
            <a:ext cx="90300" cy="885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101"/>
          <p:cNvSpPr/>
          <p:nvPr/>
        </p:nvSpPr>
        <p:spPr>
          <a:xfrm>
            <a:off x="7239675" y="1639756"/>
            <a:ext cx="90300" cy="885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101"/>
          <p:cNvSpPr/>
          <p:nvPr/>
        </p:nvSpPr>
        <p:spPr>
          <a:xfrm>
            <a:off x="7239675" y="1866263"/>
            <a:ext cx="90300" cy="885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101"/>
          <p:cNvSpPr/>
          <p:nvPr/>
        </p:nvSpPr>
        <p:spPr>
          <a:xfrm>
            <a:off x="7239675" y="2092769"/>
            <a:ext cx="90300" cy="885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101"/>
          <p:cNvSpPr/>
          <p:nvPr/>
        </p:nvSpPr>
        <p:spPr>
          <a:xfrm>
            <a:off x="7239675" y="2319275"/>
            <a:ext cx="90300" cy="885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101"/>
          <p:cNvSpPr/>
          <p:nvPr/>
        </p:nvSpPr>
        <p:spPr>
          <a:xfrm rot="5400000">
            <a:off x="6547850" y="1513875"/>
            <a:ext cx="304800" cy="537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101"/>
          <p:cNvSpPr/>
          <p:nvPr/>
        </p:nvSpPr>
        <p:spPr>
          <a:xfrm rot="5400000">
            <a:off x="6307400" y="1327125"/>
            <a:ext cx="304800" cy="4272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101"/>
          <p:cNvSpPr/>
          <p:nvPr/>
        </p:nvSpPr>
        <p:spPr>
          <a:xfrm rot="5400000">
            <a:off x="5056400" y="503325"/>
            <a:ext cx="304800" cy="20748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101"/>
          <p:cNvSpPr/>
          <p:nvPr/>
        </p:nvSpPr>
        <p:spPr>
          <a:xfrm rot="5400000">
            <a:off x="5459450" y="1617675"/>
            <a:ext cx="304800" cy="7977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101"/>
          <p:cNvSpPr/>
          <p:nvPr/>
        </p:nvSpPr>
        <p:spPr>
          <a:xfrm rot="5400000">
            <a:off x="5366075" y="2043225"/>
            <a:ext cx="304800" cy="8982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101"/>
          <p:cNvSpPr/>
          <p:nvPr/>
        </p:nvSpPr>
        <p:spPr>
          <a:xfrm rot="5400000">
            <a:off x="5696000" y="2613800"/>
            <a:ext cx="304800" cy="7086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101"/>
          <p:cNvSpPr/>
          <p:nvPr/>
        </p:nvSpPr>
        <p:spPr>
          <a:xfrm rot="5400000">
            <a:off x="5885550" y="3276950"/>
            <a:ext cx="304800" cy="3339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101"/>
          <p:cNvSpPr/>
          <p:nvPr/>
        </p:nvSpPr>
        <p:spPr>
          <a:xfrm rot="5400000">
            <a:off x="3079550" y="601275"/>
            <a:ext cx="304800" cy="18789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101"/>
          <p:cNvSpPr/>
          <p:nvPr/>
        </p:nvSpPr>
        <p:spPr>
          <a:xfrm rot="5400000">
            <a:off x="2023075" y="1423725"/>
            <a:ext cx="304800" cy="2340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101"/>
          <p:cNvSpPr/>
          <p:nvPr/>
        </p:nvSpPr>
        <p:spPr>
          <a:xfrm rot="5400000">
            <a:off x="2964050" y="1382175"/>
            <a:ext cx="304800" cy="12687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101"/>
          <p:cNvSpPr/>
          <p:nvPr/>
        </p:nvSpPr>
        <p:spPr>
          <a:xfrm rot="5400000">
            <a:off x="2941175" y="1926825"/>
            <a:ext cx="304800" cy="11310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101"/>
          <p:cNvSpPr/>
          <p:nvPr/>
        </p:nvSpPr>
        <p:spPr>
          <a:xfrm rot="5400000">
            <a:off x="3106850" y="2332850"/>
            <a:ext cx="304800" cy="12705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101"/>
          <p:cNvSpPr/>
          <p:nvPr/>
        </p:nvSpPr>
        <p:spPr>
          <a:xfrm rot="5400000">
            <a:off x="3411801" y="2501300"/>
            <a:ext cx="304800" cy="18852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101"/>
          <p:cNvSpPr/>
          <p:nvPr/>
        </p:nvSpPr>
        <p:spPr>
          <a:xfrm rot="5400000">
            <a:off x="4329503" y="1285425"/>
            <a:ext cx="304800" cy="14622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101"/>
          <p:cNvSpPr/>
          <p:nvPr/>
        </p:nvSpPr>
        <p:spPr>
          <a:xfrm rot="5400000">
            <a:off x="4211822" y="1787175"/>
            <a:ext cx="304800" cy="14103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101"/>
          <p:cNvSpPr/>
          <p:nvPr/>
        </p:nvSpPr>
        <p:spPr>
          <a:xfrm rot="5400000">
            <a:off x="4541900" y="2168300"/>
            <a:ext cx="304800" cy="15996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101"/>
          <p:cNvSpPr/>
          <p:nvPr/>
        </p:nvSpPr>
        <p:spPr>
          <a:xfrm rot="5400000">
            <a:off x="5037825" y="2760500"/>
            <a:ext cx="304800" cy="13668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101"/>
          <p:cNvSpPr/>
          <p:nvPr/>
        </p:nvSpPr>
        <p:spPr>
          <a:xfrm rot="5400000">
            <a:off x="5975000" y="1899825"/>
            <a:ext cx="304800" cy="2334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101"/>
          <p:cNvSpPr/>
          <p:nvPr/>
        </p:nvSpPr>
        <p:spPr>
          <a:xfrm rot="5400000">
            <a:off x="6025100" y="2282025"/>
            <a:ext cx="304800" cy="4206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101"/>
          <p:cNvSpPr/>
          <p:nvPr/>
        </p:nvSpPr>
        <p:spPr>
          <a:xfrm rot="5400000">
            <a:off x="6142850" y="2875550"/>
            <a:ext cx="304800" cy="1851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101"/>
          <p:cNvSpPr/>
          <p:nvPr/>
        </p:nvSpPr>
        <p:spPr>
          <a:xfrm rot="5400000">
            <a:off x="6120950" y="3375350"/>
            <a:ext cx="304800" cy="1371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101"/>
          <p:cNvSpPr txBox="1"/>
          <p:nvPr/>
        </p:nvSpPr>
        <p:spPr>
          <a:xfrm>
            <a:off x="443829" y="1388325"/>
            <a:ext cx="1578600" cy="30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Core Coder</a:t>
            </a:r>
            <a:endParaRPr b="1" i="0" sz="1200" u="none" cap="none" strike="noStrike">
              <a:solidFill>
                <a:srgbClr val="344452"/>
              </a:solidFill>
              <a:latin typeface="Open Sans"/>
              <a:ea typeface="Open Sans"/>
              <a:cs typeface="Open Sans"/>
              <a:sym typeface="Open Sans"/>
            </a:endParaRPr>
          </a:p>
        </p:txBody>
      </p:sp>
      <p:sp>
        <p:nvSpPr>
          <p:cNvPr id="1239" name="Google Shape;1239;p101"/>
          <p:cNvSpPr txBox="1"/>
          <p:nvPr/>
        </p:nvSpPr>
        <p:spPr>
          <a:xfrm>
            <a:off x="443927" y="1864125"/>
            <a:ext cx="1578600" cy="30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Cloud Architect</a:t>
            </a:r>
            <a:endParaRPr b="1" i="0" sz="1200" u="none" cap="none" strike="noStrike">
              <a:solidFill>
                <a:srgbClr val="344452"/>
              </a:solidFill>
              <a:latin typeface="Open Sans"/>
              <a:ea typeface="Open Sans"/>
              <a:cs typeface="Open Sans"/>
              <a:sym typeface="Open Sans"/>
            </a:endParaRPr>
          </a:p>
        </p:txBody>
      </p:sp>
      <p:sp>
        <p:nvSpPr>
          <p:cNvPr id="1240" name="Google Shape;1240;p101"/>
          <p:cNvSpPr txBox="1"/>
          <p:nvPr/>
        </p:nvSpPr>
        <p:spPr>
          <a:xfrm>
            <a:off x="422826" y="2339925"/>
            <a:ext cx="1578600" cy="30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Data Connector</a:t>
            </a:r>
            <a:endParaRPr b="1" i="0" sz="1200" u="none" cap="none" strike="noStrike">
              <a:solidFill>
                <a:srgbClr val="344452"/>
              </a:solidFill>
              <a:latin typeface="Open Sans"/>
              <a:ea typeface="Open Sans"/>
              <a:cs typeface="Open Sans"/>
              <a:sym typeface="Open Sans"/>
            </a:endParaRPr>
          </a:p>
        </p:txBody>
      </p:sp>
      <p:sp>
        <p:nvSpPr>
          <p:cNvPr id="1241" name="Google Shape;1241;p101"/>
          <p:cNvSpPr txBox="1"/>
          <p:nvPr/>
        </p:nvSpPr>
        <p:spPr>
          <a:xfrm>
            <a:off x="424100" y="2815725"/>
            <a:ext cx="1578600" cy="30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Quality Champion</a:t>
            </a:r>
            <a:endParaRPr b="1" i="0" sz="1200" u="none" cap="none" strike="noStrike">
              <a:solidFill>
                <a:srgbClr val="344452"/>
              </a:solidFill>
              <a:latin typeface="Open Sans"/>
              <a:ea typeface="Open Sans"/>
              <a:cs typeface="Open Sans"/>
              <a:sym typeface="Open Sans"/>
            </a:endParaRPr>
          </a:p>
        </p:txBody>
      </p:sp>
      <p:sp>
        <p:nvSpPr>
          <p:cNvPr id="1242" name="Google Shape;1242;p101"/>
          <p:cNvSpPr txBox="1"/>
          <p:nvPr/>
        </p:nvSpPr>
        <p:spPr>
          <a:xfrm>
            <a:off x="424002" y="3291525"/>
            <a:ext cx="1578600" cy="30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Product Definer</a:t>
            </a:r>
            <a:endParaRPr b="1" i="0" sz="1200" u="none" cap="none" strike="noStrike">
              <a:solidFill>
                <a:srgbClr val="344452"/>
              </a:solidFill>
              <a:latin typeface="Open Sans"/>
              <a:ea typeface="Open Sans"/>
              <a:cs typeface="Open Sans"/>
              <a:sym typeface="Open Sans"/>
            </a:endParaRPr>
          </a:p>
        </p:txBody>
      </p:sp>
      <p:sp>
        <p:nvSpPr>
          <p:cNvPr id="1243" name="Google Shape;1243;p101"/>
          <p:cNvSpPr/>
          <p:nvPr/>
        </p:nvSpPr>
        <p:spPr>
          <a:xfrm rot="5400000">
            <a:off x="6333201" y="1775025"/>
            <a:ext cx="304800" cy="4830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101"/>
          <p:cNvSpPr/>
          <p:nvPr/>
        </p:nvSpPr>
        <p:spPr>
          <a:xfrm rot="5400000">
            <a:off x="6405049" y="2322675"/>
            <a:ext cx="304800" cy="3393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101"/>
          <p:cNvSpPr/>
          <p:nvPr/>
        </p:nvSpPr>
        <p:spPr>
          <a:xfrm rot="5400000">
            <a:off x="6405050" y="2798450"/>
            <a:ext cx="304800" cy="3393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101"/>
          <p:cNvSpPr/>
          <p:nvPr/>
        </p:nvSpPr>
        <p:spPr>
          <a:xfrm rot="5400000">
            <a:off x="6382100" y="3251300"/>
            <a:ext cx="304800" cy="3852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101"/>
          <p:cNvSpPr/>
          <p:nvPr/>
        </p:nvSpPr>
        <p:spPr>
          <a:xfrm rot="5400000">
            <a:off x="1882625" y="1517175"/>
            <a:ext cx="304800" cy="471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101"/>
          <p:cNvSpPr/>
          <p:nvPr/>
        </p:nvSpPr>
        <p:spPr>
          <a:xfrm>
            <a:off x="7239675" y="2545775"/>
            <a:ext cx="90300" cy="885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101"/>
          <p:cNvSpPr/>
          <p:nvPr/>
        </p:nvSpPr>
        <p:spPr>
          <a:xfrm rot="5400000">
            <a:off x="2093299" y="1780125"/>
            <a:ext cx="304800" cy="4728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101"/>
          <p:cNvSpPr/>
          <p:nvPr/>
        </p:nvSpPr>
        <p:spPr>
          <a:xfrm rot="5400000">
            <a:off x="2117375" y="2234025"/>
            <a:ext cx="304800" cy="5166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101"/>
          <p:cNvSpPr/>
          <p:nvPr/>
        </p:nvSpPr>
        <p:spPr>
          <a:xfrm rot="5400000">
            <a:off x="2164250" y="2660775"/>
            <a:ext cx="304800" cy="6147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101"/>
          <p:cNvSpPr/>
          <p:nvPr/>
        </p:nvSpPr>
        <p:spPr>
          <a:xfrm rot="5400000">
            <a:off x="2164250" y="3136575"/>
            <a:ext cx="304800" cy="6147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101"/>
          <p:cNvSpPr txBox="1"/>
          <p:nvPr/>
        </p:nvSpPr>
        <p:spPr>
          <a:xfrm>
            <a:off x="5608700" y="3809250"/>
            <a:ext cx="1329300" cy="304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000"/>
              <a:buFont typeface="Arial"/>
              <a:buNone/>
            </a:pPr>
            <a:r>
              <a:rPr b="0" i="0" lang="en" sz="1000" u="none" cap="none" strike="noStrike">
                <a:solidFill>
                  <a:srgbClr val="54698D"/>
                </a:solidFill>
                <a:latin typeface="Open Sans"/>
                <a:ea typeface="Open Sans"/>
                <a:cs typeface="Open Sans"/>
                <a:sym typeface="Open Sans"/>
              </a:rPr>
              <a:t>All Code</a:t>
            </a:r>
            <a:endParaRPr b="0" i="0" sz="1000" u="none" cap="none" strike="noStrike">
              <a:solidFill>
                <a:srgbClr val="54698D"/>
              </a:solidFill>
              <a:latin typeface="Open Sans"/>
              <a:ea typeface="Open Sans"/>
              <a:cs typeface="Open Sans"/>
              <a:sym typeface="Open Sans"/>
            </a:endParaRPr>
          </a:p>
        </p:txBody>
      </p:sp>
      <p:sp>
        <p:nvSpPr>
          <p:cNvPr id="1254" name="Google Shape;1254;p101"/>
          <p:cNvSpPr txBox="1"/>
          <p:nvPr/>
        </p:nvSpPr>
        <p:spPr>
          <a:xfrm>
            <a:off x="1575800" y="3809250"/>
            <a:ext cx="1329300" cy="304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000"/>
              <a:buFont typeface="Arial"/>
              <a:buNone/>
            </a:pPr>
            <a:r>
              <a:rPr b="0" i="0" lang="en" sz="1000" u="none" cap="none" strike="noStrike">
                <a:solidFill>
                  <a:srgbClr val="54698D"/>
                </a:solidFill>
                <a:latin typeface="Open Sans"/>
                <a:ea typeface="Open Sans"/>
                <a:cs typeface="Open Sans"/>
                <a:sym typeface="Open Sans"/>
              </a:rPr>
              <a:t>All Clicks</a:t>
            </a:r>
            <a:endParaRPr b="0" i="0" sz="1000" u="none" cap="none" strike="noStrike">
              <a:solidFill>
                <a:srgbClr val="54698D"/>
              </a:solidFill>
              <a:latin typeface="Open Sans"/>
              <a:ea typeface="Open Sans"/>
              <a:cs typeface="Open Sans"/>
              <a:sym typeface="Open Sans"/>
            </a:endParaRPr>
          </a:p>
        </p:txBody>
      </p:sp>
      <p:cxnSp>
        <p:nvCxnSpPr>
          <p:cNvPr id="1255" name="Google Shape;1255;p101"/>
          <p:cNvCxnSpPr/>
          <p:nvPr/>
        </p:nvCxnSpPr>
        <p:spPr>
          <a:xfrm>
            <a:off x="2621600" y="3961650"/>
            <a:ext cx="3297300" cy="0"/>
          </a:xfrm>
          <a:prstGeom prst="straightConnector1">
            <a:avLst/>
          </a:prstGeom>
          <a:noFill/>
          <a:ln cap="flat" cmpd="sng" w="19050">
            <a:solidFill>
              <a:srgbClr val="54698D"/>
            </a:solidFill>
            <a:prstDash val="solid"/>
            <a:round/>
            <a:headEnd len="med" w="med" type="triangle"/>
            <a:tailEnd len="med" w="med" type="triangle"/>
          </a:ln>
        </p:spPr>
      </p:cxnSp>
      <p:sp>
        <p:nvSpPr>
          <p:cNvPr id="1256" name="Google Shape;1256;p101"/>
          <p:cNvSpPr txBox="1"/>
          <p:nvPr/>
        </p:nvSpPr>
        <p:spPr>
          <a:xfrm>
            <a:off x="264650" y="605679"/>
            <a:ext cx="8180400" cy="38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54698D"/>
                </a:solidFill>
                <a:latin typeface="Open Sans"/>
                <a:ea typeface="Open Sans"/>
                <a:cs typeface="Open Sans"/>
                <a:sym typeface="Open Sans"/>
              </a:rPr>
              <a:t>66% of Core Coders use declarative tools at least half the time. </a:t>
            </a:r>
            <a:endParaRPr b="0" i="0" sz="1400" u="none" cap="none" strike="noStrike">
              <a:solidFill>
                <a:srgbClr val="54698D"/>
              </a:solidFill>
              <a:latin typeface="Open Sans"/>
              <a:ea typeface="Open Sans"/>
              <a:cs typeface="Open Sans"/>
              <a:sym typeface="Open Sans"/>
            </a:endParaRPr>
          </a:p>
        </p:txBody>
      </p:sp>
      <p:sp>
        <p:nvSpPr>
          <p:cNvPr id="1257" name="Google Shape;1257;p101"/>
          <p:cNvSpPr txBox="1"/>
          <p:nvPr/>
        </p:nvSpPr>
        <p:spPr>
          <a:xfrm>
            <a:off x="7129150" y="2917150"/>
            <a:ext cx="1715400" cy="821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 sz="1000" u="none" cap="none" strike="noStrike">
                <a:solidFill>
                  <a:srgbClr val="54698D"/>
                </a:solidFill>
                <a:latin typeface="Open Sans"/>
                <a:ea typeface="Open Sans"/>
                <a:cs typeface="Open Sans"/>
                <a:sym typeface="Open Sans"/>
              </a:rPr>
              <a:t>Which best describes how you customize </a:t>
            </a:r>
            <a:br>
              <a:rPr b="0" i="0" lang="en" sz="1000" u="none" cap="none" strike="noStrike">
                <a:solidFill>
                  <a:srgbClr val="54698D"/>
                </a:solidFill>
                <a:latin typeface="Open Sans"/>
                <a:ea typeface="Open Sans"/>
                <a:cs typeface="Open Sans"/>
                <a:sym typeface="Open Sans"/>
              </a:rPr>
            </a:br>
            <a:r>
              <a:rPr b="0" i="0" lang="en" sz="1000" u="none" cap="none" strike="noStrike">
                <a:solidFill>
                  <a:srgbClr val="54698D"/>
                </a:solidFill>
                <a:latin typeface="Open Sans"/>
                <a:ea typeface="Open Sans"/>
                <a:cs typeface="Open Sans"/>
                <a:sym typeface="Open Sans"/>
              </a:rPr>
              <a:t>or build on the </a:t>
            </a:r>
            <a:br>
              <a:rPr b="0" i="0" lang="en" sz="1000" u="none" cap="none" strike="noStrike">
                <a:solidFill>
                  <a:srgbClr val="54698D"/>
                </a:solidFill>
                <a:latin typeface="Open Sans"/>
                <a:ea typeface="Open Sans"/>
                <a:cs typeface="Open Sans"/>
                <a:sym typeface="Open Sans"/>
              </a:rPr>
            </a:br>
            <a:r>
              <a:rPr b="0" i="0" lang="en" sz="1000" u="none" cap="none" strike="noStrike">
                <a:solidFill>
                  <a:srgbClr val="54698D"/>
                </a:solidFill>
                <a:latin typeface="Open Sans"/>
                <a:ea typeface="Open Sans"/>
                <a:cs typeface="Open Sans"/>
                <a:sym typeface="Open Sans"/>
              </a:rPr>
              <a:t>Salesforce platform?</a:t>
            </a:r>
            <a:endParaRPr b="0" i="0" sz="1000" u="none" cap="none" strike="noStrike">
              <a:solidFill>
                <a:srgbClr val="54698D"/>
              </a:solidFill>
              <a:latin typeface="Arial"/>
              <a:ea typeface="Arial"/>
              <a:cs typeface="Arial"/>
              <a:sym typeface="Arial"/>
            </a:endParaRPr>
          </a:p>
        </p:txBody>
      </p:sp>
      <p:cxnSp>
        <p:nvCxnSpPr>
          <p:cNvPr id="1258" name="Google Shape;1258;p101"/>
          <p:cNvCxnSpPr/>
          <p:nvPr/>
        </p:nvCxnSpPr>
        <p:spPr>
          <a:xfrm>
            <a:off x="2010175" y="1334250"/>
            <a:ext cx="0" cy="232260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2" name="Shape 1262"/>
        <p:cNvGrpSpPr/>
        <p:nvPr/>
      </p:nvGrpSpPr>
      <p:grpSpPr>
        <a:xfrm>
          <a:off x="0" y="0"/>
          <a:ext cx="0" cy="0"/>
          <a:chOff x="0" y="0"/>
          <a:chExt cx="0" cy="0"/>
        </a:xfrm>
      </p:grpSpPr>
      <p:sp>
        <p:nvSpPr>
          <p:cNvPr id="1263" name="Google Shape;1263;p102"/>
          <p:cNvSpPr/>
          <p:nvPr/>
        </p:nvSpPr>
        <p:spPr>
          <a:xfrm rot="5400000">
            <a:off x="7554150" y="959725"/>
            <a:ext cx="669000" cy="1436100"/>
          </a:xfrm>
          <a:prstGeom prst="rect">
            <a:avLst/>
          </a:prstGeom>
          <a:solidFill>
            <a:srgbClr val="FFD966">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102"/>
          <p:cNvSpPr txBox="1"/>
          <p:nvPr/>
        </p:nvSpPr>
        <p:spPr>
          <a:xfrm>
            <a:off x="264650" y="256775"/>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16325C"/>
                </a:solidFill>
                <a:latin typeface="Open Sans"/>
                <a:ea typeface="Open Sans"/>
                <a:cs typeface="Open Sans"/>
                <a:sym typeface="Open Sans"/>
              </a:rPr>
              <a:t>All</a:t>
            </a:r>
            <a:r>
              <a:rPr b="0" i="0" lang="en" sz="1800" u="none" cap="none" strike="noStrike">
                <a:solidFill>
                  <a:srgbClr val="16325C"/>
                </a:solidFill>
                <a:latin typeface="Open Sans"/>
                <a:ea typeface="Open Sans"/>
                <a:cs typeface="Open Sans"/>
                <a:sym typeface="Open Sans"/>
              </a:rPr>
              <a:t> the personas use both </a:t>
            </a:r>
            <a:r>
              <a:rPr b="1" i="0" lang="en" sz="1800" u="none" cap="none" strike="noStrike">
                <a:solidFill>
                  <a:srgbClr val="16325C"/>
                </a:solidFill>
                <a:latin typeface="Open Sans"/>
                <a:ea typeface="Open Sans"/>
                <a:cs typeface="Open Sans"/>
                <a:sym typeface="Open Sans"/>
              </a:rPr>
              <a:t>declarative and programmatic tools.</a:t>
            </a:r>
            <a:endParaRPr b="1" i="0" sz="1800" u="none" cap="none" strike="noStrike">
              <a:solidFill>
                <a:srgbClr val="16325C"/>
              </a:solidFill>
              <a:latin typeface="Open Sans"/>
              <a:ea typeface="Open Sans"/>
              <a:cs typeface="Open Sans"/>
              <a:sym typeface="Open Sans"/>
            </a:endParaRPr>
          </a:p>
        </p:txBody>
      </p:sp>
      <p:sp>
        <p:nvSpPr>
          <p:cNvPr id="1265" name="Google Shape;1265;p102"/>
          <p:cNvSpPr txBox="1"/>
          <p:nvPr/>
        </p:nvSpPr>
        <p:spPr>
          <a:xfrm>
            <a:off x="7329975" y="1283575"/>
            <a:ext cx="1329300" cy="1190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All clicks</a:t>
            </a:r>
            <a:endParaRPr b="0" i="0" sz="1000" u="none" cap="none" strike="noStrike">
              <a:solidFill>
                <a:srgbClr val="16325C"/>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Mostly clicks</a:t>
            </a:r>
            <a:endParaRPr b="0" i="0" sz="1000" u="none" cap="none" strike="noStrike">
              <a:solidFill>
                <a:srgbClr val="16325C"/>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50/50 clicks &amp; code</a:t>
            </a:r>
            <a:endParaRPr b="0" i="0" sz="1000" u="none" cap="none" strike="noStrike">
              <a:solidFill>
                <a:srgbClr val="16325C"/>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Mostly code</a:t>
            </a:r>
            <a:endParaRPr b="0" i="0" sz="1000" u="none" cap="none" strike="noStrike">
              <a:solidFill>
                <a:srgbClr val="16325C"/>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All code</a:t>
            </a:r>
            <a:endParaRPr b="0" i="0" sz="1000" u="none" cap="none" strike="noStrike">
              <a:solidFill>
                <a:srgbClr val="16325C"/>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Not sure</a:t>
            </a:r>
            <a:endParaRPr b="0" i="0" sz="1000" u="none" cap="none" strike="noStrike">
              <a:solidFill>
                <a:srgbClr val="16325C"/>
              </a:solidFill>
              <a:latin typeface="Open Sans"/>
              <a:ea typeface="Open Sans"/>
              <a:cs typeface="Open Sans"/>
              <a:sym typeface="Open Sans"/>
            </a:endParaRPr>
          </a:p>
        </p:txBody>
      </p:sp>
      <p:sp>
        <p:nvSpPr>
          <p:cNvPr id="1266" name="Google Shape;1266;p102"/>
          <p:cNvSpPr/>
          <p:nvPr/>
        </p:nvSpPr>
        <p:spPr>
          <a:xfrm>
            <a:off x="7239675" y="1413250"/>
            <a:ext cx="90300" cy="885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102"/>
          <p:cNvSpPr/>
          <p:nvPr/>
        </p:nvSpPr>
        <p:spPr>
          <a:xfrm>
            <a:off x="7239675" y="1639756"/>
            <a:ext cx="90300" cy="885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102"/>
          <p:cNvSpPr/>
          <p:nvPr/>
        </p:nvSpPr>
        <p:spPr>
          <a:xfrm>
            <a:off x="7239675" y="1866263"/>
            <a:ext cx="90300" cy="885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102"/>
          <p:cNvSpPr/>
          <p:nvPr/>
        </p:nvSpPr>
        <p:spPr>
          <a:xfrm>
            <a:off x="7239675" y="2092769"/>
            <a:ext cx="90300" cy="885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102"/>
          <p:cNvSpPr/>
          <p:nvPr/>
        </p:nvSpPr>
        <p:spPr>
          <a:xfrm>
            <a:off x="7239675" y="2319275"/>
            <a:ext cx="90300" cy="885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102"/>
          <p:cNvSpPr/>
          <p:nvPr/>
        </p:nvSpPr>
        <p:spPr>
          <a:xfrm rot="5400000">
            <a:off x="6547850" y="1513875"/>
            <a:ext cx="304800" cy="537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102"/>
          <p:cNvSpPr/>
          <p:nvPr/>
        </p:nvSpPr>
        <p:spPr>
          <a:xfrm rot="5400000">
            <a:off x="6307400" y="1327125"/>
            <a:ext cx="304800" cy="4272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102"/>
          <p:cNvSpPr/>
          <p:nvPr/>
        </p:nvSpPr>
        <p:spPr>
          <a:xfrm rot="5400000">
            <a:off x="5056400" y="503325"/>
            <a:ext cx="304800" cy="20748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102"/>
          <p:cNvSpPr/>
          <p:nvPr/>
        </p:nvSpPr>
        <p:spPr>
          <a:xfrm rot="5400000">
            <a:off x="5459450" y="1617675"/>
            <a:ext cx="304800" cy="7977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102"/>
          <p:cNvSpPr/>
          <p:nvPr/>
        </p:nvSpPr>
        <p:spPr>
          <a:xfrm rot="5400000">
            <a:off x="5366075" y="2043225"/>
            <a:ext cx="304800" cy="8982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102"/>
          <p:cNvSpPr/>
          <p:nvPr/>
        </p:nvSpPr>
        <p:spPr>
          <a:xfrm rot="5400000">
            <a:off x="5696000" y="2613800"/>
            <a:ext cx="304800" cy="7086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102"/>
          <p:cNvSpPr/>
          <p:nvPr/>
        </p:nvSpPr>
        <p:spPr>
          <a:xfrm rot="5400000">
            <a:off x="5885550" y="3276950"/>
            <a:ext cx="304800" cy="3339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102"/>
          <p:cNvSpPr/>
          <p:nvPr/>
        </p:nvSpPr>
        <p:spPr>
          <a:xfrm rot="5400000">
            <a:off x="3079550" y="601275"/>
            <a:ext cx="304800" cy="18789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102"/>
          <p:cNvSpPr/>
          <p:nvPr/>
        </p:nvSpPr>
        <p:spPr>
          <a:xfrm rot="5400000">
            <a:off x="2023075" y="1423725"/>
            <a:ext cx="304800" cy="2340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102"/>
          <p:cNvSpPr/>
          <p:nvPr/>
        </p:nvSpPr>
        <p:spPr>
          <a:xfrm rot="5400000">
            <a:off x="2964050" y="1382175"/>
            <a:ext cx="304800" cy="12687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102"/>
          <p:cNvSpPr/>
          <p:nvPr/>
        </p:nvSpPr>
        <p:spPr>
          <a:xfrm rot="5400000">
            <a:off x="2941175" y="1926825"/>
            <a:ext cx="304800" cy="11310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102"/>
          <p:cNvSpPr/>
          <p:nvPr/>
        </p:nvSpPr>
        <p:spPr>
          <a:xfrm rot="5400000">
            <a:off x="3106850" y="2332850"/>
            <a:ext cx="304800" cy="12705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102"/>
          <p:cNvSpPr/>
          <p:nvPr/>
        </p:nvSpPr>
        <p:spPr>
          <a:xfrm rot="5400000">
            <a:off x="3411801" y="2501300"/>
            <a:ext cx="304800" cy="18852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102"/>
          <p:cNvSpPr/>
          <p:nvPr/>
        </p:nvSpPr>
        <p:spPr>
          <a:xfrm rot="5400000">
            <a:off x="4329503" y="1285425"/>
            <a:ext cx="304800" cy="14622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102"/>
          <p:cNvSpPr/>
          <p:nvPr/>
        </p:nvSpPr>
        <p:spPr>
          <a:xfrm rot="5400000">
            <a:off x="4211822" y="1787175"/>
            <a:ext cx="304800" cy="14103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102"/>
          <p:cNvSpPr/>
          <p:nvPr/>
        </p:nvSpPr>
        <p:spPr>
          <a:xfrm rot="5400000">
            <a:off x="4541900" y="2168300"/>
            <a:ext cx="304800" cy="15996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102"/>
          <p:cNvSpPr/>
          <p:nvPr/>
        </p:nvSpPr>
        <p:spPr>
          <a:xfrm rot="5400000">
            <a:off x="5037825" y="2760500"/>
            <a:ext cx="304800" cy="13668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102"/>
          <p:cNvSpPr/>
          <p:nvPr/>
        </p:nvSpPr>
        <p:spPr>
          <a:xfrm rot="5400000">
            <a:off x="5975000" y="1899825"/>
            <a:ext cx="304800" cy="2334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102"/>
          <p:cNvSpPr/>
          <p:nvPr/>
        </p:nvSpPr>
        <p:spPr>
          <a:xfrm rot="5400000">
            <a:off x="6025100" y="2282025"/>
            <a:ext cx="304800" cy="4206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102"/>
          <p:cNvSpPr/>
          <p:nvPr/>
        </p:nvSpPr>
        <p:spPr>
          <a:xfrm rot="5400000">
            <a:off x="6142850" y="2875550"/>
            <a:ext cx="304800" cy="1851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102"/>
          <p:cNvSpPr/>
          <p:nvPr/>
        </p:nvSpPr>
        <p:spPr>
          <a:xfrm rot="5400000">
            <a:off x="6120950" y="3375350"/>
            <a:ext cx="304800" cy="1371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102"/>
          <p:cNvSpPr txBox="1"/>
          <p:nvPr/>
        </p:nvSpPr>
        <p:spPr>
          <a:xfrm>
            <a:off x="443829" y="1388325"/>
            <a:ext cx="1578600" cy="30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Core Coder</a:t>
            </a:r>
            <a:endParaRPr b="1" i="0" sz="1200" u="none" cap="none" strike="noStrike">
              <a:solidFill>
                <a:srgbClr val="344452"/>
              </a:solidFill>
              <a:latin typeface="Open Sans"/>
              <a:ea typeface="Open Sans"/>
              <a:cs typeface="Open Sans"/>
              <a:sym typeface="Open Sans"/>
            </a:endParaRPr>
          </a:p>
        </p:txBody>
      </p:sp>
      <p:sp>
        <p:nvSpPr>
          <p:cNvPr id="1293" name="Google Shape;1293;p102"/>
          <p:cNvSpPr txBox="1"/>
          <p:nvPr/>
        </p:nvSpPr>
        <p:spPr>
          <a:xfrm>
            <a:off x="443927" y="1864125"/>
            <a:ext cx="1578600" cy="30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Cloud Architect</a:t>
            </a:r>
            <a:endParaRPr b="1" i="0" sz="1200" u="none" cap="none" strike="noStrike">
              <a:solidFill>
                <a:srgbClr val="344452"/>
              </a:solidFill>
              <a:latin typeface="Open Sans"/>
              <a:ea typeface="Open Sans"/>
              <a:cs typeface="Open Sans"/>
              <a:sym typeface="Open Sans"/>
            </a:endParaRPr>
          </a:p>
        </p:txBody>
      </p:sp>
      <p:sp>
        <p:nvSpPr>
          <p:cNvPr id="1294" name="Google Shape;1294;p102"/>
          <p:cNvSpPr txBox="1"/>
          <p:nvPr/>
        </p:nvSpPr>
        <p:spPr>
          <a:xfrm>
            <a:off x="422826" y="2339925"/>
            <a:ext cx="1578600" cy="30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Data Connector</a:t>
            </a:r>
            <a:endParaRPr b="1" i="0" sz="1200" u="none" cap="none" strike="noStrike">
              <a:solidFill>
                <a:srgbClr val="344452"/>
              </a:solidFill>
              <a:latin typeface="Open Sans"/>
              <a:ea typeface="Open Sans"/>
              <a:cs typeface="Open Sans"/>
              <a:sym typeface="Open Sans"/>
            </a:endParaRPr>
          </a:p>
        </p:txBody>
      </p:sp>
      <p:sp>
        <p:nvSpPr>
          <p:cNvPr id="1295" name="Google Shape;1295;p102"/>
          <p:cNvSpPr txBox="1"/>
          <p:nvPr/>
        </p:nvSpPr>
        <p:spPr>
          <a:xfrm>
            <a:off x="424100" y="2815725"/>
            <a:ext cx="1578600" cy="30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Quality Champion</a:t>
            </a:r>
            <a:endParaRPr b="1" i="0" sz="1200" u="none" cap="none" strike="noStrike">
              <a:solidFill>
                <a:srgbClr val="344452"/>
              </a:solidFill>
              <a:latin typeface="Open Sans"/>
              <a:ea typeface="Open Sans"/>
              <a:cs typeface="Open Sans"/>
              <a:sym typeface="Open Sans"/>
            </a:endParaRPr>
          </a:p>
        </p:txBody>
      </p:sp>
      <p:sp>
        <p:nvSpPr>
          <p:cNvPr id="1296" name="Google Shape;1296;p102"/>
          <p:cNvSpPr txBox="1"/>
          <p:nvPr/>
        </p:nvSpPr>
        <p:spPr>
          <a:xfrm>
            <a:off x="424002" y="3291525"/>
            <a:ext cx="1578600" cy="30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Product Definer</a:t>
            </a:r>
            <a:endParaRPr b="1" i="0" sz="1200" u="none" cap="none" strike="noStrike">
              <a:solidFill>
                <a:srgbClr val="344452"/>
              </a:solidFill>
              <a:latin typeface="Open Sans"/>
              <a:ea typeface="Open Sans"/>
              <a:cs typeface="Open Sans"/>
              <a:sym typeface="Open Sans"/>
            </a:endParaRPr>
          </a:p>
        </p:txBody>
      </p:sp>
      <p:sp>
        <p:nvSpPr>
          <p:cNvPr id="1297" name="Google Shape;1297;p102"/>
          <p:cNvSpPr/>
          <p:nvPr/>
        </p:nvSpPr>
        <p:spPr>
          <a:xfrm rot="5400000">
            <a:off x="6333201" y="1775025"/>
            <a:ext cx="304800" cy="4830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102"/>
          <p:cNvSpPr/>
          <p:nvPr/>
        </p:nvSpPr>
        <p:spPr>
          <a:xfrm rot="5400000">
            <a:off x="6405049" y="2322675"/>
            <a:ext cx="304800" cy="3393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102"/>
          <p:cNvSpPr/>
          <p:nvPr/>
        </p:nvSpPr>
        <p:spPr>
          <a:xfrm rot="5400000">
            <a:off x="6405050" y="2798450"/>
            <a:ext cx="304800" cy="3393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102"/>
          <p:cNvSpPr/>
          <p:nvPr/>
        </p:nvSpPr>
        <p:spPr>
          <a:xfrm rot="5400000">
            <a:off x="6382100" y="3251300"/>
            <a:ext cx="304800" cy="3852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102"/>
          <p:cNvSpPr/>
          <p:nvPr/>
        </p:nvSpPr>
        <p:spPr>
          <a:xfrm rot="5400000">
            <a:off x="1882625" y="1517175"/>
            <a:ext cx="304800" cy="471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102"/>
          <p:cNvSpPr/>
          <p:nvPr/>
        </p:nvSpPr>
        <p:spPr>
          <a:xfrm>
            <a:off x="7239675" y="2545775"/>
            <a:ext cx="90300" cy="885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102"/>
          <p:cNvSpPr/>
          <p:nvPr/>
        </p:nvSpPr>
        <p:spPr>
          <a:xfrm rot="5400000">
            <a:off x="2093299" y="1780125"/>
            <a:ext cx="304800" cy="4728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102"/>
          <p:cNvSpPr/>
          <p:nvPr/>
        </p:nvSpPr>
        <p:spPr>
          <a:xfrm rot="5400000">
            <a:off x="2117375" y="2234025"/>
            <a:ext cx="304800" cy="5166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102"/>
          <p:cNvSpPr/>
          <p:nvPr/>
        </p:nvSpPr>
        <p:spPr>
          <a:xfrm rot="5400000">
            <a:off x="2164250" y="2660775"/>
            <a:ext cx="304800" cy="6147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102"/>
          <p:cNvSpPr/>
          <p:nvPr/>
        </p:nvSpPr>
        <p:spPr>
          <a:xfrm rot="5400000">
            <a:off x="2164250" y="3136575"/>
            <a:ext cx="304800" cy="6147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102"/>
          <p:cNvSpPr txBox="1"/>
          <p:nvPr/>
        </p:nvSpPr>
        <p:spPr>
          <a:xfrm>
            <a:off x="5608700" y="3809250"/>
            <a:ext cx="1329300" cy="304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000"/>
              <a:buFont typeface="Arial"/>
              <a:buNone/>
            </a:pPr>
            <a:r>
              <a:rPr b="0" i="0" lang="en" sz="1000" u="none" cap="none" strike="noStrike">
                <a:solidFill>
                  <a:srgbClr val="54698D"/>
                </a:solidFill>
                <a:latin typeface="Open Sans"/>
                <a:ea typeface="Open Sans"/>
                <a:cs typeface="Open Sans"/>
                <a:sym typeface="Open Sans"/>
              </a:rPr>
              <a:t>All Code</a:t>
            </a:r>
            <a:endParaRPr b="0" i="0" sz="1000" u="none" cap="none" strike="noStrike">
              <a:solidFill>
                <a:srgbClr val="54698D"/>
              </a:solidFill>
              <a:latin typeface="Open Sans"/>
              <a:ea typeface="Open Sans"/>
              <a:cs typeface="Open Sans"/>
              <a:sym typeface="Open Sans"/>
            </a:endParaRPr>
          </a:p>
        </p:txBody>
      </p:sp>
      <p:sp>
        <p:nvSpPr>
          <p:cNvPr id="1308" name="Google Shape;1308;p102"/>
          <p:cNvSpPr txBox="1"/>
          <p:nvPr/>
        </p:nvSpPr>
        <p:spPr>
          <a:xfrm>
            <a:off x="1575800" y="3809250"/>
            <a:ext cx="1329300" cy="304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000"/>
              <a:buFont typeface="Arial"/>
              <a:buNone/>
            </a:pPr>
            <a:r>
              <a:rPr b="0" i="0" lang="en" sz="1000" u="none" cap="none" strike="noStrike">
                <a:solidFill>
                  <a:srgbClr val="54698D"/>
                </a:solidFill>
                <a:latin typeface="Open Sans"/>
                <a:ea typeface="Open Sans"/>
                <a:cs typeface="Open Sans"/>
                <a:sym typeface="Open Sans"/>
              </a:rPr>
              <a:t>All Clicks</a:t>
            </a:r>
            <a:endParaRPr b="0" i="0" sz="1000" u="none" cap="none" strike="noStrike">
              <a:solidFill>
                <a:srgbClr val="54698D"/>
              </a:solidFill>
              <a:latin typeface="Open Sans"/>
              <a:ea typeface="Open Sans"/>
              <a:cs typeface="Open Sans"/>
              <a:sym typeface="Open Sans"/>
            </a:endParaRPr>
          </a:p>
        </p:txBody>
      </p:sp>
      <p:cxnSp>
        <p:nvCxnSpPr>
          <p:cNvPr id="1309" name="Google Shape;1309;p102"/>
          <p:cNvCxnSpPr/>
          <p:nvPr/>
        </p:nvCxnSpPr>
        <p:spPr>
          <a:xfrm>
            <a:off x="2621600" y="3961650"/>
            <a:ext cx="3297300" cy="0"/>
          </a:xfrm>
          <a:prstGeom prst="straightConnector1">
            <a:avLst/>
          </a:prstGeom>
          <a:noFill/>
          <a:ln cap="flat" cmpd="sng" w="19050">
            <a:solidFill>
              <a:srgbClr val="54698D"/>
            </a:solidFill>
            <a:prstDash val="solid"/>
            <a:round/>
            <a:headEnd len="med" w="med" type="triangle"/>
            <a:tailEnd len="med" w="med" type="triangle"/>
          </a:ln>
        </p:spPr>
      </p:cxnSp>
      <p:sp>
        <p:nvSpPr>
          <p:cNvPr id="1310" name="Google Shape;1310;p102"/>
          <p:cNvSpPr txBox="1"/>
          <p:nvPr/>
        </p:nvSpPr>
        <p:spPr>
          <a:xfrm>
            <a:off x="264650" y="605679"/>
            <a:ext cx="8180400" cy="38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54698D"/>
                </a:solidFill>
                <a:latin typeface="Open Sans"/>
                <a:ea typeface="Open Sans"/>
                <a:cs typeface="Open Sans"/>
                <a:sym typeface="Open Sans"/>
              </a:rPr>
              <a:t>66% of Core Coders use declarative tools at least half the time. </a:t>
            </a:r>
            <a:endParaRPr b="0" i="0" sz="1400" u="none" cap="none" strike="noStrike">
              <a:solidFill>
                <a:srgbClr val="54698D"/>
              </a:solidFill>
              <a:latin typeface="Open Sans"/>
              <a:ea typeface="Open Sans"/>
              <a:cs typeface="Open Sans"/>
              <a:sym typeface="Open Sans"/>
            </a:endParaRPr>
          </a:p>
        </p:txBody>
      </p:sp>
      <p:sp>
        <p:nvSpPr>
          <p:cNvPr id="1311" name="Google Shape;1311;p102"/>
          <p:cNvSpPr txBox="1"/>
          <p:nvPr/>
        </p:nvSpPr>
        <p:spPr>
          <a:xfrm>
            <a:off x="7129150" y="2917150"/>
            <a:ext cx="1715400" cy="821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 sz="1000" u="none" cap="none" strike="noStrike">
                <a:solidFill>
                  <a:srgbClr val="54698D"/>
                </a:solidFill>
                <a:latin typeface="Open Sans"/>
                <a:ea typeface="Open Sans"/>
                <a:cs typeface="Open Sans"/>
                <a:sym typeface="Open Sans"/>
              </a:rPr>
              <a:t>Which best describes how you customize </a:t>
            </a:r>
            <a:br>
              <a:rPr b="0" i="0" lang="en" sz="1000" u="none" cap="none" strike="noStrike">
                <a:solidFill>
                  <a:srgbClr val="54698D"/>
                </a:solidFill>
                <a:latin typeface="Open Sans"/>
                <a:ea typeface="Open Sans"/>
                <a:cs typeface="Open Sans"/>
                <a:sym typeface="Open Sans"/>
              </a:rPr>
            </a:br>
            <a:r>
              <a:rPr b="0" i="0" lang="en" sz="1000" u="none" cap="none" strike="noStrike">
                <a:solidFill>
                  <a:srgbClr val="54698D"/>
                </a:solidFill>
                <a:latin typeface="Open Sans"/>
                <a:ea typeface="Open Sans"/>
                <a:cs typeface="Open Sans"/>
                <a:sym typeface="Open Sans"/>
              </a:rPr>
              <a:t>or build on the </a:t>
            </a:r>
            <a:br>
              <a:rPr b="0" i="0" lang="en" sz="1000" u="none" cap="none" strike="noStrike">
                <a:solidFill>
                  <a:srgbClr val="54698D"/>
                </a:solidFill>
                <a:latin typeface="Open Sans"/>
                <a:ea typeface="Open Sans"/>
                <a:cs typeface="Open Sans"/>
                <a:sym typeface="Open Sans"/>
              </a:rPr>
            </a:br>
            <a:r>
              <a:rPr b="0" i="0" lang="en" sz="1000" u="none" cap="none" strike="noStrike">
                <a:solidFill>
                  <a:srgbClr val="54698D"/>
                </a:solidFill>
                <a:latin typeface="Open Sans"/>
                <a:ea typeface="Open Sans"/>
                <a:cs typeface="Open Sans"/>
                <a:sym typeface="Open Sans"/>
              </a:rPr>
              <a:t>Salesforce platform?</a:t>
            </a:r>
            <a:endParaRPr b="0" i="0" sz="1000" u="none" cap="none" strike="noStrike">
              <a:solidFill>
                <a:srgbClr val="54698D"/>
              </a:solidFill>
              <a:latin typeface="Arial"/>
              <a:ea typeface="Arial"/>
              <a:cs typeface="Arial"/>
              <a:sym typeface="Arial"/>
            </a:endParaRPr>
          </a:p>
        </p:txBody>
      </p:sp>
      <p:sp>
        <p:nvSpPr>
          <p:cNvPr id="1312" name="Google Shape;1312;p102"/>
          <p:cNvSpPr/>
          <p:nvPr/>
        </p:nvSpPr>
        <p:spPr>
          <a:xfrm rot="5400000">
            <a:off x="2938450" y="460125"/>
            <a:ext cx="304800" cy="2161200"/>
          </a:xfrm>
          <a:prstGeom prst="rect">
            <a:avLst/>
          </a:prstGeom>
          <a:solidFill>
            <a:srgbClr val="FFD966">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102"/>
          <p:cNvSpPr/>
          <p:nvPr/>
        </p:nvSpPr>
        <p:spPr>
          <a:xfrm rot="5400000">
            <a:off x="3461175" y="413325"/>
            <a:ext cx="304800" cy="3206400"/>
          </a:xfrm>
          <a:prstGeom prst="rect">
            <a:avLst/>
          </a:prstGeom>
          <a:solidFill>
            <a:srgbClr val="FFD966">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102"/>
          <p:cNvSpPr/>
          <p:nvPr/>
        </p:nvSpPr>
        <p:spPr>
          <a:xfrm rot="5400000">
            <a:off x="3392175" y="966675"/>
            <a:ext cx="304800" cy="3051300"/>
          </a:xfrm>
          <a:prstGeom prst="rect">
            <a:avLst/>
          </a:prstGeom>
          <a:solidFill>
            <a:srgbClr val="FFD966">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102"/>
          <p:cNvSpPr/>
          <p:nvPr/>
        </p:nvSpPr>
        <p:spPr>
          <a:xfrm rot="5400000">
            <a:off x="3608950" y="1224525"/>
            <a:ext cx="304800" cy="3487200"/>
          </a:xfrm>
          <a:prstGeom prst="rect">
            <a:avLst/>
          </a:prstGeom>
          <a:solidFill>
            <a:srgbClr val="FFD966">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102"/>
          <p:cNvSpPr/>
          <p:nvPr/>
        </p:nvSpPr>
        <p:spPr>
          <a:xfrm rot="5400000">
            <a:off x="3795325" y="1510575"/>
            <a:ext cx="304800" cy="3866700"/>
          </a:xfrm>
          <a:prstGeom prst="rect">
            <a:avLst/>
          </a:prstGeom>
          <a:solidFill>
            <a:srgbClr val="FFD966">
              <a:alpha val="5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17" name="Google Shape;1317;p102"/>
          <p:cNvCxnSpPr/>
          <p:nvPr/>
        </p:nvCxnSpPr>
        <p:spPr>
          <a:xfrm>
            <a:off x="2010175" y="1334250"/>
            <a:ext cx="0" cy="232260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1" name="Shape 1321"/>
        <p:cNvGrpSpPr/>
        <p:nvPr/>
      </p:nvGrpSpPr>
      <p:grpSpPr>
        <a:xfrm>
          <a:off x="0" y="0"/>
          <a:ext cx="0" cy="0"/>
          <a:chOff x="0" y="0"/>
          <a:chExt cx="0" cy="0"/>
        </a:xfrm>
      </p:grpSpPr>
      <p:sp>
        <p:nvSpPr>
          <p:cNvPr id="1322" name="Google Shape;1322;p103"/>
          <p:cNvSpPr txBox="1"/>
          <p:nvPr/>
        </p:nvSpPr>
        <p:spPr>
          <a:xfrm>
            <a:off x="7659750" y="1249575"/>
            <a:ext cx="11847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54698D"/>
                </a:solidFill>
                <a:latin typeface="Open Sans"/>
                <a:ea typeface="Open Sans"/>
                <a:cs typeface="Open Sans"/>
                <a:sym typeface="Open Sans"/>
              </a:rPr>
              <a:t>Code</a:t>
            </a:r>
            <a:endParaRPr b="0" i="0" sz="1200" u="none" cap="none" strike="noStrike">
              <a:solidFill>
                <a:srgbClr val="54698D"/>
              </a:solidFill>
              <a:latin typeface="Open Sans"/>
              <a:ea typeface="Open Sans"/>
              <a:cs typeface="Open Sans"/>
              <a:sym typeface="Open Sans"/>
            </a:endParaRPr>
          </a:p>
        </p:txBody>
      </p:sp>
      <p:sp>
        <p:nvSpPr>
          <p:cNvPr id="1323" name="Google Shape;1323;p103"/>
          <p:cNvSpPr txBox="1"/>
          <p:nvPr/>
        </p:nvSpPr>
        <p:spPr>
          <a:xfrm>
            <a:off x="264650" y="1249575"/>
            <a:ext cx="1226100" cy="304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54698D"/>
                </a:solidFill>
                <a:latin typeface="Open Sans"/>
                <a:ea typeface="Open Sans"/>
                <a:cs typeface="Open Sans"/>
                <a:sym typeface="Open Sans"/>
              </a:rPr>
              <a:t>Clicks</a:t>
            </a:r>
            <a:endParaRPr b="0" i="0" sz="1200" u="none" cap="none" strike="noStrike">
              <a:solidFill>
                <a:srgbClr val="54698D"/>
              </a:solidFill>
              <a:latin typeface="Open Sans"/>
              <a:ea typeface="Open Sans"/>
              <a:cs typeface="Open Sans"/>
              <a:sym typeface="Open Sans"/>
            </a:endParaRPr>
          </a:p>
        </p:txBody>
      </p:sp>
      <p:cxnSp>
        <p:nvCxnSpPr>
          <p:cNvPr id="1324" name="Google Shape;1324;p103"/>
          <p:cNvCxnSpPr/>
          <p:nvPr/>
        </p:nvCxnSpPr>
        <p:spPr>
          <a:xfrm>
            <a:off x="1560450" y="1401975"/>
            <a:ext cx="6023100" cy="0"/>
          </a:xfrm>
          <a:prstGeom prst="straightConnector1">
            <a:avLst/>
          </a:prstGeom>
          <a:noFill/>
          <a:ln cap="flat" cmpd="sng" w="19050">
            <a:solidFill>
              <a:srgbClr val="54698D"/>
            </a:solidFill>
            <a:prstDash val="solid"/>
            <a:round/>
            <a:headEnd len="med" w="med" type="stealth"/>
            <a:tailEnd len="med" w="med" type="stealth"/>
          </a:ln>
        </p:spPr>
      </p:cxnSp>
      <p:sp>
        <p:nvSpPr>
          <p:cNvPr id="1325" name="Google Shape;1325;p103"/>
          <p:cNvSpPr/>
          <p:nvPr/>
        </p:nvSpPr>
        <p:spPr>
          <a:xfrm>
            <a:off x="1566875" y="1915500"/>
            <a:ext cx="3196800" cy="3048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Admins</a:t>
            </a:r>
            <a:endParaRPr b="0" i="0" sz="1400" u="none" cap="none" strike="noStrike">
              <a:solidFill>
                <a:schemeClr val="lt1"/>
              </a:solidFill>
              <a:latin typeface="Open Sans"/>
              <a:ea typeface="Open Sans"/>
              <a:cs typeface="Open Sans"/>
              <a:sym typeface="Open Sans"/>
            </a:endParaRPr>
          </a:p>
        </p:txBody>
      </p:sp>
      <p:sp>
        <p:nvSpPr>
          <p:cNvPr id="1326" name="Google Shape;1326;p103"/>
          <p:cNvSpPr/>
          <p:nvPr/>
        </p:nvSpPr>
        <p:spPr>
          <a:xfrm>
            <a:off x="3164550" y="2907250"/>
            <a:ext cx="4412400" cy="3048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pen Sans"/>
                <a:ea typeface="Open Sans"/>
                <a:cs typeface="Open Sans"/>
                <a:sym typeface="Open Sans"/>
              </a:rPr>
              <a:t>Developers</a:t>
            </a:r>
            <a:endParaRPr b="0" i="0" sz="1400" u="none" cap="none" strike="noStrike">
              <a:solidFill>
                <a:schemeClr val="lt1"/>
              </a:solidFill>
              <a:latin typeface="Open Sans"/>
              <a:ea typeface="Open Sans"/>
              <a:cs typeface="Open Sans"/>
              <a:sym typeface="Open Sans"/>
            </a:endParaRPr>
          </a:p>
        </p:txBody>
      </p:sp>
      <p:sp>
        <p:nvSpPr>
          <p:cNvPr id="1327" name="Google Shape;1327;p103"/>
          <p:cNvSpPr txBox="1"/>
          <p:nvPr/>
        </p:nvSpPr>
        <p:spPr>
          <a:xfrm>
            <a:off x="264650" y="256775"/>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Clicks to code spectrum</a:t>
            </a:r>
            <a:endParaRPr b="0" i="0" sz="1800" u="none" cap="none" strike="noStrike">
              <a:solidFill>
                <a:srgbClr val="16325C"/>
              </a:solidFill>
              <a:latin typeface="Open Sans"/>
              <a:ea typeface="Open Sans"/>
              <a:cs typeface="Open Sans"/>
              <a:sym typeface="Open Sans"/>
            </a:endParaRPr>
          </a:p>
        </p:txBody>
      </p:sp>
      <p:cxnSp>
        <p:nvCxnSpPr>
          <p:cNvPr id="1328" name="Google Shape;1328;p103"/>
          <p:cNvCxnSpPr/>
          <p:nvPr/>
        </p:nvCxnSpPr>
        <p:spPr>
          <a:xfrm>
            <a:off x="4554500" y="1359675"/>
            <a:ext cx="0" cy="84600"/>
          </a:xfrm>
          <a:prstGeom prst="straightConnector1">
            <a:avLst/>
          </a:prstGeom>
          <a:noFill/>
          <a:ln cap="flat" cmpd="sng" w="19050">
            <a:solidFill>
              <a:srgbClr val="54698D"/>
            </a:solidFill>
            <a:prstDash val="solid"/>
            <a:round/>
            <a:headEnd len="sm" w="sm" type="none"/>
            <a:tailEnd len="sm" w="sm" type="none"/>
          </a:ln>
        </p:spPr>
      </p:cxnSp>
      <p:sp>
        <p:nvSpPr>
          <p:cNvPr id="1329" name="Google Shape;1329;p103"/>
          <p:cNvSpPr txBox="1"/>
          <p:nvPr/>
        </p:nvSpPr>
        <p:spPr>
          <a:xfrm>
            <a:off x="3526950" y="3212050"/>
            <a:ext cx="3687600" cy="667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1" lang="en" sz="1000" u="none" cap="none" strike="noStrike">
                <a:solidFill>
                  <a:srgbClr val="16325C"/>
                </a:solidFill>
                <a:latin typeface="Open Sans"/>
                <a:ea typeface="Open Sans"/>
                <a:cs typeface="Open Sans"/>
                <a:sym typeface="Open Sans"/>
              </a:rPr>
              <a:t>“We always try to do something declaratively if we can. We trust the Salesforce engineers that implemented the feature to be the most efficient. If we can’t, that’s when we go custom.”</a:t>
            </a:r>
            <a:endParaRPr b="0" i="1" sz="1000" u="none" cap="none" strike="noStrike">
              <a:solidFill>
                <a:srgbClr val="16325C"/>
              </a:solidFill>
              <a:latin typeface="Open Sans"/>
              <a:ea typeface="Open Sans"/>
              <a:cs typeface="Open Sans"/>
              <a:sym typeface="Open Sans"/>
            </a:endParaRPr>
          </a:p>
        </p:txBody>
      </p:sp>
      <p:sp>
        <p:nvSpPr>
          <p:cNvPr id="1330" name="Google Shape;1330;p103"/>
          <p:cNvSpPr txBox="1"/>
          <p:nvPr/>
        </p:nvSpPr>
        <p:spPr>
          <a:xfrm>
            <a:off x="1991525" y="2220300"/>
            <a:ext cx="23475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1" lang="en" sz="1000" u="none" cap="none" strike="noStrike">
                <a:solidFill>
                  <a:srgbClr val="16325C"/>
                </a:solidFill>
                <a:latin typeface="Open Sans"/>
                <a:ea typeface="Open Sans"/>
                <a:cs typeface="Open Sans"/>
                <a:sym typeface="Open Sans"/>
              </a:rPr>
              <a:t>“Point and click customization. For me, that's the best. I'm not a developer.”</a:t>
            </a:r>
            <a:endParaRPr b="0" i="1" sz="1000" u="none" cap="none" strike="noStrike">
              <a:solidFill>
                <a:srgbClr val="16325C"/>
              </a:solidFill>
              <a:latin typeface="Open Sans"/>
              <a:ea typeface="Open Sans"/>
              <a:cs typeface="Open Sans"/>
              <a:sym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185ED"/>
        </a:solidFill>
      </p:bgPr>
    </p:bg>
    <p:spTree>
      <p:nvGrpSpPr>
        <p:cNvPr id="1334" name="Shape 1334"/>
        <p:cNvGrpSpPr/>
        <p:nvPr/>
      </p:nvGrpSpPr>
      <p:grpSpPr>
        <a:xfrm>
          <a:off x="0" y="0"/>
          <a:ext cx="0" cy="0"/>
          <a:chOff x="0" y="0"/>
          <a:chExt cx="0" cy="0"/>
        </a:xfrm>
      </p:grpSpPr>
      <p:sp>
        <p:nvSpPr>
          <p:cNvPr id="1335" name="Google Shape;1335;p104"/>
          <p:cNvSpPr txBox="1"/>
          <p:nvPr/>
        </p:nvSpPr>
        <p:spPr>
          <a:xfrm>
            <a:off x="646496" y="2093025"/>
            <a:ext cx="7622400" cy="54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Open Sans"/>
                <a:ea typeface="Open Sans"/>
                <a:cs typeface="Open Sans"/>
                <a:sym typeface="Open Sans"/>
              </a:rPr>
              <a:t>Now what?</a:t>
            </a:r>
            <a:endParaRPr b="1" i="0" sz="3600" u="none" cap="none" strike="noStrike">
              <a:solidFill>
                <a:srgbClr val="FFFFFF"/>
              </a:solidFill>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Google Shape;1340;p105"/>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One</a:t>
            </a:r>
            <a:r>
              <a:rPr b="1" i="0" lang="en" sz="1800" u="none" cap="none" strike="noStrike">
                <a:solidFill>
                  <a:srgbClr val="16325C"/>
                </a:solidFill>
                <a:latin typeface="Open Sans"/>
                <a:ea typeface="Open Sans"/>
                <a:cs typeface="Open Sans"/>
                <a:sym typeface="Open Sans"/>
              </a:rPr>
              <a:t> </a:t>
            </a:r>
            <a:r>
              <a:rPr b="0" i="0" lang="en" sz="1800" u="none" cap="none" strike="noStrike">
                <a:solidFill>
                  <a:srgbClr val="16325C"/>
                </a:solidFill>
                <a:latin typeface="Open Sans"/>
                <a:ea typeface="Open Sans"/>
                <a:cs typeface="Open Sans"/>
                <a:sym typeface="Open Sans"/>
              </a:rPr>
              <a:t>Platform for admins and developers</a:t>
            </a:r>
            <a:endParaRPr b="0" i="0" sz="1800" u="none" cap="none" strike="noStrike">
              <a:solidFill>
                <a:srgbClr val="16325C"/>
              </a:solidFill>
              <a:latin typeface="Open Sans"/>
              <a:ea typeface="Open Sans"/>
              <a:cs typeface="Open Sans"/>
              <a:sym typeface="Open Sans"/>
            </a:endParaRPr>
          </a:p>
        </p:txBody>
      </p:sp>
      <p:sp>
        <p:nvSpPr>
          <p:cNvPr id="1341" name="Google Shape;1341;p105"/>
          <p:cNvSpPr txBox="1"/>
          <p:nvPr/>
        </p:nvSpPr>
        <p:spPr>
          <a:xfrm>
            <a:off x="304775"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Accidental</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Admin</a:t>
            </a:r>
            <a:endParaRPr b="0" i="0" sz="1000" u="none" cap="none" strike="noStrike">
              <a:solidFill>
                <a:srgbClr val="16325C"/>
              </a:solidFill>
              <a:latin typeface="Open Sans"/>
              <a:ea typeface="Open Sans"/>
              <a:cs typeface="Open Sans"/>
              <a:sym typeface="Open Sans"/>
            </a:endParaRPr>
          </a:p>
        </p:txBody>
      </p:sp>
      <p:sp>
        <p:nvSpPr>
          <p:cNvPr id="1342" name="Google Shape;1342;p105"/>
          <p:cNvSpPr txBox="1"/>
          <p:nvPr/>
        </p:nvSpPr>
        <p:spPr>
          <a:xfrm>
            <a:off x="264650" y="4312225"/>
            <a:ext cx="3021900" cy="3237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rgbClr val="54698D"/>
                </a:solidFill>
                <a:latin typeface="Open Sans"/>
                <a:ea typeface="Open Sans"/>
                <a:cs typeface="Open Sans"/>
                <a:sym typeface="Open Sans"/>
              </a:rPr>
              <a:t>Learn more about our Admin Personas </a:t>
            </a:r>
            <a:r>
              <a:rPr b="0" i="0" lang="en" sz="800" u="sng" cap="none" strike="noStrike">
                <a:solidFill>
                  <a:schemeClr val="hlink"/>
                </a:solidFill>
                <a:latin typeface="Open Sans"/>
                <a:ea typeface="Open Sans"/>
                <a:cs typeface="Open Sans"/>
                <a:sym typeface="Open Sans"/>
                <a:hlinkClick r:id="rId3"/>
              </a:rPr>
              <a:t>here</a:t>
            </a:r>
            <a:endParaRPr b="0" i="0" sz="800" u="none" cap="none" strike="noStrike">
              <a:solidFill>
                <a:srgbClr val="54698D"/>
              </a:solidFill>
              <a:latin typeface="Arial"/>
              <a:ea typeface="Arial"/>
              <a:cs typeface="Arial"/>
              <a:sym typeface="Arial"/>
            </a:endParaRPr>
          </a:p>
        </p:txBody>
      </p:sp>
      <p:sp>
        <p:nvSpPr>
          <p:cNvPr id="1343" name="Google Shape;1343;p105"/>
          <p:cNvSpPr txBox="1"/>
          <p:nvPr/>
        </p:nvSpPr>
        <p:spPr>
          <a:xfrm>
            <a:off x="3663417"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Accelerated</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Admin</a:t>
            </a:r>
            <a:endParaRPr b="0" i="0" sz="1000" u="none" cap="none" strike="noStrike">
              <a:solidFill>
                <a:srgbClr val="16325C"/>
              </a:solidFill>
              <a:latin typeface="Open Sans"/>
              <a:ea typeface="Open Sans"/>
              <a:cs typeface="Open Sans"/>
              <a:sym typeface="Open Sans"/>
            </a:endParaRPr>
          </a:p>
        </p:txBody>
      </p:sp>
      <p:sp>
        <p:nvSpPr>
          <p:cNvPr id="1344" name="Google Shape;1344;p105"/>
          <p:cNvSpPr txBox="1"/>
          <p:nvPr/>
        </p:nvSpPr>
        <p:spPr>
          <a:xfrm>
            <a:off x="2823741"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All-Star</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Admin</a:t>
            </a:r>
            <a:endParaRPr b="0" i="0" sz="1000" u="none" cap="none" strike="noStrike">
              <a:solidFill>
                <a:srgbClr val="16325C"/>
              </a:solidFill>
              <a:latin typeface="Open Sans"/>
              <a:ea typeface="Open Sans"/>
              <a:cs typeface="Open Sans"/>
              <a:sym typeface="Open Sans"/>
            </a:endParaRPr>
          </a:p>
        </p:txBody>
      </p:sp>
      <p:sp>
        <p:nvSpPr>
          <p:cNvPr id="1345" name="Google Shape;1345;p105"/>
          <p:cNvSpPr txBox="1"/>
          <p:nvPr/>
        </p:nvSpPr>
        <p:spPr>
          <a:xfrm>
            <a:off x="1984090"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Adept</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Admin</a:t>
            </a:r>
            <a:endParaRPr b="0" i="0" sz="1000" u="none" cap="none" strike="noStrike">
              <a:solidFill>
                <a:srgbClr val="16325C"/>
              </a:solidFill>
              <a:latin typeface="Open Sans"/>
              <a:ea typeface="Open Sans"/>
              <a:cs typeface="Open Sans"/>
              <a:sym typeface="Open Sans"/>
            </a:endParaRPr>
          </a:p>
        </p:txBody>
      </p:sp>
      <p:sp>
        <p:nvSpPr>
          <p:cNvPr id="1346" name="Google Shape;1346;p105"/>
          <p:cNvSpPr txBox="1"/>
          <p:nvPr/>
        </p:nvSpPr>
        <p:spPr>
          <a:xfrm>
            <a:off x="1144414"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Also</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Admin</a:t>
            </a:r>
            <a:endParaRPr b="0" i="0" sz="1000" u="none" cap="none" strike="noStrike">
              <a:solidFill>
                <a:srgbClr val="16325C"/>
              </a:solidFill>
              <a:latin typeface="Open Sans"/>
              <a:ea typeface="Open Sans"/>
              <a:cs typeface="Open Sans"/>
              <a:sym typeface="Open Sans"/>
            </a:endParaRPr>
          </a:p>
        </p:txBody>
      </p:sp>
      <p:sp>
        <p:nvSpPr>
          <p:cNvPr id="1347" name="Google Shape;1347;p105"/>
          <p:cNvSpPr txBox="1"/>
          <p:nvPr/>
        </p:nvSpPr>
        <p:spPr>
          <a:xfrm>
            <a:off x="4503081"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Core</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Coder</a:t>
            </a:r>
            <a:endParaRPr b="0" i="0" sz="1000" u="none" cap="none" strike="noStrike">
              <a:solidFill>
                <a:srgbClr val="16325C"/>
              </a:solidFill>
              <a:latin typeface="Open Sans"/>
              <a:ea typeface="Open Sans"/>
              <a:cs typeface="Open Sans"/>
              <a:sym typeface="Open Sans"/>
            </a:endParaRPr>
          </a:p>
        </p:txBody>
      </p:sp>
      <p:sp>
        <p:nvSpPr>
          <p:cNvPr id="1348" name="Google Shape;1348;p105"/>
          <p:cNvSpPr txBox="1"/>
          <p:nvPr/>
        </p:nvSpPr>
        <p:spPr>
          <a:xfrm>
            <a:off x="7861724"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Product</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Definer</a:t>
            </a:r>
            <a:endParaRPr b="0" i="0" sz="1000" u="none" cap="none" strike="noStrike">
              <a:solidFill>
                <a:srgbClr val="16325C"/>
              </a:solidFill>
              <a:latin typeface="Open Sans"/>
              <a:ea typeface="Open Sans"/>
              <a:cs typeface="Open Sans"/>
              <a:sym typeface="Open Sans"/>
            </a:endParaRPr>
          </a:p>
        </p:txBody>
      </p:sp>
      <p:sp>
        <p:nvSpPr>
          <p:cNvPr id="1349" name="Google Shape;1349;p105"/>
          <p:cNvSpPr txBox="1"/>
          <p:nvPr/>
        </p:nvSpPr>
        <p:spPr>
          <a:xfrm>
            <a:off x="7022047"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Quality</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Champion</a:t>
            </a:r>
            <a:endParaRPr b="0" i="0" sz="1000" u="none" cap="none" strike="noStrike">
              <a:solidFill>
                <a:srgbClr val="16325C"/>
              </a:solidFill>
              <a:latin typeface="Open Sans"/>
              <a:ea typeface="Open Sans"/>
              <a:cs typeface="Open Sans"/>
              <a:sym typeface="Open Sans"/>
            </a:endParaRPr>
          </a:p>
        </p:txBody>
      </p:sp>
      <p:sp>
        <p:nvSpPr>
          <p:cNvPr id="1350" name="Google Shape;1350;p105"/>
          <p:cNvSpPr txBox="1"/>
          <p:nvPr/>
        </p:nvSpPr>
        <p:spPr>
          <a:xfrm>
            <a:off x="6182396"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Data</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Connector</a:t>
            </a:r>
            <a:endParaRPr b="0" i="0" sz="1000" u="none" cap="none" strike="noStrike">
              <a:solidFill>
                <a:srgbClr val="16325C"/>
              </a:solidFill>
              <a:latin typeface="Open Sans"/>
              <a:ea typeface="Open Sans"/>
              <a:cs typeface="Open Sans"/>
              <a:sym typeface="Open Sans"/>
            </a:endParaRPr>
          </a:p>
        </p:txBody>
      </p:sp>
      <p:sp>
        <p:nvSpPr>
          <p:cNvPr id="1351" name="Google Shape;1351;p105"/>
          <p:cNvSpPr txBox="1"/>
          <p:nvPr/>
        </p:nvSpPr>
        <p:spPr>
          <a:xfrm>
            <a:off x="5342720"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Cloud</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Architect</a:t>
            </a:r>
            <a:endParaRPr b="0" i="0" sz="1000" u="none" cap="none" strike="noStrike">
              <a:solidFill>
                <a:srgbClr val="16325C"/>
              </a:solidFill>
              <a:latin typeface="Open Sans"/>
              <a:ea typeface="Open Sans"/>
              <a:cs typeface="Open Sans"/>
              <a:sym typeface="Open Sans"/>
            </a:endParaRPr>
          </a:p>
        </p:txBody>
      </p:sp>
      <p:pic>
        <p:nvPicPr>
          <p:cNvPr descr="platform1.png" id="1352" name="Google Shape;1352;p105"/>
          <p:cNvPicPr preferRelativeResize="0"/>
          <p:nvPr/>
        </p:nvPicPr>
        <p:blipFill rotWithShape="1">
          <a:blip r:embed="rId4">
            <a:alphaModFix/>
          </a:blip>
          <a:srcRect b="0" l="0" r="0" t="0"/>
          <a:stretch/>
        </p:blipFill>
        <p:spPr>
          <a:xfrm>
            <a:off x="5507639" y="1817635"/>
            <a:ext cx="628070" cy="673197"/>
          </a:xfrm>
          <a:prstGeom prst="rect">
            <a:avLst/>
          </a:prstGeom>
          <a:noFill/>
          <a:ln>
            <a:noFill/>
          </a:ln>
        </p:spPr>
      </p:pic>
      <p:pic>
        <p:nvPicPr>
          <p:cNvPr descr="platform2.png" id="1353" name="Google Shape;1353;p105"/>
          <p:cNvPicPr preferRelativeResize="0"/>
          <p:nvPr/>
        </p:nvPicPr>
        <p:blipFill rotWithShape="1">
          <a:blip r:embed="rId5">
            <a:alphaModFix/>
          </a:blip>
          <a:srcRect b="0" l="0" r="0" t="0"/>
          <a:stretch/>
        </p:blipFill>
        <p:spPr>
          <a:xfrm>
            <a:off x="4647225" y="1852019"/>
            <a:ext cx="736856" cy="632894"/>
          </a:xfrm>
          <a:prstGeom prst="rect">
            <a:avLst/>
          </a:prstGeom>
          <a:noFill/>
          <a:ln>
            <a:noFill/>
          </a:ln>
        </p:spPr>
      </p:pic>
      <p:pic>
        <p:nvPicPr>
          <p:cNvPr descr="platform3.png" id="1354" name="Google Shape;1354;p105"/>
          <p:cNvPicPr preferRelativeResize="0"/>
          <p:nvPr/>
        </p:nvPicPr>
        <p:blipFill rotWithShape="1">
          <a:blip r:embed="rId6">
            <a:alphaModFix/>
          </a:blip>
          <a:srcRect b="0" l="0" r="0" t="0"/>
          <a:stretch/>
        </p:blipFill>
        <p:spPr>
          <a:xfrm>
            <a:off x="7999011" y="1842442"/>
            <a:ext cx="683326" cy="650380"/>
          </a:xfrm>
          <a:prstGeom prst="rect">
            <a:avLst/>
          </a:prstGeom>
          <a:noFill/>
          <a:ln>
            <a:noFill/>
          </a:ln>
        </p:spPr>
      </p:pic>
      <p:pic>
        <p:nvPicPr>
          <p:cNvPr descr="platform4.png" id="1355" name="Google Shape;1355;p105"/>
          <p:cNvPicPr preferRelativeResize="0"/>
          <p:nvPr/>
        </p:nvPicPr>
        <p:blipFill rotWithShape="1">
          <a:blip r:embed="rId7">
            <a:alphaModFix/>
          </a:blip>
          <a:srcRect b="0" l="0" r="0" t="0"/>
          <a:stretch/>
        </p:blipFill>
        <p:spPr>
          <a:xfrm>
            <a:off x="6276462" y="1791500"/>
            <a:ext cx="769783" cy="738149"/>
          </a:xfrm>
          <a:prstGeom prst="rect">
            <a:avLst/>
          </a:prstGeom>
          <a:noFill/>
          <a:ln>
            <a:noFill/>
          </a:ln>
        </p:spPr>
      </p:pic>
      <p:pic>
        <p:nvPicPr>
          <p:cNvPr descr="platform5.png" id="1356" name="Google Shape;1356;p105"/>
          <p:cNvPicPr preferRelativeResize="0"/>
          <p:nvPr/>
        </p:nvPicPr>
        <p:blipFill rotWithShape="1">
          <a:blip r:embed="rId8">
            <a:alphaModFix/>
          </a:blip>
          <a:srcRect b="0" l="0" r="0" t="0"/>
          <a:stretch/>
        </p:blipFill>
        <p:spPr>
          <a:xfrm>
            <a:off x="7166205" y="1856270"/>
            <a:ext cx="729998" cy="624404"/>
          </a:xfrm>
          <a:prstGeom prst="rect">
            <a:avLst/>
          </a:prstGeom>
          <a:noFill/>
          <a:ln>
            <a:noFill/>
          </a:ln>
        </p:spPr>
      </p:pic>
      <p:pic>
        <p:nvPicPr>
          <p:cNvPr descr="platform-admin1.png" id="1357" name="Google Shape;1357;p105"/>
          <p:cNvPicPr preferRelativeResize="0"/>
          <p:nvPr/>
        </p:nvPicPr>
        <p:blipFill rotWithShape="1">
          <a:blip r:embed="rId9">
            <a:alphaModFix/>
          </a:blip>
          <a:srcRect b="0" l="0" r="0" t="0"/>
          <a:stretch/>
        </p:blipFill>
        <p:spPr>
          <a:xfrm>
            <a:off x="475500" y="1869915"/>
            <a:ext cx="651247" cy="633559"/>
          </a:xfrm>
          <a:prstGeom prst="rect">
            <a:avLst/>
          </a:prstGeom>
          <a:noFill/>
          <a:ln>
            <a:noFill/>
          </a:ln>
        </p:spPr>
      </p:pic>
      <p:pic>
        <p:nvPicPr>
          <p:cNvPr descr="platform-admin2.png" id="1358" name="Google Shape;1358;p105"/>
          <p:cNvPicPr preferRelativeResize="0"/>
          <p:nvPr/>
        </p:nvPicPr>
        <p:blipFill rotWithShape="1">
          <a:blip r:embed="rId10">
            <a:alphaModFix/>
          </a:blip>
          <a:srcRect b="0" l="0" r="0" t="0"/>
          <a:stretch/>
        </p:blipFill>
        <p:spPr>
          <a:xfrm>
            <a:off x="1306600" y="1855946"/>
            <a:ext cx="633550" cy="633566"/>
          </a:xfrm>
          <a:prstGeom prst="rect">
            <a:avLst/>
          </a:prstGeom>
          <a:noFill/>
          <a:ln>
            <a:noFill/>
          </a:ln>
        </p:spPr>
      </p:pic>
      <p:pic>
        <p:nvPicPr>
          <p:cNvPr descr="platform-admin3.png" id="1359" name="Google Shape;1359;p105"/>
          <p:cNvPicPr preferRelativeResize="0"/>
          <p:nvPr/>
        </p:nvPicPr>
        <p:blipFill rotWithShape="1">
          <a:blip r:embed="rId11">
            <a:alphaModFix/>
          </a:blip>
          <a:srcRect b="0" l="0" r="0" t="0"/>
          <a:stretch/>
        </p:blipFill>
        <p:spPr>
          <a:xfrm>
            <a:off x="2097296" y="1855938"/>
            <a:ext cx="731521" cy="633566"/>
          </a:xfrm>
          <a:prstGeom prst="rect">
            <a:avLst/>
          </a:prstGeom>
          <a:noFill/>
          <a:ln>
            <a:noFill/>
          </a:ln>
        </p:spPr>
      </p:pic>
      <p:pic>
        <p:nvPicPr>
          <p:cNvPr descr="platform-admin5.png" id="1360" name="Google Shape;1360;p105"/>
          <p:cNvPicPr preferRelativeResize="0"/>
          <p:nvPr/>
        </p:nvPicPr>
        <p:blipFill rotWithShape="1">
          <a:blip r:embed="rId12">
            <a:alphaModFix/>
          </a:blip>
          <a:srcRect b="0" l="0" r="0" t="0"/>
          <a:stretch/>
        </p:blipFill>
        <p:spPr>
          <a:xfrm>
            <a:off x="3799371" y="1817625"/>
            <a:ext cx="686005" cy="675968"/>
          </a:xfrm>
          <a:prstGeom prst="rect">
            <a:avLst/>
          </a:prstGeom>
          <a:noFill/>
          <a:ln>
            <a:noFill/>
          </a:ln>
        </p:spPr>
      </p:pic>
      <p:pic>
        <p:nvPicPr>
          <p:cNvPr id="1361" name="Google Shape;1361;p105"/>
          <p:cNvPicPr preferRelativeResize="0"/>
          <p:nvPr/>
        </p:nvPicPr>
        <p:blipFill rotWithShape="1">
          <a:blip r:embed="rId13">
            <a:alphaModFix/>
          </a:blip>
          <a:srcRect b="6840" l="11865" r="6686" t="12773"/>
          <a:stretch/>
        </p:blipFill>
        <p:spPr>
          <a:xfrm>
            <a:off x="2966900" y="1842450"/>
            <a:ext cx="694388" cy="6853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sp>
        <p:nvSpPr>
          <p:cNvPr id="1366" name="Google Shape;1366;p106"/>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One</a:t>
            </a:r>
            <a:r>
              <a:rPr b="1" i="0" lang="en" sz="1800" u="none" cap="none" strike="noStrike">
                <a:solidFill>
                  <a:srgbClr val="16325C"/>
                </a:solidFill>
                <a:latin typeface="Open Sans"/>
                <a:ea typeface="Open Sans"/>
                <a:cs typeface="Open Sans"/>
                <a:sym typeface="Open Sans"/>
              </a:rPr>
              <a:t> </a:t>
            </a:r>
            <a:r>
              <a:rPr b="0" i="0" lang="en" sz="1800" u="none" cap="none" strike="noStrike">
                <a:solidFill>
                  <a:srgbClr val="16325C"/>
                </a:solidFill>
                <a:latin typeface="Open Sans"/>
                <a:ea typeface="Open Sans"/>
                <a:cs typeface="Open Sans"/>
                <a:sym typeface="Open Sans"/>
              </a:rPr>
              <a:t>Platform for admins and developers</a:t>
            </a:r>
            <a:endParaRPr b="0" i="0" sz="1800" u="none" cap="none" strike="noStrike">
              <a:solidFill>
                <a:srgbClr val="16325C"/>
              </a:solidFill>
              <a:latin typeface="Open Sans"/>
              <a:ea typeface="Open Sans"/>
              <a:cs typeface="Open Sans"/>
              <a:sym typeface="Open Sans"/>
            </a:endParaRPr>
          </a:p>
        </p:txBody>
      </p:sp>
      <p:sp>
        <p:nvSpPr>
          <p:cNvPr id="1367" name="Google Shape;1367;p106"/>
          <p:cNvSpPr txBox="1"/>
          <p:nvPr/>
        </p:nvSpPr>
        <p:spPr>
          <a:xfrm>
            <a:off x="304775"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Accidental</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Admin</a:t>
            </a:r>
            <a:endParaRPr b="0" i="0" sz="1000" u="none" cap="none" strike="noStrike">
              <a:solidFill>
                <a:srgbClr val="16325C"/>
              </a:solidFill>
              <a:latin typeface="Open Sans"/>
              <a:ea typeface="Open Sans"/>
              <a:cs typeface="Open Sans"/>
              <a:sym typeface="Open Sans"/>
            </a:endParaRPr>
          </a:p>
        </p:txBody>
      </p:sp>
      <p:sp>
        <p:nvSpPr>
          <p:cNvPr id="1368" name="Google Shape;1368;p106"/>
          <p:cNvSpPr txBox="1"/>
          <p:nvPr/>
        </p:nvSpPr>
        <p:spPr>
          <a:xfrm>
            <a:off x="264650" y="4312225"/>
            <a:ext cx="3021900" cy="3237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rgbClr val="54698D"/>
                </a:solidFill>
                <a:latin typeface="Open Sans"/>
                <a:ea typeface="Open Sans"/>
                <a:cs typeface="Open Sans"/>
                <a:sym typeface="Open Sans"/>
              </a:rPr>
              <a:t>Learn more about our Admin Personas </a:t>
            </a:r>
            <a:r>
              <a:rPr b="0" i="0" lang="en" sz="800" u="sng" cap="none" strike="noStrike">
                <a:solidFill>
                  <a:schemeClr val="hlink"/>
                </a:solidFill>
                <a:latin typeface="Open Sans"/>
                <a:ea typeface="Open Sans"/>
                <a:cs typeface="Open Sans"/>
                <a:sym typeface="Open Sans"/>
                <a:hlinkClick r:id="rId3"/>
              </a:rPr>
              <a:t>here</a:t>
            </a:r>
            <a:endParaRPr b="0" i="0" sz="800" u="none" cap="none" strike="noStrike">
              <a:solidFill>
                <a:srgbClr val="54698D"/>
              </a:solidFill>
              <a:latin typeface="Arial"/>
              <a:ea typeface="Arial"/>
              <a:cs typeface="Arial"/>
              <a:sym typeface="Arial"/>
            </a:endParaRPr>
          </a:p>
        </p:txBody>
      </p:sp>
      <p:sp>
        <p:nvSpPr>
          <p:cNvPr id="1369" name="Google Shape;1369;p106"/>
          <p:cNvSpPr txBox="1"/>
          <p:nvPr/>
        </p:nvSpPr>
        <p:spPr>
          <a:xfrm>
            <a:off x="3663417"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Accelerated</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Admin</a:t>
            </a:r>
            <a:endParaRPr b="0" i="0" sz="1000" u="none" cap="none" strike="noStrike">
              <a:solidFill>
                <a:srgbClr val="16325C"/>
              </a:solidFill>
              <a:latin typeface="Open Sans"/>
              <a:ea typeface="Open Sans"/>
              <a:cs typeface="Open Sans"/>
              <a:sym typeface="Open Sans"/>
            </a:endParaRPr>
          </a:p>
        </p:txBody>
      </p:sp>
      <p:sp>
        <p:nvSpPr>
          <p:cNvPr id="1370" name="Google Shape;1370;p106"/>
          <p:cNvSpPr txBox="1"/>
          <p:nvPr/>
        </p:nvSpPr>
        <p:spPr>
          <a:xfrm>
            <a:off x="2823741"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All-Star</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Admin</a:t>
            </a:r>
            <a:endParaRPr b="0" i="0" sz="1000" u="none" cap="none" strike="noStrike">
              <a:solidFill>
                <a:srgbClr val="16325C"/>
              </a:solidFill>
              <a:latin typeface="Open Sans"/>
              <a:ea typeface="Open Sans"/>
              <a:cs typeface="Open Sans"/>
              <a:sym typeface="Open Sans"/>
            </a:endParaRPr>
          </a:p>
        </p:txBody>
      </p:sp>
      <p:sp>
        <p:nvSpPr>
          <p:cNvPr id="1371" name="Google Shape;1371;p106"/>
          <p:cNvSpPr txBox="1"/>
          <p:nvPr/>
        </p:nvSpPr>
        <p:spPr>
          <a:xfrm>
            <a:off x="1984090"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Adept</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Admin</a:t>
            </a:r>
            <a:endParaRPr b="0" i="0" sz="1000" u="none" cap="none" strike="noStrike">
              <a:solidFill>
                <a:srgbClr val="16325C"/>
              </a:solidFill>
              <a:latin typeface="Open Sans"/>
              <a:ea typeface="Open Sans"/>
              <a:cs typeface="Open Sans"/>
              <a:sym typeface="Open Sans"/>
            </a:endParaRPr>
          </a:p>
        </p:txBody>
      </p:sp>
      <p:sp>
        <p:nvSpPr>
          <p:cNvPr id="1372" name="Google Shape;1372;p106"/>
          <p:cNvSpPr txBox="1"/>
          <p:nvPr/>
        </p:nvSpPr>
        <p:spPr>
          <a:xfrm>
            <a:off x="1144414"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Also</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Admin</a:t>
            </a:r>
            <a:endParaRPr b="0" i="0" sz="1000" u="none" cap="none" strike="noStrike">
              <a:solidFill>
                <a:srgbClr val="16325C"/>
              </a:solidFill>
              <a:latin typeface="Open Sans"/>
              <a:ea typeface="Open Sans"/>
              <a:cs typeface="Open Sans"/>
              <a:sym typeface="Open Sans"/>
            </a:endParaRPr>
          </a:p>
        </p:txBody>
      </p:sp>
      <p:sp>
        <p:nvSpPr>
          <p:cNvPr id="1373" name="Google Shape;1373;p106"/>
          <p:cNvSpPr txBox="1"/>
          <p:nvPr/>
        </p:nvSpPr>
        <p:spPr>
          <a:xfrm>
            <a:off x="4503081"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Core</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Coder</a:t>
            </a:r>
            <a:endParaRPr b="0" i="0" sz="1000" u="none" cap="none" strike="noStrike">
              <a:solidFill>
                <a:srgbClr val="16325C"/>
              </a:solidFill>
              <a:latin typeface="Open Sans"/>
              <a:ea typeface="Open Sans"/>
              <a:cs typeface="Open Sans"/>
              <a:sym typeface="Open Sans"/>
            </a:endParaRPr>
          </a:p>
        </p:txBody>
      </p:sp>
      <p:sp>
        <p:nvSpPr>
          <p:cNvPr id="1374" name="Google Shape;1374;p106"/>
          <p:cNvSpPr txBox="1"/>
          <p:nvPr/>
        </p:nvSpPr>
        <p:spPr>
          <a:xfrm>
            <a:off x="7861724"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Product</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Definer</a:t>
            </a:r>
            <a:endParaRPr b="0" i="0" sz="1000" u="none" cap="none" strike="noStrike">
              <a:solidFill>
                <a:srgbClr val="16325C"/>
              </a:solidFill>
              <a:latin typeface="Open Sans"/>
              <a:ea typeface="Open Sans"/>
              <a:cs typeface="Open Sans"/>
              <a:sym typeface="Open Sans"/>
            </a:endParaRPr>
          </a:p>
        </p:txBody>
      </p:sp>
      <p:sp>
        <p:nvSpPr>
          <p:cNvPr id="1375" name="Google Shape;1375;p106"/>
          <p:cNvSpPr txBox="1"/>
          <p:nvPr/>
        </p:nvSpPr>
        <p:spPr>
          <a:xfrm>
            <a:off x="7022047"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Quality</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Champion</a:t>
            </a:r>
            <a:endParaRPr b="0" i="0" sz="1000" u="none" cap="none" strike="noStrike">
              <a:solidFill>
                <a:srgbClr val="16325C"/>
              </a:solidFill>
              <a:latin typeface="Open Sans"/>
              <a:ea typeface="Open Sans"/>
              <a:cs typeface="Open Sans"/>
              <a:sym typeface="Open Sans"/>
            </a:endParaRPr>
          </a:p>
        </p:txBody>
      </p:sp>
      <p:sp>
        <p:nvSpPr>
          <p:cNvPr id="1376" name="Google Shape;1376;p106"/>
          <p:cNvSpPr txBox="1"/>
          <p:nvPr/>
        </p:nvSpPr>
        <p:spPr>
          <a:xfrm>
            <a:off x="6182396"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Data</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Connector</a:t>
            </a:r>
            <a:endParaRPr b="0" i="0" sz="1000" u="none" cap="none" strike="noStrike">
              <a:solidFill>
                <a:srgbClr val="16325C"/>
              </a:solidFill>
              <a:latin typeface="Open Sans"/>
              <a:ea typeface="Open Sans"/>
              <a:cs typeface="Open Sans"/>
              <a:sym typeface="Open Sans"/>
            </a:endParaRPr>
          </a:p>
        </p:txBody>
      </p:sp>
      <p:sp>
        <p:nvSpPr>
          <p:cNvPr id="1377" name="Google Shape;1377;p106"/>
          <p:cNvSpPr txBox="1"/>
          <p:nvPr/>
        </p:nvSpPr>
        <p:spPr>
          <a:xfrm>
            <a:off x="5342720"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Cloud</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Architect</a:t>
            </a:r>
            <a:endParaRPr b="0" i="0" sz="1000" u="none" cap="none" strike="noStrike">
              <a:solidFill>
                <a:srgbClr val="16325C"/>
              </a:solidFill>
              <a:latin typeface="Open Sans"/>
              <a:ea typeface="Open Sans"/>
              <a:cs typeface="Open Sans"/>
              <a:sym typeface="Open Sans"/>
            </a:endParaRPr>
          </a:p>
        </p:txBody>
      </p:sp>
      <p:sp>
        <p:nvSpPr>
          <p:cNvPr id="1378" name="Google Shape;1378;p106"/>
          <p:cNvSpPr txBox="1"/>
          <p:nvPr/>
        </p:nvSpPr>
        <p:spPr>
          <a:xfrm>
            <a:off x="449985" y="1240650"/>
            <a:ext cx="4853400" cy="39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969E0"/>
                </a:solidFill>
                <a:latin typeface="Open Sans"/>
                <a:ea typeface="Open Sans"/>
                <a:cs typeface="Open Sans"/>
                <a:sym typeface="Open Sans"/>
              </a:rPr>
              <a:t>Hands-on Customizers and Builders</a:t>
            </a:r>
            <a:endParaRPr b="1" i="0" sz="1400" u="none" cap="none" strike="noStrike">
              <a:solidFill>
                <a:srgbClr val="6969E0"/>
              </a:solidFill>
              <a:latin typeface="Open Sans"/>
              <a:ea typeface="Open Sans"/>
              <a:cs typeface="Open Sans"/>
              <a:sym typeface="Open Sans"/>
            </a:endParaRPr>
          </a:p>
        </p:txBody>
      </p:sp>
      <p:cxnSp>
        <p:nvCxnSpPr>
          <p:cNvPr id="1379" name="Google Shape;1379;p106"/>
          <p:cNvCxnSpPr/>
          <p:nvPr/>
        </p:nvCxnSpPr>
        <p:spPr>
          <a:xfrm>
            <a:off x="443750" y="1659600"/>
            <a:ext cx="4872900" cy="0"/>
          </a:xfrm>
          <a:prstGeom prst="straightConnector1">
            <a:avLst/>
          </a:prstGeom>
          <a:noFill/>
          <a:ln cap="flat" cmpd="sng" w="19050">
            <a:solidFill>
              <a:srgbClr val="6969E0"/>
            </a:solidFill>
            <a:prstDash val="solid"/>
            <a:round/>
            <a:headEnd len="sm" w="sm" type="none"/>
            <a:tailEnd len="sm" w="sm" type="none"/>
          </a:ln>
        </p:spPr>
      </p:cxnSp>
      <p:pic>
        <p:nvPicPr>
          <p:cNvPr descr="platform1.png" id="1380" name="Google Shape;1380;p106"/>
          <p:cNvPicPr preferRelativeResize="0"/>
          <p:nvPr/>
        </p:nvPicPr>
        <p:blipFill rotWithShape="1">
          <a:blip r:embed="rId4">
            <a:alphaModFix/>
          </a:blip>
          <a:srcRect b="0" l="0" r="0" t="0"/>
          <a:stretch/>
        </p:blipFill>
        <p:spPr>
          <a:xfrm>
            <a:off x="5507639" y="1817635"/>
            <a:ext cx="628070" cy="673197"/>
          </a:xfrm>
          <a:prstGeom prst="rect">
            <a:avLst/>
          </a:prstGeom>
          <a:noFill/>
          <a:ln>
            <a:noFill/>
          </a:ln>
        </p:spPr>
      </p:pic>
      <p:pic>
        <p:nvPicPr>
          <p:cNvPr descr="platform2.png" id="1381" name="Google Shape;1381;p106"/>
          <p:cNvPicPr preferRelativeResize="0"/>
          <p:nvPr/>
        </p:nvPicPr>
        <p:blipFill rotWithShape="1">
          <a:blip r:embed="rId5">
            <a:alphaModFix/>
          </a:blip>
          <a:srcRect b="0" l="0" r="0" t="0"/>
          <a:stretch/>
        </p:blipFill>
        <p:spPr>
          <a:xfrm>
            <a:off x="4647225" y="1852019"/>
            <a:ext cx="736856" cy="632894"/>
          </a:xfrm>
          <a:prstGeom prst="rect">
            <a:avLst/>
          </a:prstGeom>
          <a:noFill/>
          <a:ln>
            <a:noFill/>
          </a:ln>
        </p:spPr>
      </p:pic>
      <p:pic>
        <p:nvPicPr>
          <p:cNvPr descr="platform3.png" id="1382" name="Google Shape;1382;p106"/>
          <p:cNvPicPr preferRelativeResize="0"/>
          <p:nvPr/>
        </p:nvPicPr>
        <p:blipFill rotWithShape="1">
          <a:blip r:embed="rId6">
            <a:alphaModFix/>
          </a:blip>
          <a:srcRect b="0" l="0" r="0" t="0"/>
          <a:stretch/>
        </p:blipFill>
        <p:spPr>
          <a:xfrm>
            <a:off x="7999011" y="1842442"/>
            <a:ext cx="683326" cy="650380"/>
          </a:xfrm>
          <a:prstGeom prst="rect">
            <a:avLst/>
          </a:prstGeom>
          <a:noFill/>
          <a:ln>
            <a:noFill/>
          </a:ln>
        </p:spPr>
      </p:pic>
      <p:pic>
        <p:nvPicPr>
          <p:cNvPr descr="platform4.png" id="1383" name="Google Shape;1383;p106"/>
          <p:cNvPicPr preferRelativeResize="0"/>
          <p:nvPr/>
        </p:nvPicPr>
        <p:blipFill rotWithShape="1">
          <a:blip r:embed="rId7">
            <a:alphaModFix/>
          </a:blip>
          <a:srcRect b="0" l="0" r="0" t="0"/>
          <a:stretch/>
        </p:blipFill>
        <p:spPr>
          <a:xfrm>
            <a:off x="6276462" y="1791500"/>
            <a:ext cx="769783" cy="738149"/>
          </a:xfrm>
          <a:prstGeom prst="rect">
            <a:avLst/>
          </a:prstGeom>
          <a:noFill/>
          <a:ln>
            <a:noFill/>
          </a:ln>
        </p:spPr>
      </p:pic>
      <p:pic>
        <p:nvPicPr>
          <p:cNvPr descr="platform5.png" id="1384" name="Google Shape;1384;p106"/>
          <p:cNvPicPr preferRelativeResize="0"/>
          <p:nvPr/>
        </p:nvPicPr>
        <p:blipFill rotWithShape="1">
          <a:blip r:embed="rId8">
            <a:alphaModFix/>
          </a:blip>
          <a:srcRect b="0" l="0" r="0" t="0"/>
          <a:stretch/>
        </p:blipFill>
        <p:spPr>
          <a:xfrm>
            <a:off x="7166205" y="1856270"/>
            <a:ext cx="729998" cy="624404"/>
          </a:xfrm>
          <a:prstGeom prst="rect">
            <a:avLst/>
          </a:prstGeom>
          <a:noFill/>
          <a:ln>
            <a:noFill/>
          </a:ln>
        </p:spPr>
      </p:pic>
      <p:pic>
        <p:nvPicPr>
          <p:cNvPr descr="platform-admin1.png" id="1385" name="Google Shape;1385;p106"/>
          <p:cNvPicPr preferRelativeResize="0"/>
          <p:nvPr/>
        </p:nvPicPr>
        <p:blipFill rotWithShape="1">
          <a:blip r:embed="rId9">
            <a:alphaModFix/>
          </a:blip>
          <a:srcRect b="0" l="0" r="0" t="0"/>
          <a:stretch/>
        </p:blipFill>
        <p:spPr>
          <a:xfrm>
            <a:off x="475500" y="1869915"/>
            <a:ext cx="651247" cy="633559"/>
          </a:xfrm>
          <a:prstGeom prst="rect">
            <a:avLst/>
          </a:prstGeom>
          <a:noFill/>
          <a:ln>
            <a:noFill/>
          </a:ln>
        </p:spPr>
      </p:pic>
      <p:pic>
        <p:nvPicPr>
          <p:cNvPr descr="platform-admin2.png" id="1386" name="Google Shape;1386;p106"/>
          <p:cNvPicPr preferRelativeResize="0"/>
          <p:nvPr/>
        </p:nvPicPr>
        <p:blipFill rotWithShape="1">
          <a:blip r:embed="rId10">
            <a:alphaModFix/>
          </a:blip>
          <a:srcRect b="0" l="0" r="0" t="0"/>
          <a:stretch/>
        </p:blipFill>
        <p:spPr>
          <a:xfrm>
            <a:off x="1306600" y="1855946"/>
            <a:ext cx="633550" cy="633566"/>
          </a:xfrm>
          <a:prstGeom prst="rect">
            <a:avLst/>
          </a:prstGeom>
          <a:noFill/>
          <a:ln>
            <a:noFill/>
          </a:ln>
        </p:spPr>
      </p:pic>
      <p:pic>
        <p:nvPicPr>
          <p:cNvPr descr="platform-admin3.png" id="1387" name="Google Shape;1387;p106"/>
          <p:cNvPicPr preferRelativeResize="0"/>
          <p:nvPr/>
        </p:nvPicPr>
        <p:blipFill rotWithShape="1">
          <a:blip r:embed="rId11">
            <a:alphaModFix/>
          </a:blip>
          <a:srcRect b="0" l="0" r="0" t="0"/>
          <a:stretch/>
        </p:blipFill>
        <p:spPr>
          <a:xfrm>
            <a:off x="2097296" y="1855938"/>
            <a:ext cx="731521" cy="633566"/>
          </a:xfrm>
          <a:prstGeom prst="rect">
            <a:avLst/>
          </a:prstGeom>
          <a:noFill/>
          <a:ln>
            <a:noFill/>
          </a:ln>
        </p:spPr>
      </p:pic>
      <p:pic>
        <p:nvPicPr>
          <p:cNvPr descr="platform-admin5.png" id="1388" name="Google Shape;1388;p106"/>
          <p:cNvPicPr preferRelativeResize="0"/>
          <p:nvPr/>
        </p:nvPicPr>
        <p:blipFill rotWithShape="1">
          <a:blip r:embed="rId12">
            <a:alphaModFix/>
          </a:blip>
          <a:srcRect b="0" l="0" r="0" t="0"/>
          <a:stretch/>
        </p:blipFill>
        <p:spPr>
          <a:xfrm>
            <a:off x="3799371" y="1817625"/>
            <a:ext cx="686005" cy="675968"/>
          </a:xfrm>
          <a:prstGeom prst="rect">
            <a:avLst/>
          </a:prstGeom>
          <a:noFill/>
          <a:ln>
            <a:noFill/>
          </a:ln>
        </p:spPr>
      </p:pic>
      <p:sp>
        <p:nvSpPr>
          <p:cNvPr id="1389" name="Google Shape;1389;p106"/>
          <p:cNvSpPr/>
          <p:nvPr/>
        </p:nvSpPr>
        <p:spPr>
          <a:xfrm>
            <a:off x="5455925" y="1736675"/>
            <a:ext cx="3296700" cy="1268100"/>
          </a:xfrm>
          <a:prstGeom prst="rect">
            <a:avLst/>
          </a:prstGeom>
          <a:solidFill>
            <a:srgbClr val="FFFFFF">
              <a:alpha val="8313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90" name="Google Shape;1390;p106"/>
          <p:cNvPicPr preferRelativeResize="0"/>
          <p:nvPr/>
        </p:nvPicPr>
        <p:blipFill rotWithShape="1">
          <a:blip r:embed="rId13">
            <a:alphaModFix/>
          </a:blip>
          <a:srcRect b="6840" l="11865" r="6686" t="12773"/>
          <a:stretch/>
        </p:blipFill>
        <p:spPr>
          <a:xfrm>
            <a:off x="2966900" y="1842450"/>
            <a:ext cx="694388" cy="6853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4" name="Shape 1394"/>
        <p:cNvGrpSpPr/>
        <p:nvPr/>
      </p:nvGrpSpPr>
      <p:grpSpPr>
        <a:xfrm>
          <a:off x="0" y="0"/>
          <a:ext cx="0" cy="0"/>
          <a:chOff x="0" y="0"/>
          <a:chExt cx="0" cy="0"/>
        </a:xfrm>
      </p:grpSpPr>
      <p:sp>
        <p:nvSpPr>
          <p:cNvPr id="1395" name="Google Shape;1395;p107"/>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One</a:t>
            </a:r>
            <a:r>
              <a:rPr b="1" i="0" lang="en" sz="1800" u="none" cap="none" strike="noStrike">
                <a:solidFill>
                  <a:srgbClr val="16325C"/>
                </a:solidFill>
                <a:latin typeface="Open Sans"/>
                <a:ea typeface="Open Sans"/>
                <a:cs typeface="Open Sans"/>
                <a:sym typeface="Open Sans"/>
              </a:rPr>
              <a:t> </a:t>
            </a:r>
            <a:r>
              <a:rPr b="0" i="0" lang="en" sz="1800" u="none" cap="none" strike="noStrike">
                <a:solidFill>
                  <a:srgbClr val="16325C"/>
                </a:solidFill>
                <a:latin typeface="Open Sans"/>
                <a:ea typeface="Open Sans"/>
                <a:cs typeface="Open Sans"/>
                <a:sym typeface="Open Sans"/>
              </a:rPr>
              <a:t>Platform for admins and developers</a:t>
            </a:r>
            <a:endParaRPr b="0" i="0" sz="1800" u="none" cap="none" strike="noStrike">
              <a:solidFill>
                <a:srgbClr val="16325C"/>
              </a:solidFill>
              <a:latin typeface="Open Sans"/>
              <a:ea typeface="Open Sans"/>
              <a:cs typeface="Open Sans"/>
              <a:sym typeface="Open Sans"/>
            </a:endParaRPr>
          </a:p>
        </p:txBody>
      </p:sp>
      <p:sp>
        <p:nvSpPr>
          <p:cNvPr id="1396" name="Google Shape;1396;p107"/>
          <p:cNvSpPr txBox="1"/>
          <p:nvPr/>
        </p:nvSpPr>
        <p:spPr>
          <a:xfrm>
            <a:off x="304775"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Accidental</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Admin</a:t>
            </a:r>
            <a:endParaRPr b="0" i="0" sz="1000" u="none" cap="none" strike="noStrike">
              <a:solidFill>
                <a:srgbClr val="16325C"/>
              </a:solidFill>
              <a:latin typeface="Open Sans"/>
              <a:ea typeface="Open Sans"/>
              <a:cs typeface="Open Sans"/>
              <a:sym typeface="Open Sans"/>
            </a:endParaRPr>
          </a:p>
        </p:txBody>
      </p:sp>
      <p:sp>
        <p:nvSpPr>
          <p:cNvPr id="1397" name="Google Shape;1397;p107"/>
          <p:cNvSpPr txBox="1"/>
          <p:nvPr/>
        </p:nvSpPr>
        <p:spPr>
          <a:xfrm>
            <a:off x="264650" y="4312225"/>
            <a:ext cx="3021900" cy="3237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800"/>
              <a:buFont typeface="Arial"/>
              <a:buNone/>
            </a:pPr>
            <a:r>
              <a:rPr b="0" i="0" lang="en" sz="800" u="none" cap="none" strike="noStrike">
                <a:solidFill>
                  <a:srgbClr val="54698D"/>
                </a:solidFill>
                <a:latin typeface="Open Sans"/>
                <a:ea typeface="Open Sans"/>
                <a:cs typeface="Open Sans"/>
                <a:sym typeface="Open Sans"/>
              </a:rPr>
              <a:t>Learn more about our Admin Personas </a:t>
            </a:r>
            <a:r>
              <a:rPr b="0" i="0" lang="en" sz="800" u="sng" cap="none" strike="noStrike">
                <a:solidFill>
                  <a:schemeClr val="hlink"/>
                </a:solidFill>
                <a:latin typeface="Open Sans"/>
                <a:ea typeface="Open Sans"/>
                <a:cs typeface="Open Sans"/>
                <a:sym typeface="Open Sans"/>
                <a:hlinkClick r:id="rId3"/>
              </a:rPr>
              <a:t>here</a:t>
            </a:r>
            <a:endParaRPr b="0" i="0" sz="800" u="none" cap="none" strike="noStrike">
              <a:solidFill>
                <a:srgbClr val="54698D"/>
              </a:solidFill>
              <a:latin typeface="Arial"/>
              <a:ea typeface="Arial"/>
              <a:cs typeface="Arial"/>
              <a:sym typeface="Arial"/>
            </a:endParaRPr>
          </a:p>
        </p:txBody>
      </p:sp>
      <p:sp>
        <p:nvSpPr>
          <p:cNvPr id="1398" name="Google Shape;1398;p107"/>
          <p:cNvSpPr txBox="1"/>
          <p:nvPr/>
        </p:nvSpPr>
        <p:spPr>
          <a:xfrm>
            <a:off x="3663417"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Accelerated</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Admin</a:t>
            </a:r>
            <a:endParaRPr b="0" i="0" sz="1000" u="none" cap="none" strike="noStrike">
              <a:solidFill>
                <a:srgbClr val="16325C"/>
              </a:solidFill>
              <a:latin typeface="Open Sans"/>
              <a:ea typeface="Open Sans"/>
              <a:cs typeface="Open Sans"/>
              <a:sym typeface="Open Sans"/>
            </a:endParaRPr>
          </a:p>
        </p:txBody>
      </p:sp>
      <p:sp>
        <p:nvSpPr>
          <p:cNvPr id="1399" name="Google Shape;1399;p107"/>
          <p:cNvSpPr txBox="1"/>
          <p:nvPr/>
        </p:nvSpPr>
        <p:spPr>
          <a:xfrm>
            <a:off x="2823741"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All-Star</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Admin</a:t>
            </a:r>
            <a:endParaRPr b="0" i="0" sz="1000" u="none" cap="none" strike="noStrike">
              <a:solidFill>
                <a:srgbClr val="16325C"/>
              </a:solidFill>
              <a:latin typeface="Open Sans"/>
              <a:ea typeface="Open Sans"/>
              <a:cs typeface="Open Sans"/>
              <a:sym typeface="Open Sans"/>
            </a:endParaRPr>
          </a:p>
        </p:txBody>
      </p:sp>
      <p:sp>
        <p:nvSpPr>
          <p:cNvPr id="1400" name="Google Shape;1400;p107"/>
          <p:cNvSpPr txBox="1"/>
          <p:nvPr/>
        </p:nvSpPr>
        <p:spPr>
          <a:xfrm>
            <a:off x="1984090"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Adept</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Admin</a:t>
            </a:r>
            <a:endParaRPr b="0" i="0" sz="1000" u="none" cap="none" strike="noStrike">
              <a:solidFill>
                <a:srgbClr val="16325C"/>
              </a:solidFill>
              <a:latin typeface="Open Sans"/>
              <a:ea typeface="Open Sans"/>
              <a:cs typeface="Open Sans"/>
              <a:sym typeface="Open Sans"/>
            </a:endParaRPr>
          </a:p>
        </p:txBody>
      </p:sp>
      <p:sp>
        <p:nvSpPr>
          <p:cNvPr id="1401" name="Google Shape;1401;p107"/>
          <p:cNvSpPr txBox="1"/>
          <p:nvPr/>
        </p:nvSpPr>
        <p:spPr>
          <a:xfrm>
            <a:off x="1144414"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Also</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Admin</a:t>
            </a:r>
            <a:endParaRPr b="0" i="0" sz="1000" u="none" cap="none" strike="noStrike">
              <a:solidFill>
                <a:srgbClr val="16325C"/>
              </a:solidFill>
              <a:latin typeface="Open Sans"/>
              <a:ea typeface="Open Sans"/>
              <a:cs typeface="Open Sans"/>
              <a:sym typeface="Open Sans"/>
            </a:endParaRPr>
          </a:p>
        </p:txBody>
      </p:sp>
      <p:sp>
        <p:nvSpPr>
          <p:cNvPr id="1402" name="Google Shape;1402;p107"/>
          <p:cNvSpPr txBox="1"/>
          <p:nvPr/>
        </p:nvSpPr>
        <p:spPr>
          <a:xfrm>
            <a:off x="4503081"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Core</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Coder</a:t>
            </a:r>
            <a:endParaRPr b="0" i="0" sz="1000" u="none" cap="none" strike="noStrike">
              <a:solidFill>
                <a:srgbClr val="16325C"/>
              </a:solidFill>
              <a:latin typeface="Open Sans"/>
              <a:ea typeface="Open Sans"/>
              <a:cs typeface="Open Sans"/>
              <a:sym typeface="Open Sans"/>
            </a:endParaRPr>
          </a:p>
        </p:txBody>
      </p:sp>
      <p:sp>
        <p:nvSpPr>
          <p:cNvPr id="1403" name="Google Shape;1403;p107"/>
          <p:cNvSpPr txBox="1"/>
          <p:nvPr/>
        </p:nvSpPr>
        <p:spPr>
          <a:xfrm>
            <a:off x="7861724"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Product</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Definer</a:t>
            </a:r>
            <a:endParaRPr b="0" i="0" sz="1000" u="none" cap="none" strike="noStrike">
              <a:solidFill>
                <a:srgbClr val="16325C"/>
              </a:solidFill>
              <a:latin typeface="Open Sans"/>
              <a:ea typeface="Open Sans"/>
              <a:cs typeface="Open Sans"/>
              <a:sym typeface="Open Sans"/>
            </a:endParaRPr>
          </a:p>
        </p:txBody>
      </p:sp>
      <p:sp>
        <p:nvSpPr>
          <p:cNvPr id="1404" name="Google Shape;1404;p107"/>
          <p:cNvSpPr txBox="1"/>
          <p:nvPr/>
        </p:nvSpPr>
        <p:spPr>
          <a:xfrm>
            <a:off x="7022047"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Quality</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Champion</a:t>
            </a:r>
            <a:endParaRPr b="0" i="0" sz="1000" u="none" cap="none" strike="noStrike">
              <a:solidFill>
                <a:srgbClr val="16325C"/>
              </a:solidFill>
              <a:latin typeface="Open Sans"/>
              <a:ea typeface="Open Sans"/>
              <a:cs typeface="Open Sans"/>
              <a:sym typeface="Open Sans"/>
            </a:endParaRPr>
          </a:p>
        </p:txBody>
      </p:sp>
      <p:sp>
        <p:nvSpPr>
          <p:cNvPr id="1405" name="Google Shape;1405;p107"/>
          <p:cNvSpPr txBox="1"/>
          <p:nvPr/>
        </p:nvSpPr>
        <p:spPr>
          <a:xfrm>
            <a:off x="6182396"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Data</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Connector</a:t>
            </a:r>
            <a:endParaRPr b="0" i="0" sz="1000" u="none" cap="none" strike="noStrike">
              <a:solidFill>
                <a:srgbClr val="16325C"/>
              </a:solidFill>
              <a:latin typeface="Open Sans"/>
              <a:ea typeface="Open Sans"/>
              <a:cs typeface="Open Sans"/>
              <a:sym typeface="Open Sans"/>
            </a:endParaRPr>
          </a:p>
        </p:txBody>
      </p:sp>
      <p:sp>
        <p:nvSpPr>
          <p:cNvPr id="1406" name="Google Shape;1406;p107"/>
          <p:cNvSpPr txBox="1"/>
          <p:nvPr/>
        </p:nvSpPr>
        <p:spPr>
          <a:xfrm>
            <a:off x="5342720" y="2503475"/>
            <a:ext cx="957900" cy="501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Cloud</a:t>
            </a:r>
            <a:endParaRPr b="0" i="0" sz="1000" u="none" cap="none" strike="noStrike">
              <a:solidFill>
                <a:srgbClr val="16325C"/>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Architect</a:t>
            </a:r>
            <a:endParaRPr b="0" i="0" sz="1000" u="none" cap="none" strike="noStrike">
              <a:solidFill>
                <a:srgbClr val="16325C"/>
              </a:solidFill>
              <a:latin typeface="Open Sans"/>
              <a:ea typeface="Open Sans"/>
              <a:cs typeface="Open Sans"/>
              <a:sym typeface="Open Sans"/>
            </a:endParaRPr>
          </a:p>
        </p:txBody>
      </p:sp>
      <p:sp>
        <p:nvSpPr>
          <p:cNvPr id="1407" name="Google Shape;1407;p107"/>
          <p:cNvSpPr txBox="1"/>
          <p:nvPr/>
        </p:nvSpPr>
        <p:spPr>
          <a:xfrm>
            <a:off x="5490925" y="1029824"/>
            <a:ext cx="3183600" cy="592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969E0"/>
                </a:solidFill>
                <a:latin typeface="Open Sans"/>
                <a:ea typeface="Open Sans"/>
                <a:cs typeface="Open Sans"/>
                <a:sym typeface="Open Sans"/>
              </a:rPr>
              <a:t>Development Leaders </a:t>
            </a:r>
            <a:br>
              <a:rPr b="1" i="0" lang="en" sz="1400" u="none" cap="none" strike="noStrike">
                <a:solidFill>
                  <a:srgbClr val="6969E0"/>
                </a:solidFill>
                <a:latin typeface="Open Sans"/>
                <a:ea typeface="Open Sans"/>
                <a:cs typeface="Open Sans"/>
                <a:sym typeface="Open Sans"/>
              </a:rPr>
            </a:br>
            <a:r>
              <a:rPr b="1" i="0" lang="en" sz="1400" u="none" cap="none" strike="noStrike">
                <a:solidFill>
                  <a:srgbClr val="6969E0"/>
                </a:solidFill>
                <a:latin typeface="Open Sans"/>
                <a:ea typeface="Open Sans"/>
                <a:cs typeface="Open Sans"/>
                <a:sym typeface="Open Sans"/>
              </a:rPr>
              <a:t>&amp; Facilitators</a:t>
            </a:r>
            <a:endParaRPr b="1" i="0" sz="1400" u="none" cap="none" strike="noStrike">
              <a:solidFill>
                <a:srgbClr val="6969E0"/>
              </a:solidFill>
              <a:latin typeface="Open Sans"/>
              <a:ea typeface="Open Sans"/>
              <a:cs typeface="Open Sans"/>
              <a:sym typeface="Open Sans"/>
            </a:endParaRPr>
          </a:p>
        </p:txBody>
      </p:sp>
      <p:cxnSp>
        <p:nvCxnSpPr>
          <p:cNvPr id="1408" name="Google Shape;1408;p107"/>
          <p:cNvCxnSpPr/>
          <p:nvPr/>
        </p:nvCxnSpPr>
        <p:spPr>
          <a:xfrm>
            <a:off x="5484472" y="1647075"/>
            <a:ext cx="3196500" cy="0"/>
          </a:xfrm>
          <a:prstGeom prst="straightConnector1">
            <a:avLst/>
          </a:prstGeom>
          <a:noFill/>
          <a:ln cap="flat" cmpd="sng" w="19050">
            <a:solidFill>
              <a:srgbClr val="6969E0"/>
            </a:solidFill>
            <a:prstDash val="solid"/>
            <a:round/>
            <a:headEnd len="sm" w="sm" type="none"/>
            <a:tailEnd len="sm" w="sm" type="none"/>
          </a:ln>
        </p:spPr>
      </p:cxnSp>
      <p:pic>
        <p:nvPicPr>
          <p:cNvPr descr="platform1.png" id="1409" name="Google Shape;1409;p107"/>
          <p:cNvPicPr preferRelativeResize="0"/>
          <p:nvPr/>
        </p:nvPicPr>
        <p:blipFill rotWithShape="1">
          <a:blip r:embed="rId4">
            <a:alphaModFix/>
          </a:blip>
          <a:srcRect b="0" l="0" r="0" t="0"/>
          <a:stretch/>
        </p:blipFill>
        <p:spPr>
          <a:xfrm>
            <a:off x="5507639" y="1817635"/>
            <a:ext cx="628070" cy="673197"/>
          </a:xfrm>
          <a:prstGeom prst="rect">
            <a:avLst/>
          </a:prstGeom>
          <a:noFill/>
          <a:ln>
            <a:noFill/>
          </a:ln>
        </p:spPr>
      </p:pic>
      <p:pic>
        <p:nvPicPr>
          <p:cNvPr descr="platform2.png" id="1410" name="Google Shape;1410;p107"/>
          <p:cNvPicPr preferRelativeResize="0"/>
          <p:nvPr/>
        </p:nvPicPr>
        <p:blipFill rotWithShape="1">
          <a:blip r:embed="rId5">
            <a:alphaModFix/>
          </a:blip>
          <a:srcRect b="0" l="0" r="0" t="0"/>
          <a:stretch/>
        </p:blipFill>
        <p:spPr>
          <a:xfrm>
            <a:off x="4647225" y="1852019"/>
            <a:ext cx="736856" cy="632894"/>
          </a:xfrm>
          <a:prstGeom prst="rect">
            <a:avLst/>
          </a:prstGeom>
          <a:noFill/>
          <a:ln>
            <a:noFill/>
          </a:ln>
        </p:spPr>
      </p:pic>
      <p:pic>
        <p:nvPicPr>
          <p:cNvPr descr="platform3.png" id="1411" name="Google Shape;1411;p107"/>
          <p:cNvPicPr preferRelativeResize="0"/>
          <p:nvPr/>
        </p:nvPicPr>
        <p:blipFill rotWithShape="1">
          <a:blip r:embed="rId6">
            <a:alphaModFix/>
          </a:blip>
          <a:srcRect b="0" l="0" r="0" t="0"/>
          <a:stretch/>
        </p:blipFill>
        <p:spPr>
          <a:xfrm>
            <a:off x="7999011" y="1842442"/>
            <a:ext cx="683326" cy="650380"/>
          </a:xfrm>
          <a:prstGeom prst="rect">
            <a:avLst/>
          </a:prstGeom>
          <a:noFill/>
          <a:ln>
            <a:noFill/>
          </a:ln>
        </p:spPr>
      </p:pic>
      <p:pic>
        <p:nvPicPr>
          <p:cNvPr descr="platform4.png" id="1412" name="Google Shape;1412;p107"/>
          <p:cNvPicPr preferRelativeResize="0"/>
          <p:nvPr/>
        </p:nvPicPr>
        <p:blipFill rotWithShape="1">
          <a:blip r:embed="rId7">
            <a:alphaModFix/>
          </a:blip>
          <a:srcRect b="0" l="0" r="0" t="0"/>
          <a:stretch/>
        </p:blipFill>
        <p:spPr>
          <a:xfrm>
            <a:off x="6276462" y="1791500"/>
            <a:ext cx="769783" cy="738149"/>
          </a:xfrm>
          <a:prstGeom prst="rect">
            <a:avLst/>
          </a:prstGeom>
          <a:noFill/>
          <a:ln>
            <a:noFill/>
          </a:ln>
        </p:spPr>
      </p:pic>
      <p:pic>
        <p:nvPicPr>
          <p:cNvPr descr="platform5.png" id="1413" name="Google Shape;1413;p107"/>
          <p:cNvPicPr preferRelativeResize="0"/>
          <p:nvPr/>
        </p:nvPicPr>
        <p:blipFill rotWithShape="1">
          <a:blip r:embed="rId8">
            <a:alphaModFix/>
          </a:blip>
          <a:srcRect b="0" l="0" r="0" t="0"/>
          <a:stretch/>
        </p:blipFill>
        <p:spPr>
          <a:xfrm>
            <a:off x="7166205" y="1856270"/>
            <a:ext cx="729998" cy="624404"/>
          </a:xfrm>
          <a:prstGeom prst="rect">
            <a:avLst/>
          </a:prstGeom>
          <a:noFill/>
          <a:ln>
            <a:noFill/>
          </a:ln>
        </p:spPr>
      </p:pic>
      <p:pic>
        <p:nvPicPr>
          <p:cNvPr descr="platform-admin1.png" id="1414" name="Google Shape;1414;p107"/>
          <p:cNvPicPr preferRelativeResize="0"/>
          <p:nvPr/>
        </p:nvPicPr>
        <p:blipFill rotWithShape="1">
          <a:blip r:embed="rId9">
            <a:alphaModFix/>
          </a:blip>
          <a:srcRect b="0" l="0" r="0" t="0"/>
          <a:stretch/>
        </p:blipFill>
        <p:spPr>
          <a:xfrm>
            <a:off x="475500" y="1869915"/>
            <a:ext cx="651247" cy="633559"/>
          </a:xfrm>
          <a:prstGeom prst="rect">
            <a:avLst/>
          </a:prstGeom>
          <a:noFill/>
          <a:ln>
            <a:noFill/>
          </a:ln>
        </p:spPr>
      </p:pic>
      <p:pic>
        <p:nvPicPr>
          <p:cNvPr descr="platform-admin2.png" id="1415" name="Google Shape;1415;p107"/>
          <p:cNvPicPr preferRelativeResize="0"/>
          <p:nvPr/>
        </p:nvPicPr>
        <p:blipFill rotWithShape="1">
          <a:blip r:embed="rId10">
            <a:alphaModFix/>
          </a:blip>
          <a:srcRect b="0" l="0" r="0" t="0"/>
          <a:stretch/>
        </p:blipFill>
        <p:spPr>
          <a:xfrm>
            <a:off x="1306600" y="1855946"/>
            <a:ext cx="633550" cy="633566"/>
          </a:xfrm>
          <a:prstGeom prst="rect">
            <a:avLst/>
          </a:prstGeom>
          <a:noFill/>
          <a:ln>
            <a:noFill/>
          </a:ln>
        </p:spPr>
      </p:pic>
      <p:pic>
        <p:nvPicPr>
          <p:cNvPr descr="platform-admin3.png" id="1416" name="Google Shape;1416;p107"/>
          <p:cNvPicPr preferRelativeResize="0"/>
          <p:nvPr/>
        </p:nvPicPr>
        <p:blipFill rotWithShape="1">
          <a:blip r:embed="rId11">
            <a:alphaModFix/>
          </a:blip>
          <a:srcRect b="0" l="0" r="0" t="0"/>
          <a:stretch/>
        </p:blipFill>
        <p:spPr>
          <a:xfrm>
            <a:off x="2097296" y="1855938"/>
            <a:ext cx="731521" cy="633566"/>
          </a:xfrm>
          <a:prstGeom prst="rect">
            <a:avLst/>
          </a:prstGeom>
          <a:noFill/>
          <a:ln>
            <a:noFill/>
          </a:ln>
        </p:spPr>
      </p:pic>
      <p:pic>
        <p:nvPicPr>
          <p:cNvPr descr="platform-admin5.png" id="1417" name="Google Shape;1417;p107"/>
          <p:cNvPicPr preferRelativeResize="0"/>
          <p:nvPr/>
        </p:nvPicPr>
        <p:blipFill rotWithShape="1">
          <a:blip r:embed="rId12">
            <a:alphaModFix/>
          </a:blip>
          <a:srcRect b="0" l="0" r="0" t="0"/>
          <a:stretch/>
        </p:blipFill>
        <p:spPr>
          <a:xfrm>
            <a:off x="3799371" y="1817625"/>
            <a:ext cx="686005" cy="675968"/>
          </a:xfrm>
          <a:prstGeom prst="rect">
            <a:avLst/>
          </a:prstGeom>
          <a:noFill/>
          <a:ln>
            <a:noFill/>
          </a:ln>
        </p:spPr>
      </p:pic>
      <p:pic>
        <p:nvPicPr>
          <p:cNvPr id="1418" name="Google Shape;1418;p107"/>
          <p:cNvPicPr preferRelativeResize="0"/>
          <p:nvPr/>
        </p:nvPicPr>
        <p:blipFill rotWithShape="1">
          <a:blip r:embed="rId13">
            <a:alphaModFix/>
          </a:blip>
          <a:srcRect b="6840" l="11865" r="6686" t="12773"/>
          <a:stretch/>
        </p:blipFill>
        <p:spPr>
          <a:xfrm>
            <a:off x="2966900" y="1842450"/>
            <a:ext cx="694388" cy="685375"/>
          </a:xfrm>
          <a:prstGeom prst="rect">
            <a:avLst/>
          </a:prstGeom>
          <a:noFill/>
          <a:ln>
            <a:noFill/>
          </a:ln>
        </p:spPr>
      </p:pic>
      <p:sp>
        <p:nvSpPr>
          <p:cNvPr id="1419" name="Google Shape;1419;p107"/>
          <p:cNvSpPr/>
          <p:nvPr/>
        </p:nvSpPr>
        <p:spPr>
          <a:xfrm>
            <a:off x="423325" y="1736675"/>
            <a:ext cx="4999200" cy="1268100"/>
          </a:xfrm>
          <a:prstGeom prst="rect">
            <a:avLst/>
          </a:prstGeom>
          <a:solidFill>
            <a:srgbClr val="FFFFFF">
              <a:alpha val="8313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3" name="Shape 1423"/>
        <p:cNvGrpSpPr/>
        <p:nvPr/>
      </p:nvGrpSpPr>
      <p:grpSpPr>
        <a:xfrm>
          <a:off x="0" y="0"/>
          <a:ext cx="0" cy="0"/>
          <a:chOff x="0" y="0"/>
          <a:chExt cx="0" cy="0"/>
        </a:xfrm>
      </p:grpSpPr>
      <p:sp>
        <p:nvSpPr>
          <p:cNvPr id="1424" name="Google Shape;1424;p108"/>
          <p:cNvSpPr txBox="1"/>
          <p:nvPr/>
        </p:nvSpPr>
        <p:spPr>
          <a:xfrm>
            <a:off x="646500" y="1528352"/>
            <a:ext cx="7810800" cy="208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rgbClr val="FFFFFF"/>
                </a:solidFill>
                <a:latin typeface="Open Sans"/>
                <a:ea typeface="Open Sans"/>
                <a:cs typeface="Open Sans"/>
                <a:sym typeface="Open Sans"/>
              </a:rPr>
              <a:t>Let’s build the right tools </a:t>
            </a:r>
            <a:br>
              <a:rPr b="0" i="0" lang="en" sz="3000" u="none" cap="none" strike="noStrike">
                <a:solidFill>
                  <a:srgbClr val="FFFFFF"/>
                </a:solidFill>
                <a:latin typeface="Open Sans"/>
                <a:ea typeface="Open Sans"/>
                <a:cs typeface="Open Sans"/>
                <a:sym typeface="Open Sans"/>
              </a:rPr>
            </a:br>
            <a:r>
              <a:rPr b="0" i="0" lang="en" sz="3000" u="none" cap="none" strike="noStrike">
                <a:solidFill>
                  <a:srgbClr val="FFFFFF"/>
                </a:solidFill>
                <a:latin typeface="Open Sans"/>
                <a:ea typeface="Open Sans"/>
                <a:cs typeface="Open Sans"/>
                <a:sym typeface="Open Sans"/>
              </a:rPr>
              <a:t>for the right users.</a:t>
            </a:r>
            <a:endParaRPr b="0" i="0" sz="3000" u="none" cap="none" strike="noStrike">
              <a:solidFill>
                <a:srgbClr val="FFFFFF"/>
              </a:solidFill>
              <a:latin typeface="Open Sans"/>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8" name="Shape 1428"/>
        <p:cNvGrpSpPr/>
        <p:nvPr/>
      </p:nvGrpSpPr>
      <p:grpSpPr>
        <a:xfrm>
          <a:off x="0" y="0"/>
          <a:ext cx="0" cy="0"/>
          <a:chOff x="0" y="0"/>
          <a:chExt cx="0" cy="0"/>
        </a:xfrm>
      </p:grpSpPr>
      <p:sp>
        <p:nvSpPr>
          <p:cNvPr id="1429" name="Google Shape;1429;p109"/>
          <p:cNvSpPr txBox="1"/>
          <p:nvPr/>
        </p:nvSpPr>
        <p:spPr>
          <a:xfrm>
            <a:off x="784625" y="2230650"/>
            <a:ext cx="3839100" cy="682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16325C"/>
                </a:solidFill>
                <a:latin typeface="Open Sans"/>
                <a:ea typeface="Open Sans"/>
                <a:cs typeface="Open Sans"/>
                <a:sym typeface="Open Sans"/>
              </a:rPr>
              <a:t>Identify &amp; align</a:t>
            </a:r>
            <a:endParaRPr b="1" i="0" sz="18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16325C"/>
                </a:solidFill>
                <a:latin typeface="Open Sans"/>
                <a:ea typeface="Open Sans"/>
                <a:cs typeface="Open Sans"/>
                <a:sym typeface="Open Sans"/>
              </a:rPr>
              <a:t>Who is the target persona for your product?</a:t>
            </a:r>
            <a:endParaRPr b="1" i="0" sz="1800" u="none" cap="none" strike="noStrike">
              <a:solidFill>
                <a:srgbClr val="16325C"/>
              </a:solidFill>
              <a:latin typeface="Open Sans"/>
              <a:ea typeface="Open Sans"/>
              <a:cs typeface="Open Sans"/>
              <a:sym typeface="Open Sans"/>
            </a:endParaRPr>
          </a:p>
        </p:txBody>
      </p:sp>
      <p:grpSp>
        <p:nvGrpSpPr>
          <p:cNvPr id="1430" name="Google Shape;1430;p109"/>
          <p:cNvGrpSpPr/>
          <p:nvPr/>
        </p:nvGrpSpPr>
        <p:grpSpPr>
          <a:xfrm>
            <a:off x="889090" y="1408830"/>
            <a:ext cx="797922" cy="821818"/>
            <a:chOff x="2470225" y="598900"/>
            <a:chExt cx="1071900" cy="1104000"/>
          </a:xfrm>
        </p:grpSpPr>
        <p:pic>
          <p:nvPicPr>
            <p:cNvPr id="1431" name="Google Shape;1431;p109"/>
            <p:cNvPicPr preferRelativeResize="0"/>
            <p:nvPr/>
          </p:nvPicPr>
          <p:blipFill rotWithShape="1">
            <a:blip r:embed="rId3">
              <a:alphaModFix/>
            </a:blip>
            <a:srcRect b="0" l="0" r="0" t="0"/>
            <a:stretch/>
          </p:blipFill>
          <p:spPr>
            <a:xfrm>
              <a:off x="2606026" y="740000"/>
              <a:ext cx="768724" cy="821824"/>
            </a:xfrm>
            <a:prstGeom prst="rect">
              <a:avLst/>
            </a:prstGeom>
            <a:noFill/>
            <a:ln>
              <a:noFill/>
            </a:ln>
          </p:spPr>
        </p:pic>
        <p:sp>
          <p:nvSpPr>
            <p:cNvPr id="1432" name="Google Shape;1432;p109"/>
            <p:cNvSpPr/>
            <p:nvPr/>
          </p:nvSpPr>
          <p:spPr>
            <a:xfrm>
              <a:off x="2470225" y="598900"/>
              <a:ext cx="1071900" cy="1104000"/>
            </a:xfrm>
            <a:prstGeom prst="roundRect">
              <a:avLst>
                <a:gd fmla="val 8870" name="adj"/>
              </a:avLst>
            </a:prstGeom>
            <a:noFill/>
            <a:ln cap="flat" cmpd="sng" w="38100">
              <a:solidFill>
                <a:srgbClr val="696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6" name="Shape 1436"/>
        <p:cNvGrpSpPr/>
        <p:nvPr/>
      </p:nvGrpSpPr>
      <p:grpSpPr>
        <a:xfrm>
          <a:off x="0" y="0"/>
          <a:ext cx="0" cy="0"/>
          <a:chOff x="0" y="0"/>
          <a:chExt cx="0" cy="0"/>
        </a:xfrm>
      </p:grpSpPr>
      <p:sp>
        <p:nvSpPr>
          <p:cNvPr id="1437" name="Google Shape;1437;p110"/>
          <p:cNvSpPr txBox="1"/>
          <p:nvPr/>
        </p:nvSpPr>
        <p:spPr>
          <a:xfrm>
            <a:off x="784625" y="2106300"/>
            <a:ext cx="7448700" cy="930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16325C"/>
                </a:solidFill>
                <a:latin typeface="Open Sans"/>
                <a:ea typeface="Open Sans"/>
                <a:cs typeface="Open Sans"/>
                <a:sym typeface="Open Sans"/>
              </a:rPr>
              <a:t>End to end experience</a:t>
            </a:r>
            <a:endParaRPr b="1" i="0" sz="18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16325C"/>
                </a:solidFill>
                <a:latin typeface="Open Sans"/>
                <a:ea typeface="Open Sans"/>
                <a:cs typeface="Open Sans"/>
                <a:sym typeface="Open Sans"/>
              </a:rPr>
              <a:t>Does the product match the target persona’s goals and capabilities? How does it fit into their Salesforce experience overall?</a:t>
            </a:r>
            <a:endParaRPr b="1" i="0" sz="1800" u="none" cap="none" strike="noStrike">
              <a:solidFill>
                <a:srgbClr val="16325C"/>
              </a:solidFill>
              <a:latin typeface="Open Sans"/>
              <a:ea typeface="Open Sans"/>
              <a:cs typeface="Open Sans"/>
              <a:sym typeface="Open Sans"/>
            </a:endParaRPr>
          </a:p>
        </p:txBody>
      </p:sp>
      <p:pic>
        <p:nvPicPr>
          <p:cNvPr id="1438" name="Google Shape;1438;p110"/>
          <p:cNvPicPr preferRelativeResize="0"/>
          <p:nvPr/>
        </p:nvPicPr>
        <p:blipFill rotWithShape="1">
          <a:blip r:embed="rId3">
            <a:alphaModFix/>
          </a:blip>
          <a:srcRect b="0" l="0" r="0" t="0"/>
          <a:stretch/>
        </p:blipFill>
        <p:spPr>
          <a:xfrm>
            <a:off x="890127" y="1284475"/>
            <a:ext cx="985921" cy="821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D5E9E"/>
        </a:solidFill>
      </p:bgPr>
    </p:bg>
    <p:spTree>
      <p:nvGrpSpPr>
        <p:cNvPr id="323" name="Shape 323"/>
        <p:cNvGrpSpPr/>
        <p:nvPr/>
      </p:nvGrpSpPr>
      <p:grpSpPr>
        <a:xfrm>
          <a:off x="0" y="0"/>
          <a:ext cx="0" cy="0"/>
          <a:chOff x="0" y="0"/>
          <a:chExt cx="0" cy="0"/>
        </a:xfrm>
      </p:grpSpPr>
      <p:sp>
        <p:nvSpPr>
          <p:cNvPr id="324" name="Google Shape;324;p48"/>
          <p:cNvSpPr txBox="1"/>
          <p:nvPr/>
        </p:nvSpPr>
        <p:spPr>
          <a:xfrm>
            <a:off x="666600" y="1528377"/>
            <a:ext cx="7810800" cy="208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lt1"/>
                </a:solidFill>
                <a:latin typeface="Open Sans"/>
                <a:ea typeface="Open Sans"/>
                <a:cs typeface="Open Sans"/>
                <a:sym typeface="Open Sans"/>
              </a:rPr>
              <a:t>Let’s start by understanding who our </a:t>
            </a:r>
            <a:br>
              <a:rPr b="0" i="0" lang="en" sz="3000" u="none" cap="none" strike="noStrike">
                <a:solidFill>
                  <a:schemeClr val="lt1"/>
                </a:solidFill>
                <a:latin typeface="Open Sans"/>
                <a:ea typeface="Open Sans"/>
                <a:cs typeface="Open Sans"/>
                <a:sym typeface="Open Sans"/>
              </a:rPr>
            </a:br>
            <a:r>
              <a:rPr b="0" i="0" lang="en" sz="3000" u="none" cap="none" strike="noStrike">
                <a:solidFill>
                  <a:schemeClr val="lt1"/>
                </a:solidFill>
                <a:latin typeface="Open Sans"/>
                <a:ea typeface="Open Sans"/>
                <a:cs typeface="Open Sans"/>
                <a:sym typeface="Open Sans"/>
              </a:rPr>
              <a:t>users are and how they experience the Platform currently.</a:t>
            </a:r>
            <a:endParaRPr b="0" i="0" sz="3000" u="none" cap="none" strike="noStrike">
              <a:solidFill>
                <a:schemeClr val="lt1"/>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3000"/>
              <a:buFont typeface="Arial"/>
              <a:buNone/>
            </a:pPr>
            <a:r>
              <a:t/>
            </a:r>
            <a:endParaRPr b="0" i="0" sz="3000" u="none" cap="none" strike="noStrike">
              <a:solidFill>
                <a:schemeClr val="lt1"/>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lt1"/>
                </a:solidFill>
                <a:latin typeface="Open Sans"/>
                <a:ea typeface="Open Sans"/>
                <a:cs typeface="Open Sans"/>
                <a:sym typeface="Open Sans"/>
              </a:rPr>
              <a:t>User personas help us do this.</a:t>
            </a:r>
            <a:endParaRPr b="0" i="0" sz="3000" u="none" cap="none" strike="noStrike">
              <a:solidFill>
                <a:schemeClr val="lt1"/>
              </a:solidFill>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2" name="Shape 1442"/>
        <p:cNvGrpSpPr/>
        <p:nvPr/>
      </p:nvGrpSpPr>
      <p:grpSpPr>
        <a:xfrm>
          <a:off x="0" y="0"/>
          <a:ext cx="0" cy="0"/>
          <a:chOff x="0" y="0"/>
          <a:chExt cx="0" cy="0"/>
        </a:xfrm>
      </p:grpSpPr>
      <p:sp>
        <p:nvSpPr>
          <p:cNvPr id="1443" name="Google Shape;1443;p111"/>
          <p:cNvSpPr txBox="1"/>
          <p:nvPr/>
        </p:nvSpPr>
        <p:spPr>
          <a:xfrm>
            <a:off x="784625" y="2101050"/>
            <a:ext cx="7505400" cy="68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16325C"/>
                </a:solidFill>
                <a:latin typeface="Open Sans"/>
                <a:ea typeface="Open Sans"/>
                <a:cs typeface="Open Sans"/>
                <a:sym typeface="Open Sans"/>
              </a:rPr>
              <a:t>Prioritization</a:t>
            </a:r>
            <a:endParaRPr b="1" i="0" sz="18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16325C"/>
                </a:solidFill>
                <a:latin typeface="Open Sans"/>
                <a:ea typeface="Open Sans"/>
                <a:cs typeface="Open Sans"/>
                <a:sym typeface="Open Sans"/>
              </a:rPr>
              <a:t>What changes need to be implemented to satisfy the target persona?</a:t>
            </a:r>
            <a:endParaRPr b="1" i="0" sz="1800" u="none" cap="none" strike="noStrike">
              <a:solidFill>
                <a:srgbClr val="16325C"/>
              </a:solidFill>
              <a:latin typeface="Open Sans"/>
              <a:ea typeface="Open Sans"/>
              <a:cs typeface="Open Sans"/>
              <a:sym typeface="Open Sans"/>
            </a:endParaRPr>
          </a:p>
        </p:txBody>
      </p:sp>
      <p:grpSp>
        <p:nvGrpSpPr>
          <p:cNvPr id="1444" name="Google Shape;1444;p111"/>
          <p:cNvGrpSpPr/>
          <p:nvPr/>
        </p:nvGrpSpPr>
        <p:grpSpPr>
          <a:xfrm>
            <a:off x="881061" y="1279342"/>
            <a:ext cx="1373700" cy="821700"/>
            <a:chOff x="899911" y="1285517"/>
            <a:chExt cx="1373700" cy="821700"/>
          </a:xfrm>
        </p:grpSpPr>
        <p:sp>
          <p:nvSpPr>
            <p:cNvPr id="1445" name="Google Shape;1445;p111"/>
            <p:cNvSpPr/>
            <p:nvPr/>
          </p:nvSpPr>
          <p:spPr>
            <a:xfrm>
              <a:off x="899911" y="1285517"/>
              <a:ext cx="1373700" cy="821700"/>
            </a:xfrm>
            <a:prstGeom prst="roundRect">
              <a:avLst>
                <a:gd fmla="val 11686" name="adj"/>
              </a:avLst>
            </a:prstGeom>
            <a:noFill/>
            <a:ln cap="flat" cmpd="sng" w="28575">
              <a:solidFill>
                <a:srgbClr val="6969E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46" name="Google Shape;1446;p111"/>
            <p:cNvCxnSpPr/>
            <p:nvPr/>
          </p:nvCxnSpPr>
          <p:spPr>
            <a:xfrm>
              <a:off x="992436" y="1696433"/>
              <a:ext cx="1188600" cy="0"/>
            </a:xfrm>
            <a:prstGeom prst="straightConnector1">
              <a:avLst/>
            </a:prstGeom>
            <a:noFill/>
            <a:ln cap="flat" cmpd="sng" w="19050">
              <a:solidFill>
                <a:srgbClr val="6969E0"/>
              </a:solidFill>
              <a:prstDash val="dash"/>
              <a:round/>
              <a:headEnd len="sm" w="sm" type="none"/>
              <a:tailEnd len="sm" w="sm" type="none"/>
            </a:ln>
          </p:spPr>
        </p:cxnSp>
        <p:sp>
          <p:nvSpPr>
            <p:cNvPr id="1447" name="Google Shape;1447;p111"/>
            <p:cNvSpPr txBox="1"/>
            <p:nvPr/>
          </p:nvSpPr>
          <p:spPr>
            <a:xfrm>
              <a:off x="967036" y="1364303"/>
              <a:ext cx="222338" cy="1573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969E0"/>
                  </a:solidFill>
                  <a:latin typeface="Open Sans"/>
                  <a:ea typeface="Open Sans"/>
                  <a:cs typeface="Open Sans"/>
                  <a:sym typeface="Open Sans"/>
                </a:rPr>
                <a:t>1</a:t>
              </a:r>
              <a:endParaRPr b="1" i="0" sz="1000" u="none" cap="none" strike="noStrike">
                <a:solidFill>
                  <a:srgbClr val="6969E0"/>
                </a:solidFill>
                <a:latin typeface="Open Sans"/>
                <a:ea typeface="Open Sans"/>
                <a:cs typeface="Open Sans"/>
                <a:sym typeface="Open Sans"/>
              </a:endParaRPr>
            </a:p>
          </p:txBody>
        </p:sp>
        <p:sp>
          <p:nvSpPr>
            <p:cNvPr id="1448" name="Google Shape;1448;p111"/>
            <p:cNvSpPr txBox="1"/>
            <p:nvPr/>
          </p:nvSpPr>
          <p:spPr>
            <a:xfrm>
              <a:off x="967036" y="1521646"/>
              <a:ext cx="222338" cy="157361"/>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969E0"/>
                  </a:solidFill>
                  <a:latin typeface="Open Sans"/>
                  <a:ea typeface="Open Sans"/>
                  <a:cs typeface="Open Sans"/>
                  <a:sym typeface="Open Sans"/>
                </a:rPr>
                <a:t>2</a:t>
              </a:r>
              <a:endParaRPr b="1" i="0" sz="1000" u="none" cap="none" strike="noStrike">
                <a:solidFill>
                  <a:srgbClr val="6969E0"/>
                </a:solidFill>
                <a:latin typeface="Open Sans"/>
                <a:ea typeface="Open Sans"/>
                <a:cs typeface="Open Sans"/>
                <a:sym typeface="Open Sans"/>
              </a:endParaRPr>
            </a:p>
          </p:txBody>
        </p:sp>
        <p:sp>
          <p:nvSpPr>
            <p:cNvPr id="1449" name="Google Shape;1449;p111"/>
            <p:cNvSpPr txBox="1"/>
            <p:nvPr/>
          </p:nvSpPr>
          <p:spPr>
            <a:xfrm>
              <a:off x="967036" y="1725091"/>
              <a:ext cx="222338" cy="1573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969E0"/>
                  </a:solidFill>
                  <a:latin typeface="Open Sans"/>
                  <a:ea typeface="Open Sans"/>
                  <a:cs typeface="Open Sans"/>
                  <a:sym typeface="Open Sans"/>
                </a:rPr>
                <a:t>3</a:t>
              </a:r>
              <a:endParaRPr b="1" i="0" sz="1000" u="none" cap="none" strike="noStrike">
                <a:solidFill>
                  <a:srgbClr val="6969E0"/>
                </a:solidFill>
                <a:latin typeface="Open Sans"/>
                <a:ea typeface="Open Sans"/>
                <a:cs typeface="Open Sans"/>
                <a:sym typeface="Open Sans"/>
              </a:endParaRPr>
            </a:p>
          </p:txBody>
        </p:sp>
        <p:sp>
          <p:nvSpPr>
            <p:cNvPr id="1450" name="Google Shape;1450;p111"/>
            <p:cNvSpPr txBox="1"/>
            <p:nvPr/>
          </p:nvSpPr>
          <p:spPr>
            <a:xfrm>
              <a:off x="967036" y="1882434"/>
              <a:ext cx="222338" cy="1573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6969E0"/>
                  </a:solidFill>
                  <a:latin typeface="Open Sans"/>
                  <a:ea typeface="Open Sans"/>
                  <a:cs typeface="Open Sans"/>
                  <a:sym typeface="Open Sans"/>
                </a:rPr>
                <a:t>4</a:t>
              </a:r>
              <a:endParaRPr b="1" i="0" sz="1000" u="none" cap="none" strike="noStrike">
                <a:solidFill>
                  <a:srgbClr val="6969E0"/>
                </a:solidFill>
                <a:latin typeface="Open Sans"/>
                <a:ea typeface="Open Sans"/>
                <a:cs typeface="Open Sans"/>
                <a:sym typeface="Open Sans"/>
              </a:endParaRPr>
            </a:p>
          </p:txBody>
        </p:sp>
        <p:cxnSp>
          <p:nvCxnSpPr>
            <p:cNvPr id="1451" name="Google Shape;1451;p111"/>
            <p:cNvCxnSpPr/>
            <p:nvPr/>
          </p:nvCxnSpPr>
          <p:spPr>
            <a:xfrm>
              <a:off x="1189373" y="1451695"/>
              <a:ext cx="683348" cy="0"/>
            </a:xfrm>
            <a:prstGeom prst="straightConnector1">
              <a:avLst/>
            </a:prstGeom>
            <a:noFill/>
            <a:ln cap="flat" cmpd="sng" w="19050">
              <a:solidFill>
                <a:srgbClr val="6969E0"/>
              </a:solidFill>
              <a:prstDash val="solid"/>
              <a:round/>
              <a:headEnd len="sm" w="sm" type="none"/>
              <a:tailEnd len="sm" w="sm" type="none"/>
            </a:ln>
          </p:spPr>
        </p:cxnSp>
        <p:cxnSp>
          <p:nvCxnSpPr>
            <p:cNvPr id="1452" name="Google Shape;1452;p111"/>
            <p:cNvCxnSpPr/>
            <p:nvPr/>
          </p:nvCxnSpPr>
          <p:spPr>
            <a:xfrm>
              <a:off x="1189373" y="1600329"/>
              <a:ext cx="683348" cy="0"/>
            </a:xfrm>
            <a:prstGeom prst="straightConnector1">
              <a:avLst/>
            </a:prstGeom>
            <a:noFill/>
            <a:ln cap="flat" cmpd="sng" w="19050">
              <a:solidFill>
                <a:srgbClr val="6969E0"/>
              </a:solidFill>
              <a:prstDash val="solid"/>
              <a:round/>
              <a:headEnd len="sm" w="sm" type="none"/>
              <a:tailEnd len="sm" w="sm" type="none"/>
            </a:ln>
          </p:spPr>
        </p:cxnSp>
        <p:cxnSp>
          <p:nvCxnSpPr>
            <p:cNvPr id="1453" name="Google Shape;1453;p111"/>
            <p:cNvCxnSpPr/>
            <p:nvPr/>
          </p:nvCxnSpPr>
          <p:spPr>
            <a:xfrm>
              <a:off x="1189373" y="1803775"/>
              <a:ext cx="683348" cy="0"/>
            </a:xfrm>
            <a:prstGeom prst="straightConnector1">
              <a:avLst/>
            </a:prstGeom>
            <a:noFill/>
            <a:ln cap="flat" cmpd="sng" w="19050">
              <a:solidFill>
                <a:srgbClr val="6969E0"/>
              </a:solidFill>
              <a:prstDash val="solid"/>
              <a:round/>
              <a:headEnd len="sm" w="sm" type="none"/>
              <a:tailEnd len="sm" w="sm" type="none"/>
            </a:ln>
          </p:spPr>
        </p:cxnSp>
        <p:cxnSp>
          <p:nvCxnSpPr>
            <p:cNvPr id="1454" name="Google Shape;1454;p111"/>
            <p:cNvCxnSpPr/>
            <p:nvPr/>
          </p:nvCxnSpPr>
          <p:spPr>
            <a:xfrm>
              <a:off x="1189373" y="1961120"/>
              <a:ext cx="683348" cy="0"/>
            </a:xfrm>
            <a:prstGeom prst="straightConnector1">
              <a:avLst/>
            </a:prstGeom>
            <a:noFill/>
            <a:ln cap="flat" cmpd="sng" w="19050">
              <a:solidFill>
                <a:srgbClr val="6969E0"/>
              </a:solidFill>
              <a:prstDash val="solid"/>
              <a:round/>
              <a:headEnd len="sm" w="sm" type="none"/>
              <a:tailEnd len="sm" w="sm" type="none"/>
            </a:ln>
          </p:spPr>
        </p:cxn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8" name="Shape 1458"/>
        <p:cNvGrpSpPr/>
        <p:nvPr/>
      </p:nvGrpSpPr>
      <p:grpSpPr>
        <a:xfrm>
          <a:off x="0" y="0"/>
          <a:ext cx="0" cy="0"/>
          <a:chOff x="0" y="0"/>
          <a:chExt cx="0" cy="0"/>
        </a:xfrm>
      </p:grpSpPr>
      <p:sp>
        <p:nvSpPr>
          <p:cNvPr id="1459" name="Google Shape;1459;p112"/>
          <p:cNvSpPr txBox="1"/>
          <p:nvPr/>
        </p:nvSpPr>
        <p:spPr>
          <a:xfrm>
            <a:off x="784625" y="2101050"/>
            <a:ext cx="7627800" cy="715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16325C"/>
                </a:solidFill>
                <a:latin typeface="Open Sans"/>
                <a:ea typeface="Open Sans"/>
                <a:cs typeface="Open Sans"/>
                <a:sym typeface="Open Sans"/>
              </a:rPr>
              <a:t>User stories</a:t>
            </a:r>
            <a:endParaRPr b="1" i="0" sz="18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16325C"/>
                </a:solidFill>
                <a:latin typeface="Open Sans"/>
                <a:ea typeface="Open Sans"/>
                <a:cs typeface="Open Sans"/>
                <a:sym typeface="Open Sans"/>
              </a:rPr>
              <a:t>Include the specific target persona when writing user stories, for example “As a Core Coder, I need to…”</a:t>
            </a:r>
            <a:endParaRPr b="1" i="0" sz="1800" u="none" cap="none" strike="noStrike">
              <a:solidFill>
                <a:srgbClr val="16325C"/>
              </a:solidFill>
              <a:latin typeface="Open Sans"/>
              <a:ea typeface="Open Sans"/>
              <a:cs typeface="Open Sans"/>
              <a:sym typeface="Open Sans"/>
            </a:endParaRPr>
          </a:p>
        </p:txBody>
      </p:sp>
      <p:pic>
        <p:nvPicPr>
          <p:cNvPr id="1460" name="Google Shape;1460;p112"/>
          <p:cNvPicPr preferRelativeResize="0"/>
          <p:nvPr/>
        </p:nvPicPr>
        <p:blipFill rotWithShape="1">
          <a:blip r:embed="rId3">
            <a:alphaModFix/>
          </a:blip>
          <a:srcRect b="0" l="0" r="0" t="0"/>
          <a:stretch/>
        </p:blipFill>
        <p:spPr>
          <a:xfrm>
            <a:off x="901225" y="1279350"/>
            <a:ext cx="913003" cy="8217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sp>
        <p:nvSpPr>
          <p:cNvPr id="1465" name="Google Shape;1465;p113"/>
          <p:cNvSpPr txBox="1"/>
          <p:nvPr/>
        </p:nvSpPr>
        <p:spPr>
          <a:xfrm>
            <a:off x="784625" y="2109138"/>
            <a:ext cx="7552500" cy="925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16325C"/>
                </a:solidFill>
                <a:latin typeface="Open Sans"/>
                <a:ea typeface="Open Sans"/>
                <a:cs typeface="Open Sans"/>
                <a:sym typeface="Open Sans"/>
              </a:rPr>
              <a:t>Customer engagements</a:t>
            </a:r>
            <a:endParaRPr b="1" i="0" sz="18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16325C"/>
                </a:solidFill>
                <a:latin typeface="Open Sans"/>
                <a:ea typeface="Open Sans"/>
                <a:cs typeface="Open Sans"/>
                <a:sym typeface="Open Sans"/>
              </a:rPr>
              <a:t>Consider which persona the customers that you typically engage with are and how that affects the perspective and feedback they provide.</a:t>
            </a:r>
            <a:endParaRPr b="1" i="0" sz="1800" u="none" cap="none" strike="noStrike">
              <a:solidFill>
                <a:srgbClr val="16325C"/>
              </a:solidFill>
              <a:latin typeface="Open Sans"/>
              <a:ea typeface="Open Sans"/>
              <a:cs typeface="Open Sans"/>
              <a:sym typeface="Open Sans"/>
            </a:endParaRPr>
          </a:p>
        </p:txBody>
      </p:sp>
      <p:pic>
        <p:nvPicPr>
          <p:cNvPr id="1466" name="Google Shape;1466;p113"/>
          <p:cNvPicPr preferRelativeResize="0"/>
          <p:nvPr/>
        </p:nvPicPr>
        <p:blipFill rotWithShape="1">
          <a:blip r:embed="rId3">
            <a:alphaModFix/>
          </a:blip>
          <a:srcRect b="0" l="0" r="0" t="0"/>
          <a:stretch/>
        </p:blipFill>
        <p:spPr>
          <a:xfrm>
            <a:off x="882099" y="1287319"/>
            <a:ext cx="896925" cy="8218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114"/>
          <p:cNvSpPr txBox="1"/>
          <p:nvPr/>
        </p:nvSpPr>
        <p:spPr>
          <a:xfrm>
            <a:off x="784625" y="2092650"/>
            <a:ext cx="7590000" cy="95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16325C"/>
                </a:solidFill>
                <a:latin typeface="Open Sans"/>
                <a:ea typeface="Open Sans"/>
                <a:cs typeface="Open Sans"/>
                <a:sym typeface="Open Sans"/>
              </a:rPr>
              <a:t>Research sessions</a:t>
            </a:r>
            <a:endParaRPr b="1" i="0" sz="18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rgbClr val="16325C"/>
                </a:solidFill>
                <a:latin typeface="Open Sans"/>
                <a:ea typeface="Open Sans"/>
                <a:cs typeface="Open Sans"/>
                <a:sym typeface="Open Sans"/>
              </a:rPr>
              <a:t>Recruit participants of the target persona for generative and evaluative </a:t>
            </a:r>
            <a:br>
              <a:rPr b="0" i="0" lang="en" sz="1400" u="none" cap="none" strike="noStrike">
                <a:solidFill>
                  <a:srgbClr val="16325C"/>
                </a:solidFill>
                <a:latin typeface="Open Sans"/>
                <a:ea typeface="Open Sans"/>
                <a:cs typeface="Open Sans"/>
                <a:sym typeface="Open Sans"/>
              </a:rPr>
            </a:br>
            <a:r>
              <a:rPr b="0" i="0" lang="en" sz="1400" u="none" cap="none" strike="noStrike">
                <a:solidFill>
                  <a:srgbClr val="16325C"/>
                </a:solidFill>
                <a:latin typeface="Open Sans"/>
                <a:ea typeface="Open Sans"/>
                <a:cs typeface="Open Sans"/>
                <a:sym typeface="Open Sans"/>
              </a:rPr>
              <a:t>user research studies.</a:t>
            </a:r>
            <a:endParaRPr b="1" i="0" sz="1800" u="none" cap="none" strike="noStrike">
              <a:solidFill>
                <a:srgbClr val="16325C"/>
              </a:solidFill>
              <a:latin typeface="Open Sans"/>
              <a:ea typeface="Open Sans"/>
              <a:cs typeface="Open Sans"/>
              <a:sym typeface="Open Sans"/>
            </a:endParaRPr>
          </a:p>
        </p:txBody>
      </p:sp>
      <p:pic>
        <p:nvPicPr>
          <p:cNvPr id="1472" name="Google Shape;1472;p114"/>
          <p:cNvPicPr preferRelativeResize="0"/>
          <p:nvPr/>
        </p:nvPicPr>
        <p:blipFill rotWithShape="1">
          <a:blip r:embed="rId3">
            <a:alphaModFix/>
          </a:blip>
          <a:srcRect b="0" l="0" r="0" t="0"/>
          <a:stretch/>
        </p:blipFill>
        <p:spPr>
          <a:xfrm>
            <a:off x="890724" y="1287325"/>
            <a:ext cx="811139" cy="82182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6" name="Shape 1476"/>
        <p:cNvGrpSpPr/>
        <p:nvPr/>
      </p:nvGrpSpPr>
      <p:grpSpPr>
        <a:xfrm>
          <a:off x="0" y="0"/>
          <a:ext cx="0" cy="0"/>
          <a:chOff x="0" y="0"/>
          <a:chExt cx="0" cy="0"/>
        </a:xfrm>
      </p:grpSpPr>
      <p:sp>
        <p:nvSpPr>
          <p:cNvPr id="1477" name="Google Shape;1477;p115"/>
          <p:cNvSpPr txBox="1"/>
          <p:nvPr/>
        </p:nvSpPr>
        <p:spPr>
          <a:xfrm>
            <a:off x="784625" y="2223300"/>
            <a:ext cx="7533600" cy="69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16325C"/>
                </a:solidFill>
                <a:latin typeface="Open Sans"/>
                <a:ea typeface="Open Sans"/>
                <a:cs typeface="Open Sans"/>
                <a:sym typeface="Open Sans"/>
              </a:rPr>
              <a:t>Training &amp; documentation</a:t>
            </a:r>
            <a:endParaRPr b="1" i="0" sz="18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16325C"/>
                </a:solidFill>
                <a:latin typeface="Open Sans"/>
                <a:ea typeface="Open Sans"/>
                <a:cs typeface="Open Sans"/>
                <a:sym typeface="Open Sans"/>
              </a:rPr>
              <a:t>Base resources on the target persona’s goals and how they learn best.</a:t>
            </a:r>
            <a:endParaRPr b="1" i="0" sz="1800" u="none" cap="none" strike="noStrike">
              <a:solidFill>
                <a:srgbClr val="16325C"/>
              </a:solidFill>
              <a:latin typeface="Open Sans"/>
              <a:ea typeface="Open Sans"/>
              <a:cs typeface="Open Sans"/>
              <a:sym typeface="Open Sans"/>
            </a:endParaRPr>
          </a:p>
        </p:txBody>
      </p:sp>
      <p:pic>
        <p:nvPicPr>
          <p:cNvPr id="1478" name="Google Shape;1478;p115"/>
          <p:cNvPicPr preferRelativeResize="0"/>
          <p:nvPr/>
        </p:nvPicPr>
        <p:blipFill rotWithShape="1">
          <a:blip r:embed="rId3">
            <a:alphaModFix/>
          </a:blip>
          <a:srcRect b="0" l="0" r="0" t="0"/>
          <a:stretch/>
        </p:blipFill>
        <p:spPr>
          <a:xfrm>
            <a:off x="864125" y="1469575"/>
            <a:ext cx="949898" cy="7537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2" name="Shape 1482"/>
        <p:cNvGrpSpPr/>
        <p:nvPr/>
      </p:nvGrpSpPr>
      <p:grpSpPr>
        <a:xfrm>
          <a:off x="0" y="0"/>
          <a:ext cx="0" cy="0"/>
          <a:chOff x="0" y="0"/>
          <a:chExt cx="0" cy="0"/>
        </a:xfrm>
      </p:grpSpPr>
      <p:sp>
        <p:nvSpPr>
          <p:cNvPr id="1483" name="Google Shape;1483;p116"/>
          <p:cNvSpPr txBox="1"/>
          <p:nvPr/>
        </p:nvSpPr>
        <p:spPr>
          <a:xfrm>
            <a:off x="646500" y="1528352"/>
            <a:ext cx="7810800" cy="208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rgbClr val="FFFFFF"/>
                </a:solidFill>
                <a:latin typeface="Open Sans"/>
                <a:ea typeface="Open Sans"/>
                <a:cs typeface="Open Sans"/>
                <a:sym typeface="Open Sans"/>
              </a:rPr>
              <a:t>Learn more about our User Personas</a:t>
            </a:r>
            <a:endParaRPr b="0" i="0" sz="3000" u="none" cap="none" strike="noStrike">
              <a:solidFill>
                <a:srgbClr val="FFFFFF"/>
              </a:solidFill>
              <a:latin typeface="Open Sans"/>
              <a:ea typeface="Open Sans"/>
              <a:cs typeface="Open Sans"/>
              <a:sym typeface="Open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7" name="Shape 1487"/>
        <p:cNvGrpSpPr/>
        <p:nvPr/>
      </p:nvGrpSpPr>
      <p:grpSpPr>
        <a:xfrm>
          <a:off x="0" y="0"/>
          <a:ext cx="0" cy="0"/>
          <a:chOff x="0" y="0"/>
          <a:chExt cx="0" cy="0"/>
        </a:xfrm>
      </p:grpSpPr>
      <p:pic>
        <p:nvPicPr>
          <p:cNvPr id="1488" name="Google Shape;1488;p117"/>
          <p:cNvPicPr preferRelativeResize="0"/>
          <p:nvPr/>
        </p:nvPicPr>
        <p:blipFill rotWithShape="1">
          <a:blip r:embed="rId3">
            <a:alphaModFix/>
          </a:blip>
          <a:srcRect b="13134" l="24188" r="23980" t="0"/>
          <a:stretch/>
        </p:blipFill>
        <p:spPr>
          <a:xfrm>
            <a:off x="3625975" y="609600"/>
            <a:ext cx="4831327" cy="4032626"/>
          </a:xfrm>
          <a:prstGeom prst="rect">
            <a:avLst/>
          </a:prstGeom>
          <a:noFill/>
          <a:ln cap="flat" cmpd="sng" w="9525">
            <a:solidFill>
              <a:schemeClr val="lt2"/>
            </a:solidFill>
            <a:prstDash val="solid"/>
            <a:round/>
            <a:headEnd len="sm" w="sm" type="none"/>
            <a:tailEnd len="sm" w="sm" type="none"/>
          </a:ln>
        </p:spPr>
      </p:pic>
      <p:sp>
        <p:nvSpPr>
          <p:cNvPr id="1489" name="Google Shape;1489;p117"/>
          <p:cNvSpPr txBox="1"/>
          <p:nvPr/>
        </p:nvSpPr>
        <p:spPr>
          <a:xfrm>
            <a:off x="646500" y="541975"/>
            <a:ext cx="2656500" cy="294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16325C"/>
                </a:solidFill>
                <a:latin typeface="Open Sans"/>
                <a:ea typeface="Open Sans"/>
                <a:cs typeface="Open Sans"/>
                <a:sym typeface="Open Sans"/>
              </a:rPr>
              <a:t>Explore the </a:t>
            </a:r>
            <a:br>
              <a:rPr b="1" i="0" lang="en" sz="1800" u="none" cap="none" strike="noStrike">
                <a:solidFill>
                  <a:srgbClr val="16325C"/>
                </a:solidFill>
                <a:latin typeface="Open Sans"/>
                <a:ea typeface="Open Sans"/>
                <a:cs typeface="Open Sans"/>
                <a:sym typeface="Open Sans"/>
              </a:rPr>
            </a:br>
            <a:r>
              <a:rPr b="1" i="0" lang="en" sz="1800" u="none" cap="none" strike="noStrike">
                <a:solidFill>
                  <a:srgbClr val="16325C"/>
                </a:solidFill>
                <a:latin typeface="Open Sans"/>
                <a:ea typeface="Open Sans"/>
                <a:cs typeface="Open Sans"/>
                <a:sym typeface="Open Sans"/>
              </a:rPr>
              <a:t>Persona Website</a:t>
            </a:r>
            <a:endParaRPr b="1" i="0" sz="1800" u="none" cap="none" strike="noStrike">
              <a:solidFill>
                <a:srgbClr val="16325C"/>
              </a:solidFill>
              <a:latin typeface="Open Sans"/>
              <a:ea typeface="Open Sans"/>
              <a:cs typeface="Open Sans"/>
              <a:sym typeface="Open Sans"/>
            </a:endParaRPr>
          </a:p>
          <a:p>
            <a:pPr indent="-317500" lvl="0" marL="457200" marR="0" rtl="0" algn="l">
              <a:lnSpc>
                <a:spcPct val="115000"/>
              </a:lnSpc>
              <a:spcBef>
                <a:spcPts val="0"/>
              </a:spcBef>
              <a:spcAft>
                <a:spcPts val="0"/>
              </a:spcAft>
              <a:buClr>
                <a:srgbClr val="16325C"/>
              </a:buClr>
              <a:buSzPts val="1400"/>
              <a:buFont typeface="Open Sans"/>
              <a:buChar char="●"/>
            </a:pPr>
            <a:r>
              <a:rPr b="0" i="0" lang="en" sz="1400" u="none" cap="none" strike="noStrike">
                <a:solidFill>
                  <a:srgbClr val="16325C"/>
                </a:solidFill>
                <a:latin typeface="Open Sans"/>
                <a:ea typeface="Open Sans"/>
                <a:cs typeface="Open Sans"/>
                <a:sym typeface="Open Sans"/>
              </a:rPr>
              <a:t>Sales</a:t>
            </a:r>
            <a:endParaRPr b="0" i="0" sz="1400" u="none" cap="none" strike="noStrike">
              <a:solidFill>
                <a:srgbClr val="16325C"/>
              </a:solidFill>
              <a:latin typeface="Open Sans"/>
              <a:ea typeface="Open Sans"/>
              <a:cs typeface="Open Sans"/>
              <a:sym typeface="Open Sans"/>
            </a:endParaRPr>
          </a:p>
          <a:p>
            <a:pPr indent="-317500" lvl="0" marL="457200" marR="0" rtl="0" algn="l">
              <a:lnSpc>
                <a:spcPct val="115000"/>
              </a:lnSpc>
              <a:spcBef>
                <a:spcPts val="0"/>
              </a:spcBef>
              <a:spcAft>
                <a:spcPts val="0"/>
              </a:spcAft>
              <a:buClr>
                <a:srgbClr val="16325C"/>
              </a:buClr>
              <a:buSzPts val="1400"/>
              <a:buFont typeface="Open Sans"/>
              <a:buChar char="●"/>
            </a:pPr>
            <a:r>
              <a:rPr b="0" i="0" lang="en" sz="1400" u="none" cap="none" strike="noStrike">
                <a:solidFill>
                  <a:srgbClr val="16325C"/>
                </a:solidFill>
                <a:latin typeface="Open Sans"/>
                <a:ea typeface="Open Sans"/>
                <a:cs typeface="Open Sans"/>
                <a:sym typeface="Open Sans"/>
              </a:rPr>
              <a:t>Service</a:t>
            </a:r>
            <a:endParaRPr b="0" i="0" sz="1400" u="none" cap="none" strike="noStrike">
              <a:solidFill>
                <a:srgbClr val="16325C"/>
              </a:solidFill>
              <a:latin typeface="Open Sans"/>
              <a:ea typeface="Open Sans"/>
              <a:cs typeface="Open Sans"/>
              <a:sym typeface="Open Sans"/>
            </a:endParaRPr>
          </a:p>
          <a:p>
            <a:pPr indent="-317500" lvl="0" marL="457200" marR="0" rtl="0" algn="l">
              <a:lnSpc>
                <a:spcPct val="115000"/>
              </a:lnSpc>
              <a:spcBef>
                <a:spcPts val="0"/>
              </a:spcBef>
              <a:spcAft>
                <a:spcPts val="0"/>
              </a:spcAft>
              <a:buClr>
                <a:srgbClr val="16325C"/>
              </a:buClr>
              <a:buSzPts val="1400"/>
              <a:buFont typeface="Open Sans"/>
              <a:buChar char="●"/>
            </a:pPr>
            <a:r>
              <a:rPr b="0" i="0" lang="en" sz="1400" u="none" cap="none" strike="noStrike">
                <a:solidFill>
                  <a:srgbClr val="16325C"/>
                </a:solidFill>
                <a:latin typeface="Open Sans"/>
                <a:ea typeface="Open Sans"/>
                <a:cs typeface="Open Sans"/>
                <a:sym typeface="Open Sans"/>
              </a:rPr>
              <a:t>Platform</a:t>
            </a:r>
            <a:endParaRPr b="0" i="0" sz="1400" u="none" cap="none" strike="noStrike">
              <a:solidFill>
                <a:srgbClr val="16325C"/>
              </a:solidFill>
              <a:latin typeface="Open Sans"/>
              <a:ea typeface="Open Sans"/>
              <a:cs typeface="Open Sans"/>
              <a:sym typeface="Open Sans"/>
            </a:endParaRPr>
          </a:p>
          <a:p>
            <a:pPr indent="-317500" lvl="0" marL="457200" marR="0" rtl="0" algn="l">
              <a:lnSpc>
                <a:spcPct val="115000"/>
              </a:lnSpc>
              <a:spcBef>
                <a:spcPts val="0"/>
              </a:spcBef>
              <a:spcAft>
                <a:spcPts val="0"/>
              </a:spcAft>
              <a:buClr>
                <a:srgbClr val="16325C"/>
              </a:buClr>
              <a:buSzPts val="1400"/>
              <a:buFont typeface="Open Sans"/>
              <a:buChar char="●"/>
            </a:pPr>
            <a:r>
              <a:rPr b="0" i="0" lang="en" sz="1400" u="none" cap="none" strike="noStrike">
                <a:solidFill>
                  <a:srgbClr val="16325C"/>
                </a:solidFill>
                <a:latin typeface="Open Sans"/>
                <a:ea typeface="Open Sans"/>
                <a:cs typeface="Open Sans"/>
                <a:sym typeface="Open Sans"/>
              </a:rPr>
              <a:t>Community</a:t>
            </a:r>
            <a:endParaRPr b="0" i="0" sz="1400" u="none" cap="none" strike="noStrike">
              <a:solidFill>
                <a:srgbClr val="16325C"/>
              </a:solidFill>
              <a:latin typeface="Open Sans"/>
              <a:ea typeface="Open Sans"/>
              <a:cs typeface="Open Sans"/>
              <a:sym typeface="Open Sans"/>
            </a:endParaRPr>
          </a:p>
          <a:p>
            <a:pPr indent="-317500" lvl="0" marL="457200" marR="0" rtl="0" algn="l">
              <a:lnSpc>
                <a:spcPct val="115000"/>
              </a:lnSpc>
              <a:spcBef>
                <a:spcPts val="0"/>
              </a:spcBef>
              <a:spcAft>
                <a:spcPts val="0"/>
              </a:spcAft>
              <a:buClr>
                <a:srgbClr val="16325C"/>
              </a:buClr>
              <a:buSzPts val="1400"/>
              <a:buFont typeface="Open Sans"/>
              <a:buChar char="●"/>
            </a:pPr>
            <a:r>
              <a:rPr b="0" i="0" lang="en" sz="1400" u="none" cap="none" strike="noStrike">
                <a:solidFill>
                  <a:srgbClr val="16325C"/>
                </a:solidFill>
                <a:latin typeface="Open Sans"/>
                <a:ea typeface="Open Sans"/>
                <a:cs typeface="Open Sans"/>
                <a:sym typeface="Open Sans"/>
              </a:rPr>
              <a:t>Marketing</a:t>
            </a:r>
            <a:endParaRPr b="0" i="0" sz="1400" u="none" cap="none" strike="noStrike">
              <a:solidFill>
                <a:srgbClr val="16325C"/>
              </a:solidFill>
              <a:latin typeface="Open Sans"/>
              <a:ea typeface="Open Sans"/>
              <a:cs typeface="Open Sans"/>
              <a:sym typeface="Open Sans"/>
            </a:endParaRPr>
          </a:p>
          <a:p>
            <a:pPr indent="-317500" lvl="0" marL="457200" marR="0" rtl="0" algn="l">
              <a:lnSpc>
                <a:spcPct val="115000"/>
              </a:lnSpc>
              <a:spcBef>
                <a:spcPts val="0"/>
              </a:spcBef>
              <a:spcAft>
                <a:spcPts val="0"/>
              </a:spcAft>
              <a:buClr>
                <a:srgbClr val="16325C"/>
              </a:buClr>
              <a:buSzPts val="1400"/>
              <a:buFont typeface="Open Sans"/>
              <a:buChar char="●"/>
            </a:pPr>
            <a:r>
              <a:rPr b="0" i="0" lang="en" sz="1400" u="none" cap="none" strike="noStrike">
                <a:solidFill>
                  <a:srgbClr val="16325C"/>
                </a:solidFill>
                <a:latin typeface="Open Sans"/>
                <a:ea typeface="Open Sans"/>
                <a:cs typeface="Open Sans"/>
                <a:sym typeface="Open Sans"/>
              </a:rPr>
              <a:t>IoT</a:t>
            </a:r>
            <a:endParaRPr b="0" i="0" sz="14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rPr b="1" i="0" lang="en" sz="1400" u="sng" cap="none" strike="noStrike">
                <a:solidFill>
                  <a:schemeClr val="hlink"/>
                </a:solidFill>
                <a:latin typeface="Open Sans"/>
                <a:ea typeface="Open Sans"/>
                <a:cs typeface="Open Sans"/>
                <a:sym typeface="Open Sans"/>
                <a:hlinkClick r:id="rId4"/>
              </a:rPr>
              <a:t>https://sfdc.co/personas</a:t>
            </a:r>
            <a:endParaRPr b="1" i="0" sz="1400" u="none" cap="none" strike="noStrike">
              <a:solidFill>
                <a:srgbClr val="6969E0"/>
              </a:solidFill>
              <a:latin typeface="Open Sans"/>
              <a:ea typeface="Open Sans"/>
              <a:cs typeface="Open Sans"/>
              <a:sym typeface="Open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3" name="Shape 1493"/>
        <p:cNvGrpSpPr/>
        <p:nvPr/>
      </p:nvGrpSpPr>
      <p:grpSpPr>
        <a:xfrm>
          <a:off x="0" y="0"/>
          <a:ext cx="0" cy="0"/>
          <a:chOff x="0" y="0"/>
          <a:chExt cx="0" cy="0"/>
        </a:xfrm>
      </p:grpSpPr>
      <p:grpSp>
        <p:nvGrpSpPr>
          <p:cNvPr id="1494" name="Google Shape;1494;p118"/>
          <p:cNvGrpSpPr/>
          <p:nvPr/>
        </p:nvGrpSpPr>
        <p:grpSpPr>
          <a:xfrm>
            <a:off x="0" y="4642225"/>
            <a:ext cx="9144000" cy="501300"/>
            <a:chOff x="0" y="4642225"/>
            <a:chExt cx="9144000" cy="501300"/>
          </a:xfrm>
        </p:grpSpPr>
        <p:sp>
          <p:nvSpPr>
            <p:cNvPr id="1495" name="Google Shape;1495;p118"/>
            <p:cNvSpPr/>
            <p:nvPr/>
          </p:nvSpPr>
          <p:spPr>
            <a:xfrm>
              <a:off x="0" y="4642225"/>
              <a:ext cx="9144000" cy="501300"/>
            </a:xfrm>
            <a:prstGeom prst="rect">
              <a:avLst/>
            </a:prstGeom>
            <a:solidFill>
              <a:srgbClr val="F4F6F9"/>
            </a:solidFill>
            <a:ln cap="flat" cmpd="sng" w="952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118"/>
            <p:cNvSpPr txBox="1"/>
            <p:nvPr/>
          </p:nvSpPr>
          <p:spPr>
            <a:xfrm>
              <a:off x="85591" y="4712265"/>
              <a:ext cx="1640400" cy="37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54698D"/>
                  </a:solidFill>
                  <a:latin typeface="Open Sans"/>
                  <a:ea typeface="Open Sans"/>
                  <a:cs typeface="Open Sans"/>
                  <a:sym typeface="Open Sans"/>
                </a:rPr>
                <a:t>CONFIDENTIAL</a:t>
              </a:r>
              <a:endParaRPr b="1" i="0" sz="1200" u="none" cap="none" strike="noStrike">
                <a:solidFill>
                  <a:srgbClr val="54698D"/>
                </a:solidFill>
                <a:latin typeface="Open Sans"/>
                <a:ea typeface="Open Sans"/>
                <a:cs typeface="Open Sans"/>
                <a:sym typeface="Open Sans"/>
              </a:endParaRPr>
            </a:p>
          </p:txBody>
        </p:sp>
        <p:pic>
          <p:nvPicPr>
            <p:cNvPr id="1497" name="Google Shape;1497;p118"/>
            <p:cNvPicPr preferRelativeResize="0"/>
            <p:nvPr/>
          </p:nvPicPr>
          <p:blipFill rotWithShape="1">
            <a:blip r:embed="rId3">
              <a:alphaModFix/>
            </a:blip>
            <a:srcRect b="0" l="0" r="0" t="0"/>
            <a:stretch/>
          </p:blipFill>
          <p:spPr>
            <a:xfrm>
              <a:off x="7739610" y="4774845"/>
              <a:ext cx="1270250" cy="245651"/>
            </a:xfrm>
            <a:prstGeom prst="rect">
              <a:avLst/>
            </a:prstGeom>
            <a:noFill/>
            <a:ln>
              <a:noFill/>
            </a:ln>
          </p:spPr>
        </p:pic>
      </p:grpSp>
      <p:sp>
        <p:nvSpPr>
          <p:cNvPr id="1498" name="Google Shape;1498;p118"/>
          <p:cNvSpPr txBox="1"/>
          <p:nvPr/>
        </p:nvSpPr>
        <p:spPr>
          <a:xfrm>
            <a:off x="646500" y="541975"/>
            <a:ext cx="2656500" cy="294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16325C"/>
                </a:solidFill>
                <a:latin typeface="Open Sans"/>
                <a:ea typeface="Open Sans"/>
                <a:cs typeface="Open Sans"/>
                <a:sym typeface="Open Sans"/>
              </a:rPr>
              <a:t>Get a deck of </a:t>
            </a:r>
            <a:br>
              <a:rPr b="1" i="0" lang="en" sz="1800" u="none" cap="none" strike="noStrike">
                <a:solidFill>
                  <a:srgbClr val="16325C"/>
                </a:solidFill>
                <a:latin typeface="Open Sans"/>
                <a:ea typeface="Open Sans"/>
                <a:cs typeface="Open Sans"/>
                <a:sym typeface="Open Sans"/>
              </a:rPr>
            </a:br>
            <a:r>
              <a:rPr b="1" i="0" lang="en" sz="1800" u="none" cap="none" strike="noStrike">
                <a:solidFill>
                  <a:srgbClr val="16325C"/>
                </a:solidFill>
                <a:latin typeface="Open Sans"/>
                <a:ea typeface="Open Sans"/>
                <a:cs typeface="Open Sans"/>
                <a:sym typeface="Open Sans"/>
              </a:rPr>
              <a:t>Persona Cards</a:t>
            </a:r>
            <a:endParaRPr b="1" i="0" sz="18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rgbClr val="16325C"/>
                </a:solidFill>
                <a:latin typeface="Open Sans"/>
                <a:ea typeface="Open Sans"/>
                <a:cs typeface="Open Sans"/>
                <a:sym typeface="Open Sans"/>
              </a:rPr>
              <a:t>Post in the </a:t>
            </a:r>
            <a:r>
              <a:rPr b="0" i="0" lang="en" sz="1400" u="sng" cap="none" strike="noStrike">
                <a:solidFill>
                  <a:schemeClr val="hlink"/>
                </a:solidFill>
                <a:latin typeface="Open Sans"/>
                <a:ea typeface="Open Sans"/>
                <a:cs typeface="Open Sans"/>
                <a:sym typeface="Open Sans"/>
                <a:hlinkClick r:id="rId4"/>
              </a:rPr>
              <a:t>Product &amp; User Research Chatter group</a:t>
            </a:r>
            <a:r>
              <a:rPr b="0" i="0" lang="en" sz="1400" u="none" cap="none" strike="noStrike">
                <a:solidFill>
                  <a:srgbClr val="16325C"/>
                </a:solidFill>
                <a:latin typeface="Open Sans"/>
                <a:ea typeface="Open Sans"/>
                <a:cs typeface="Open Sans"/>
                <a:sym typeface="Open Sans"/>
              </a:rPr>
              <a:t> to get yours!</a:t>
            </a:r>
            <a:endParaRPr b="1" i="0" sz="1800" u="none" cap="none" strike="noStrike">
              <a:solidFill>
                <a:srgbClr val="16325C"/>
              </a:solidFill>
              <a:latin typeface="Open Sans"/>
              <a:ea typeface="Open Sans"/>
              <a:cs typeface="Open Sans"/>
              <a:sym typeface="Open Sans"/>
            </a:endParaRPr>
          </a:p>
        </p:txBody>
      </p:sp>
      <p:pic>
        <p:nvPicPr>
          <p:cNvPr id="1499" name="Google Shape;1499;p118"/>
          <p:cNvPicPr preferRelativeResize="0"/>
          <p:nvPr/>
        </p:nvPicPr>
        <p:blipFill rotWithShape="1">
          <a:blip r:embed="rId5">
            <a:alphaModFix/>
          </a:blip>
          <a:srcRect b="0" l="0" r="0" t="0"/>
          <a:stretch/>
        </p:blipFill>
        <p:spPr>
          <a:xfrm>
            <a:off x="3615725" y="541975"/>
            <a:ext cx="4699848" cy="354052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3" name="Shape 1503"/>
        <p:cNvGrpSpPr/>
        <p:nvPr/>
      </p:nvGrpSpPr>
      <p:grpSpPr>
        <a:xfrm>
          <a:off x="0" y="0"/>
          <a:ext cx="0" cy="0"/>
          <a:chOff x="0" y="0"/>
          <a:chExt cx="0" cy="0"/>
        </a:xfrm>
      </p:grpSpPr>
      <p:sp>
        <p:nvSpPr>
          <p:cNvPr id="1504" name="Google Shape;1504;p119"/>
          <p:cNvSpPr txBox="1"/>
          <p:nvPr/>
        </p:nvSpPr>
        <p:spPr>
          <a:xfrm>
            <a:off x="646500" y="541975"/>
            <a:ext cx="2656500" cy="294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16325C"/>
                </a:solidFill>
                <a:latin typeface="Open Sans"/>
                <a:ea typeface="Open Sans"/>
                <a:cs typeface="Open Sans"/>
                <a:sym typeface="Open Sans"/>
              </a:rPr>
              <a:t>Suggestions?</a:t>
            </a:r>
            <a:endParaRPr b="1" i="0" sz="18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16325C"/>
                </a:solidFill>
                <a:latin typeface="Open Sans"/>
                <a:ea typeface="Open Sans"/>
                <a:cs typeface="Open Sans"/>
                <a:sym typeface="Open Sans"/>
              </a:rPr>
              <a:t>Let us know how you’d like to use the personas!</a:t>
            </a:r>
            <a:endParaRPr b="1" i="0" sz="1400" u="none" cap="none" strike="noStrike">
              <a:solidFill>
                <a:srgbClr val="6969E0"/>
              </a:solidFill>
              <a:latin typeface="Open Sans"/>
              <a:ea typeface="Open Sans"/>
              <a:cs typeface="Open Sans"/>
              <a:sym typeface="Open Sans"/>
            </a:endParaRPr>
          </a:p>
        </p:txBody>
      </p:sp>
      <p:grpSp>
        <p:nvGrpSpPr>
          <p:cNvPr id="1505" name="Google Shape;1505;p119"/>
          <p:cNvGrpSpPr/>
          <p:nvPr/>
        </p:nvGrpSpPr>
        <p:grpSpPr>
          <a:xfrm>
            <a:off x="4167995" y="1824168"/>
            <a:ext cx="1301094" cy="2282987"/>
            <a:chOff x="6730377" y="4446221"/>
            <a:chExt cx="1071300" cy="1879775"/>
          </a:xfrm>
        </p:grpSpPr>
        <p:pic>
          <p:nvPicPr>
            <p:cNvPr id="1506" name="Google Shape;1506;p119"/>
            <p:cNvPicPr preferRelativeResize="0"/>
            <p:nvPr/>
          </p:nvPicPr>
          <p:blipFill rotWithShape="1">
            <a:blip r:embed="rId3">
              <a:alphaModFix amt="50000"/>
            </a:blip>
            <a:srcRect b="0" l="0" r="0" t="0"/>
            <a:stretch/>
          </p:blipFill>
          <p:spPr>
            <a:xfrm flipH="1" rot="10800000">
              <a:off x="6730377" y="6213796"/>
              <a:ext cx="1071300" cy="112200"/>
            </a:xfrm>
            <a:prstGeom prst="rect">
              <a:avLst/>
            </a:prstGeom>
            <a:noFill/>
            <a:ln>
              <a:noFill/>
            </a:ln>
          </p:spPr>
        </p:pic>
        <p:pic>
          <p:nvPicPr>
            <p:cNvPr id="1507" name="Google Shape;1507;p119"/>
            <p:cNvPicPr preferRelativeResize="0"/>
            <p:nvPr/>
          </p:nvPicPr>
          <p:blipFill rotWithShape="1">
            <a:blip r:embed="rId4">
              <a:alphaModFix/>
            </a:blip>
            <a:srcRect b="0" l="0" r="0" t="0"/>
            <a:stretch/>
          </p:blipFill>
          <p:spPr>
            <a:xfrm>
              <a:off x="6956447" y="4446221"/>
              <a:ext cx="619200" cy="1806600"/>
            </a:xfrm>
            <a:prstGeom prst="rect">
              <a:avLst/>
            </a:prstGeom>
            <a:noFill/>
            <a:ln>
              <a:noFill/>
            </a:ln>
          </p:spPr>
        </p:pic>
      </p:grpSp>
      <p:grpSp>
        <p:nvGrpSpPr>
          <p:cNvPr id="1508" name="Google Shape;1508;p119"/>
          <p:cNvGrpSpPr/>
          <p:nvPr/>
        </p:nvGrpSpPr>
        <p:grpSpPr>
          <a:xfrm>
            <a:off x="5469112" y="1878152"/>
            <a:ext cx="1301094" cy="2229002"/>
            <a:chOff x="8979539" y="4490671"/>
            <a:chExt cx="1071300" cy="1835325"/>
          </a:xfrm>
        </p:grpSpPr>
        <p:pic>
          <p:nvPicPr>
            <p:cNvPr id="1509" name="Google Shape;1509;p119"/>
            <p:cNvPicPr preferRelativeResize="0"/>
            <p:nvPr/>
          </p:nvPicPr>
          <p:blipFill rotWithShape="1">
            <a:blip r:embed="rId3">
              <a:alphaModFix amt="50000"/>
            </a:blip>
            <a:srcRect b="0" l="0" r="0" t="0"/>
            <a:stretch/>
          </p:blipFill>
          <p:spPr>
            <a:xfrm flipH="1" rot="10800000">
              <a:off x="8979539" y="6213796"/>
              <a:ext cx="1071300" cy="112200"/>
            </a:xfrm>
            <a:prstGeom prst="rect">
              <a:avLst/>
            </a:prstGeom>
            <a:noFill/>
            <a:ln>
              <a:noFill/>
            </a:ln>
          </p:spPr>
        </p:pic>
        <p:pic>
          <p:nvPicPr>
            <p:cNvPr id="1510" name="Google Shape;1510;p119"/>
            <p:cNvPicPr preferRelativeResize="0"/>
            <p:nvPr/>
          </p:nvPicPr>
          <p:blipFill rotWithShape="1">
            <a:blip r:embed="rId5">
              <a:alphaModFix/>
            </a:blip>
            <a:srcRect b="0" l="0" r="0" t="0"/>
            <a:stretch/>
          </p:blipFill>
          <p:spPr>
            <a:xfrm>
              <a:off x="9185488" y="4490671"/>
              <a:ext cx="619200" cy="1762200"/>
            </a:xfrm>
            <a:prstGeom prst="rect">
              <a:avLst/>
            </a:prstGeom>
            <a:noFill/>
            <a:ln>
              <a:noFill/>
            </a:ln>
          </p:spPr>
        </p:pic>
      </p:grpSp>
      <p:grpSp>
        <p:nvGrpSpPr>
          <p:cNvPr id="1511" name="Google Shape;1511;p119"/>
          <p:cNvGrpSpPr/>
          <p:nvPr/>
        </p:nvGrpSpPr>
        <p:grpSpPr>
          <a:xfrm>
            <a:off x="6694001" y="1798331"/>
            <a:ext cx="1322520" cy="2308824"/>
            <a:chOff x="9652694" y="4455746"/>
            <a:chExt cx="1071300" cy="1870250"/>
          </a:xfrm>
        </p:grpSpPr>
        <p:pic>
          <p:nvPicPr>
            <p:cNvPr id="1512" name="Google Shape;1512;p119"/>
            <p:cNvPicPr preferRelativeResize="0"/>
            <p:nvPr/>
          </p:nvPicPr>
          <p:blipFill rotWithShape="1">
            <a:blip r:embed="rId3">
              <a:alphaModFix amt="50000"/>
            </a:blip>
            <a:srcRect b="0" l="0" r="0" t="0"/>
            <a:stretch/>
          </p:blipFill>
          <p:spPr>
            <a:xfrm flipH="1" rot="10800000">
              <a:off x="9652694" y="6213796"/>
              <a:ext cx="1071300" cy="112200"/>
            </a:xfrm>
            <a:prstGeom prst="rect">
              <a:avLst/>
            </a:prstGeom>
            <a:noFill/>
            <a:ln>
              <a:noFill/>
            </a:ln>
          </p:spPr>
        </p:pic>
        <p:pic>
          <p:nvPicPr>
            <p:cNvPr id="1513" name="Google Shape;1513;p119"/>
            <p:cNvPicPr preferRelativeResize="0"/>
            <p:nvPr/>
          </p:nvPicPr>
          <p:blipFill rotWithShape="1">
            <a:blip r:embed="rId6">
              <a:alphaModFix/>
            </a:blip>
            <a:srcRect b="0" l="0" r="0" t="0"/>
            <a:stretch/>
          </p:blipFill>
          <p:spPr>
            <a:xfrm>
              <a:off x="9882228" y="4455746"/>
              <a:ext cx="619200" cy="1797000"/>
            </a:xfrm>
            <a:prstGeom prst="rect">
              <a:avLst/>
            </a:prstGeom>
            <a:noFill/>
            <a:ln>
              <a:noFill/>
            </a:ln>
          </p:spPr>
        </p:pic>
      </p:grpSp>
      <p:sp>
        <p:nvSpPr>
          <p:cNvPr id="1514" name="Google Shape;1514;p119"/>
          <p:cNvSpPr/>
          <p:nvPr/>
        </p:nvSpPr>
        <p:spPr>
          <a:xfrm rot="5400000">
            <a:off x="7349258" y="1425786"/>
            <a:ext cx="316800" cy="316800"/>
          </a:xfrm>
          <a:prstGeom prst="rtTriangl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p:txBody>
      </p:sp>
      <p:sp>
        <p:nvSpPr>
          <p:cNvPr id="1515" name="Google Shape;1515;p119"/>
          <p:cNvSpPr/>
          <p:nvPr/>
        </p:nvSpPr>
        <p:spPr>
          <a:xfrm>
            <a:off x="7273050" y="659425"/>
            <a:ext cx="1086000" cy="8640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p:txBody>
      </p:sp>
      <p:sp>
        <p:nvSpPr>
          <p:cNvPr id="1516" name="Google Shape;1516;p119"/>
          <p:cNvSpPr/>
          <p:nvPr/>
        </p:nvSpPr>
        <p:spPr>
          <a:xfrm flipH="1" rot="-5400000">
            <a:off x="5787158" y="1425786"/>
            <a:ext cx="316800" cy="316800"/>
          </a:xfrm>
          <a:prstGeom prst="rtTriangl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p:txBody>
      </p:sp>
      <p:sp>
        <p:nvSpPr>
          <p:cNvPr id="1517" name="Google Shape;1517;p119"/>
          <p:cNvSpPr/>
          <p:nvPr/>
        </p:nvSpPr>
        <p:spPr>
          <a:xfrm rot="5400000">
            <a:off x="4883608" y="1425786"/>
            <a:ext cx="316800" cy="316800"/>
          </a:xfrm>
          <a:prstGeom prst="rtTriangle">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p:txBody>
      </p:sp>
      <p:sp>
        <p:nvSpPr>
          <p:cNvPr id="1518" name="Google Shape;1518;p119"/>
          <p:cNvSpPr/>
          <p:nvPr/>
        </p:nvSpPr>
        <p:spPr>
          <a:xfrm>
            <a:off x="4807400" y="659425"/>
            <a:ext cx="1379400" cy="864000"/>
          </a:xfrm>
          <a:prstGeom prst="rect">
            <a:avLst/>
          </a:prstGeom>
          <a:solidFill>
            <a:srgbClr val="EEF1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6325C"/>
              </a:solidFill>
              <a:latin typeface="Open Sans"/>
              <a:ea typeface="Open Sans"/>
              <a:cs typeface="Open Sans"/>
              <a:sym typeface="Open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185ED"/>
        </a:solidFill>
      </p:bgPr>
    </p:bg>
    <p:spTree>
      <p:nvGrpSpPr>
        <p:cNvPr id="1522" name="Shape 1522"/>
        <p:cNvGrpSpPr/>
        <p:nvPr/>
      </p:nvGrpSpPr>
      <p:grpSpPr>
        <a:xfrm>
          <a:off x="0" y="0"/>
          <a:ext cx="0" cy="0"/>
          <a:chOff x="0" y="0"/>
          <a:chExt cx="0" cy="0"/>
        </a:xfrm>
      </p:grpSpPr>
      <p:sp>
        <p:nvSpPr>
          <p:cNvPr id="1523" name="Google Shape;1523;p120"/>
          <p:cNvSpPr txBox="1"/>
          <p:nvPr/>
        </p:nvSpPr>
        <p:spPr>
          <a:xfrm>
            <a:off x="646496" y="2093025"/>
            <a:ext cx="7622400" cy="54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Open Sans"/>
                <a:ea typeface="Open Sans"/>
                <a:cs typeface="Open Sans"/>
                <a:sym typeface="Open Sans"/>
              </a:rPr>
              <a:t>Questions?</a:t>
            </a:r>
            <a:endParaRPr b="1" i="0" sz="3600" u="none" cap="none" strike="noStrike">
              <a:solidFill>
                <a:srgbClr val="FFFFFF"/>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D5E9E"/>
        </a:solidFill>
      </p:bgPr>
    </p:bg>
    <p:spTree>
      <p:nvGrpSpPr>
        <p:cNvPr id="328" name="Shape 328"/>
        <p:cNvGrpSpPr/>
        <p:nvPr/>
      </p:nvGrpSpPr>
      <p:grpSpPr>
        <a:xfrm>
          <a:off x="0" y="0"/>
          <a:ext cx="0" cy="0"/>
          <a:chOff x="0" y="0"/>
          <a:chExt cx="0" cy="0"/>
        </a:xfrm>
      </p:grpSpPr>
      <p:sp>
        <p:nvSpPr>
          <p:cNvPr id="329" name="Google Shape;329;p49"/>
          <p:cNvSpPr txBox="1"/>
          <p:nvPr/>
        </p:nvSpPr>
        <p:spPr>
          <a:xfrm>
            <a:off x="666600" y="1212713"/>
            <a:ext cx="7810800" cy="1119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lt1"/>
                </a:solidFill>
                <a:latin typeface="Open Sans"/>
                <a:ea typeface="Open Sans"/>
                <a:cs typeface="Open Sans"/>
                <a:sym typeface="Open Sans"/>
              </a:rPr>
              <a:t>Based on previous user research, we know that there are five </a:t>
            </a:r>
            <a:r>
              <a:rPr b="0" i="0" lang="en" sz="3000" u="sng" cap="none" strike="noStrike">
                <a:solidFill>
                  <a:schemeClr val="hlink"/>
                </a:solidFill>
                <a:latin typeface="Open Sans"/>
                <a:ea typeface="Open Sans"/>
                <a:cs typeface="Open Sans"/>
                <a:sym typeface="Open Sans"/>
                <a:hlinkClick r:id="rId3"/>
              </a:rPr>
              <a:t>Admin Personas</a:t>
            </a:r>
            <a:r>
              <a:rPr b="0" i="0" lang="en" sz="3000" u="none" cap="none" strike="noStrike">
                <a:solidFill>
                  <a:schemeClr val="lt1"/>
                </a:solidFill>
                <a:latin typeface="Open Sans"/>
                <a:ea typeface="Open Sans"/>
                <a:cs typeface="Open Sans"/>
                <a:sym typeface="Open Sans"/>
              </a:rPr>
              <a:t>:</a:t>
            </a:r>
            <a:endParaRPr b="0" i="0" sz="3000" u="none" cap="none" strike="noStrike">
              <a:solidFill>
                <a:schemeClr val="lt1"/>
              </a:solidFill>
              <a:latin typeface="Open Sans"/>
              <a:ea typeface="Open Sans"/>
              <a:cs typeface="Open Sans"/>
              <a:sym typeface="Open Sans"/>
            </a:endParaRPr>
          </a:p>
        </p:txBody>
      </p:sp>
      <p:sp>
        <p:nvSpPr>
          <p:cNvPr id="330" name="Google Shape;330;p49"/>
          <p:cNvSpPr txBox="1"/>
          <p:nvPr/>
        </p:nvSpPr>
        <p:spPr>
          <a:xfrm>
            <a:off x="678200" y="3333637"/>
            <a:ext cx="14016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Open Sans"/>
                <a:ea typeface="Open Sans"/>
                <a:cs typeface="Open Sans"/>
                <a:sym typeface="Open Sans"/>
              </a:rPr>
              <a:t>Accidental Admins</a:t>
            </a:r>
            <a:endParaRPr b="0" i="0" sz="1200" u="none" cap="none" strike="noStrike">
              <a:solidFill>
                <a:srgbClr val="FFFFFF"/>
              </a:solidFill>
              <a:latin typeface="Open Sans"/>
              <a:ea typeface="Open Sans"/>
              <a:cs typeface="Open Sans"/>
              <a:sym typeface="Open Sans"/>
            </a:endParaRPr>
          </a:p>
        </p:txBody>
      </p:sp>
      <p:sp>
        <p:nvSpPr>
          <p:cNvPr id="331" name="Google Shape;331;p49"/>
          <p:cNvSpPr txBox="1"/>
          <p:nvPr/>
        </p:nvSpPr>
        <p:spPr>
          <a:xfrm>
            <a:off x="2290871" y="3333638"/>
            <a:ext cx="14016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1200" u="none" cap="none" strike="noStrike">
                <a:solidFill>
                  <a:srgbClr val="FFFFFF"/>
                </a:solidFill>
                <a:latin typeface="Open Sans"/>
                <a:ea typeface="Open Sans"/>
                <a:cs typeface="Open Sans"/>
                <a:sym typeface="Open Sans"/>
              </a:rPr>
              <a:t>Also </a:t>
            </a:r>
            <a:br>
              <a:rPr b="0" i="0" lang="en" sz="1200" u="none" cap="none" strike="noStrike">
                <a:solidFill>
                  <a:srgbClr val="FFFFFF"/>
                </a:solidFill>
                <a:latin typeface="Open Sans"/>
                <a:ea typeface="Open Sans"/>
                <a:cs typeface="Open Sans"/>
                <a:sym typeface="Open Sans"/>
              </a:rPr>
            </a:br>
            <a:r>
              <a:rPr b="0" i="0" lang="en" sz="1200" u="none" cap="none" strike="noStrike">
                <a:solidFill>
                  <a:srgbClr val="FFFFFF"/>
                </a:solidFill>
                <a:latin typeface="Open Sans"/>
                <a:ea typeface="Open Sans"/>
                <a:cs typeface="Open Sans"/>
                <a:sym typeface="Open Sans"/>
              </a:rPr>
              <a:t>Admins</a:t>
            </a:r>
            <a:endParaRPr b="0" i="0" sz="1200" u="none" cap="none" strike="noStrike">
              <a:solidFill>
                <a:srgbClr val="FFFFFF"/>
              </a:solidFill>
              <a:latin typeface="Open Sans"/>
              <a:ea typeface="Open Sans"/>
              <a:cs typeface="Open Sans"/>
              <a:sym typeface="Open Sans"/>
            </a:endParaRPr>
          </a:p>
        </p:txBody>
      </p:sp>
      <p:sp>
        <p:nvSpPr>
          <p:cNvPr id="332" name="Google Shape;332;p49"/>
          <p:cNvSpPr txBox="1"/>
          <p:nvPr/>
        </p:nvSpPr>
        <p:spPr>
          <a:xfrm>
            <a:off x="4025679" y="3333637"/>
            <a:ext cx="11271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1200" u="none" cap="none" strike="noStrike">
                <a:solidFill>
                  <a:srgbClr val="FFFFFF"/>
                </a:solidFill>
                <a:latin typeface="Open Sans"/>
                <a:ea typeface="Open Sans"/>
                <a:cs typeface="Open Sans"/>
                <a:sym typeface="Open Sans"/>
              </a:rPr>
              <a:t>Adept Admins</a:t>
            </a:r>
            <a:endParaRPr b="0" i="0" sz="1200" u="none" cap="none" strike="noStrike">
              <a:solidFill>
                <a:srgbClr val="FFFFFF"/>
              </a:solidFill>
              <a:latin typeface="Open Sans"/>
              <a:ea typeface="Open Sans"/>
              <a:cs typeface="Open Sans"/>
              <a:sym typeface="Open Sans"/>
            </a:endParaRPr>
          </a:p>
        </p:txBody>
      </p:sp>
      <p:sp>
        <p:nvSpPr>
          <p:cNvPr id="333" name="Google Shape;333;p49"/>
          <p:cNvSpPr txBox="1"/>
          <p:nvPr/>
        </p:nvSpPr>
        <p:spPr>
          <a:xfrm>
            <a:off x="5500607" y="3358382"/>
            <a:ext cx="14016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1200" u="none" cap="none" strike="noStrike">
                <a:solidFill>
                  <a:srgbClr val="FFFFFF"/>
                </a:solidFill>
                <a:latin typeface="Open Sans"/>
                <a:ea typeface="Open Sans"/>
                <a:cs typeface="Open Sans"/>
                <a:sym typeface="Open Sans"/>
              </a:rPr>
              <a:t>All-Star </a:t>
            </a:r>
            <a:br>
              <a:rPr b="0" i="0" lang="en" sz="1200" u="none" cap="none" strike="noStrike">
                <a:solidFill>
                  <a:srgbClr val="FFFFFF"/>
                </a:solidFill>
                <a:latin typeface="Open Sans"/>
                <a:ea typeface="Open Sans"/>
                <a:cs typeface="Open Sans"/>
                <a:sym typeface="Open Sans"/>
              </a:rPr>
            </a:br>
            <a:r>
              <a:rPr b="0" i="0" lang="en" sz="1200" u="none" cap="none" strike="noStrike">
                <a:solidFill>
                  <a:srgbClr val="FFFFFF"/>
                </a:solidFill>
                <a:latin typeface="Open Sans"/>
                <a:ea typeface="Open Sans"/>
                <a:cs typeface="Open Sans"/>
                <a:sym typeface="Open Sans"/>
              </a:rPr>
              <a:t>Admins</a:t>
            </a:r>
            <a:endParaRPr b="0" i="0" sz="1200" u="none" cap="none" strike="noStrike">
              <a:solidFill>
                <a:srgbClr val="FFFFFF"/>
              </a:solidFill>
              <a:latin typeface="Open Sans"/>
              <a:ea typeface="Open Sans"/>
              <a:cs typeface="Open Sans"/>
              <a:sym typeface="Open Sans"/>
            </a:endParaRPr>
          </a:p>
        </p:txBody>
      </p:sp>
      <p:sp>
        <p:nvSpPr>
          <p:cNvPr id="334" name="Google Shape;334;p49"/>
          <p:cNvSpPr txBox="1"/>
          <p:nvPr/>
        </p:nvSpPr>
        <p:spPr>
          <a:xfrm>
            <a:off x="7088750" y="3333637"/>
            <a:ext cx="140160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1200" u="none" cap="none" strike="noStrike">
                <a:solidFill>
                  <a:srgbClr val="FFFFFF"/>
                </a:solidFill>
                <a:latin typeface="Open Sans"/>
                <a:ea typeface="Open Sans"/>
                <a:cs typeface="Open Sans"/>
                <a:sym typeface="Open Sans"/>
              </a:rPr>
              <a:t>Accelerated Admins</a:t>
            </a:r>
            <a:endParaRPr b="0" i="0" sz="1200" u="none" cap="none" strike="noStrike">
              <a:solidFill>
                <a:srgbClr val="FFFFFF"/>
              </a:solidFill>
              <a:latin typeface="Open Sans"/>
              <a:ea typeface="Open Sans"/>
              <a:cs typeface="Open Sans"/>
              <a:sym typeface="Open Sans"/>
            </a:endParaRPr>
          </a:p>
        </p:txBody>
      </p:sp>
      <p:pic>
        <p:nvPicPr>
          <p:cNvPr descr="platform-admin1.png" id="335" name="Google Shape;335;p49"/>
          <p:cNvPicPr preferRelativeResize="0"/>
          <p:nvPr/>
        </p:nvPicPr>
        <p:blipFill rotWithShape="1">
          <a:blip r:embed="rId4">
            <a:alphaModFix/>
          </a:blip>
          <a:srcRect b="0" l="0" r="0" t="0"/>
          <a:stretch/>
        </p:blipFill>
        <p:spPr>
          <a:xfrm>
            <a:off x="986950" y="2583850"/>
            <a:ext cx="790250" cy="768767"/>
          </a:xfrm>
          <a:prstGeom prst="rect">
            <a:avLst/>
          </a:prstGeom>
          <a:noFill/>
          <a:ln>
            <a:noFill/>
          </a:ln>
        </p:spPr>
      </p:pic>
      <p:pic>
        <p:nvPicPr>
          <p:cNvPr descr="platform-admin2.png" id="336" name="Google Shape;336;p49"/>
          <p:cNvPicPr preferRelativeResize="0"/>
          <p:nvPr/>
        </p:nvPicPr>
        <p:blipFill rotWithShape="1">
          <a:blip r:embed="rId5">
            <a:alphaModFix/>
          </a:blip>
          <a:srcRect b="0" l="0" r="0" t="0"/>
          <a:stretch/>
        </p:blipFill>
        <p:spPr>
          <a:xfrm>
            <a:off x="2606437" y="2566900"/>
            <a:ext cx="768775" cy="768775"/>
          </a:xfrm>
          <a:prstGeom prst="rect">
            <a:avLst/>
          </a:prstGeom>
          <a:noFill/>
          <a:ln>
            <a:noFill/>
          </a:ln>
        </p:spPr>
      </p:pic>
      <p:pic>
        <p:nvPicPr>
          <p:cNvPr descr="platform-admin3.png" id="337" name="Google Shape;337;p49"/>
          <p:cNvPicPr preferRelativeResize="0"/>
          <p:nvPr/>
        </p:nvPicPr>
        <p:blipFill rotWithShape="1">
          <a:blip r:embed="rId6">
            <a:alphaModFix/>
          </a:blip>
          <a:srcRect b="0" l="0" r="0" t="0"/>
          <a:stretch/>
        </p:blipFill>
        <p:spPr>
          <a:xfrm>
            <a:off x="4204425" y="2566890"/>
            <a:ext cx="887657" cy="768775"/>
          </a:xfrm>
          <a:prstGeom prst="rect">
            <a:avLst/>
          </a:prstGeom>
          <a:noFill/>
          <a:ln>
            <a:noFill/>
          </a:ln>
        </p:spPr>
      </p:pic>
      <p:pic>
        <p:nvPicPr>
          <p:cNvPr descr="platform-admin5.png" id="338" name="Google Shape;338;p49"/>
          <p:cNvPicPr preferRelativeResize="0"/>
          <p:nvPr/>
        </p:nvPicPr>
        <p:blipFill rotWithShape="1">
          <a:blip r:embed="rId7">
            <a:alphaModFix/>
          </a:blip>
          <a:srcRect b="0" l="0" r="0" t="0"/>
          <a:stretch/>
        </p:blipFill>
        <p:spPr>
          <a:xfrm>
            <a:off x="7373337" y="2520400"/>
            <a:ext cx="832425" cy="820225"/>
          </a:xfrm>
          <a:prstGeom prst="rect">
            <a:avLst/>
          </a:prstGeom>
          <a:noFill/>
          <a:ln>
            <a:noFill/>
          </a:ln>
        </p:spPr>
      </p:pic>
      <p:pic>
        <p:nvPicPr>
          <p:cNvPr id="339" name="Google Shape;339;p49"/>
          <p:cNvPicPr preferRelativeResize="0"/>
          <p:nvPr/>
        </p:nvPicPr>
        <p:blipFill rotWithShape="1">
          <a:blip r:embed="rId8">
            <a:alphaModFix/>
          </a:blip>
          <a:srcRect b="6915" l="11181" r="6172" t="12568"/>
          <a:stretch/>
        </p:blipFill>
        <p:spPr>
          <a:xfrm>
            <a:off x="5764988" y="2548500"/>
            <a:ext cx="872800" cy="8502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27" name="Shape 1527"/>
        <p:cNvGrpSpPr/>
        <p:nvPr/>
      </p:nvGrpSpPr>
      <p:grpSpPr>
        <a:xfrm>
          <a:off x="0" y="0"/>
          <a:ext cx="0" cy="0"/>
          <a:chOff x="0" y="0"/>
          <a:chExt cx="0" cy="0"/>
        </a:xfrm>
      </p:grpSpPr>
      <p:sp>
        <p:nvSpPr>
          <p:cNvPr id="1528" name="Google Shape;1528;p121"/>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Ask the user researchers:</a:t>
            </a:r>
            <a:endParaRPr b="0" i="0" sz="1800" u="none" cap="none" strike="noStrike">
              <a:solidFill>
                <a:srgbClr val="16325C"/>
              </a:solidFill>
              <a:latin typeface="Open Sans"/>
              <a:ea typeface="Open Sans"/>
              <a:cs typeface="Open Sans"/>
              <a:sym typeface="Open Sans"/>
            </a:endParaRPr>
          </a:p>
        </p:txBody>
      </p:sp>
      <p:pic>
        <p:nvPicPr>
          <p:cNvPr id="1529" name="Google Shape;1529;p121"/>
          <p:cNvPicPr preferRelativeResize="0"/>
          <p:nvPr/>
        </p:nvPicPr>
        <p:blipFill rotWithShape="1">
          <a:blip r:embed="rId3">
            <a:alphaModFix/>
          </a:blip>
          <a:srcRect b="0" l="0" r="0" t="0"/>
          <a:stretch/>
        </p:blipFill>
        <p:spPr>
          <a:xfrm>
            <a:off x="6851950" y="1653099"/>
            <a:ext cx="848700" cy="853201"/>
          </a:xfrm>
          <a:prstGeom prst="rect">
            <a:avLst/>
          </a:prstGeom>
          <a:noFill/>
          <a:ln>
            <a:noFill/>
          </a:ln>
        </p:spPr>
      </p:pic>
      <p:sp>
        <p:nvSpPr>
          <p:cNvPr id="1530" name="Google Shape;1530;p121"/>
          <p:cNvSpPr txBox="1"/>
          <p:nvPr/>
        </p:nvSpPr>
        <p:spPr>
          <a:xfrm>
            <a:off x="6247151" y="2658775"/>
            <a:ext cx="2058300" cy="465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344452"/>
                </a:solidFill>
                <a:latin typeface="Open Sans"/>
                <a:ea typeface="Open Sans"/>
                <a:cs typeface="Open Sans"/>
                <a:sym typeface="Open Sans"/>
              </a:rPr>
              <a:t>Rebecca Sherrill</a:t>
            </a:r>
            <a:endParaRPr b="1" i="0" sz="1100" u="none" cap="none" strike="noStrike">
              <a:solidFill>
                <a:srgbClr val="344452"/>
              </a:solidFill>
              <a:latin typeface="Open Sans"/>
              <a:ea typeface="Open Sans"/>
              <a:cs typeface="Open Sans"/>
              <a:sym typeface="Open Sans"/>
            </a:endParaRPr>
          </a:p>
          <a:p>
            <a:pPr indent="0" lvl="0" marL="0" marR="0" rtl="0" algn="ctr">
              <a:lnSpc>
                <a:spcPct val="115000"/>
              </a:lnSpc>
              <a:spcBef>
                <a:spcPts val="0"/>
              </a:spcBef>
              <a:spcAft>
                <a:spcPts val="0"/>
              </a:spcAft>
              <a:buClr>
                <a:schemeClr val="dk1"/>
              </a:buClr>
              <a:buSzPts val="1100"/>
              <a:buFont typeface="Arial"/>
              <a:buNone/>
            </a:pPr>
            <a:r>
              <a:rPr b="0" i="0" lang="en" sz="1100" u="none" cap="none" strike="noStrike">
                <a:solidFill>
                  <a:srgbClr val="5D5E9E"/>
                </a:solidFill>
                <a:latin typeface="Open Sans"/>
                <a:ea typeface="Open Sans"/>
                <a:cs typeface="Open Sans"/>
                <a:sym typeface="Open Sans"/>
              </a:rPr>
              <a:t>Principal User Researcher</a:t>
            </a:r>
            <a:endParaRPr b="0" i="0" sz="1100" u="none" cap="none" strike="noStrike">
              <a:solidFill>
                <a:srgbClr val="5D5E9E"/>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rgbClr val="5D5E9E"/>
                </a:solidFill>
                <a:latin typeface="Open Sans"/>
                <a:ea typeface="Open Sans"/>
                <a:cs typeface="Open Sans"/>
                <a:sym typeface="Open Sans"/>
              </a:rPr>
              <a:t>rsherrill@salesforce.com</a:t>
            </a:r>
            <a:endParaRPr b="0" i="0" sz="1100" u="none" cap="none" strike="noStrike">
              <a:solidFill>
                <a:srgbClr val="FFFFFF"/>
              </a:solidFill>
              <a:latin typeface="Open Sans"/>
              <a:ea typeface="Open Sans"/>
              <a:cs typeface="Open Sans"/>
              <a:sym typeface="Open Sans"/>
            </a:endParaRPr>
          </a:p>
        </p:txBody>
      </p:sp>
      <p:sp>
        <p:nvSpPr>
          <p:cNvPr id="1531" name="Google Shape;1531;p121"/>
          <p:cNvSpPr txBox="1"/>
          <p:nvPr/>
        </p:nvSpPr>
        <p:spPr>
          <a:xfrm>
            <a:off x="3497150" y="2658775"/>
            <a:ext cx="2114700" cy="465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344452"/>
                </a:solidFill>
                <a:latin typeface="Open Sans"/>
                <a:ea typeface="Open Sans"/>
                <a:cs typeface="Open Sans"/>
                <a:sym typeface="Open Sans"/>
              </a:rPr>
              <a:t>Alyssa Vincent-Hill</a:t>
            </a:r>
            <a:endParaRPr b="0" i="0" sz="1100" u="none" cap="none" strike="noStrike">
              <a:solidFill>
                <a:srgbClr val="5D5E9E"/>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rgbClr val="5D5E9E"/>
                </a:solidFill>
                <a:latin typeface="Open Sans"/>
                <a:ea typeface="Open Sans"/>
                <a:cs typeface="Open Sans"/>
                <a:sym typeface="Open Sans"/>
              </a:rPr>
              <a:t>Principal User Researcher</a:t>
            </a:r>
            <a:endParaRPr b="0" i="0" sz="1100" u="none" cap="none" strike="noStrike">
              <a:solidFill>
                <a:srgbClr val="5D5E9E"/>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rgbClr val="5D5E9E"/>
                </a:solidFill>
                <a:latin typeface="Open Sans"/>
                <a:ea typeface="Open Sans"/>
                <a:cs typeface="Open Sans"/>
                <a:sym typeface="Open Sans"/>
              </a:rPr>
              <a:t>avincenthill@salesforce.com</a:t>
            </a:r>
            <a:endParaRPr b="0" i="0" sz="1100" u="none" cap="none" strike="noStrike">
              <a:solidFill>
                <a:srgbClr val="5D5E9E"/>
              </a:solidFill>
              <a:latin typeface="Open Sans"/>
              <a:ea typeface="Open Sans"/>
              <a:cs typeface="Open Sans"/>
              <a:sym typeface="Open Sans"/>
            </a:endParaRPr>
          </a:p>
        </p:txBody>
      </p:sp>
      <p:sp>
        <p:nvSpPr>
          <p:cNvPr id="1532" name="Google Shape;1532;p121"/>
          <p:cNvSpPr txBox="1"/>
          <p:nvPr/>
        </p:nvSpPr>
        <p:spPr>
          <a:xfrm>
            <a:off x="807850" y="2658775"/>
            <a:ext cx="2058300" cy="465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344452"/>
                </a:solidFill>
                <a:latin typeface="Open Sans"/>
                <a:ea typeface="Open Sans"/>
                <a:cs typeface="Open Sans"/>
                <a:sym typeface="Open Sans"/>
              </a:rPr>
              <a:t>Mabel Chan</a:t>
            </a:r>
            <a:endParaRPr b="1" i="0" sz="1100" u="none" cap="none" strike="noStrike">
              <a:solidFill>
                <a:srgbClr val="344452"/>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rgbClr val="5D5E9E"/>
                </a:solidFill>
                <a:latin typeface="Open Sans"/>
                <a:ea typeface="Open Sans"/>
                <a:cs typeface="Open Sans"/>
                <a:sym typeface="Open Sans"/>
              </a:rPr>
              <a:t>Senior User Researcher</a:t>
            </a:r>
            <a:endParaRPr b="0" i="0" sz="1100" u="none" cap="none" strike="noStrike">
              <a:solidFill>
                <a:srgbClr val="5D5E9E"/>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rgbClr val="5D5E9E"/>
                </a:solidFill>
                <a:latin typeface="Open Sans"/>
                <a:ea typeface="Open Sans"/>
                <a:cs typeface="Open Sans"/>
                <a:sym typeface="Open Sans"/>
              </a:rPr>
              <a:t>mabel.chan@salesforce.com</a:t>
            </a:r>
            <a:endParaRPr b="1" i="0" sz="1100" u="none" cap="none" strike="noStrike">
              <a:solidFill>
                <a:srgbClr val="344452"/>
              </a:solidFill>
              <a:latin typeface="Open Sans"/>
              <a:ea typeface="Open Sans"/>
              <a:cs typeface="Open Sans"/>
              <a:sym typeface="Open Sans"/>
            </a:endParaRPr>
          </a:p>
        </p:txBody>
      </p:sp>
      <p:pic>
        <p:nvPicPr>
          <p:cNvPr id="1533" name="Google Shape;1533;p121"/>
          <p:cNvPicPr preferRelativeResize="0"/>
          <p:nvPr/>
        </p:nvPicPr>
        <p:blipFill rotWithShape="1">
          <a:blip r:embed="rId4">
            <a:alphaModFix/>
          </a:blip>
          <a:srcRect b="20174" l="12371" r="12377" t="4575"/>
          <a:stretch/>
        </p:blipFill>
        <p:spPr>
          <a:xfrm>
            <a:off x="4130151" y="1694575"/>
            <a:ext cx="848700" cy="848700"/>
          </a:xfrm>
          <a:prstGeom prst="ellipse">
            <a:avLst/>
          </a:prstGeom>
          <a:noFill/>
          <a:ln>
            <a:noFill/>
          </a:ln>
        </p:spPr>
      </p:pic>
      <p:pic>
        <p:nvPicPr>
          <p:cNvPr id="1534" name="Google Shape;1534;p121"/>
          <p:cNvPicPr preferRelativeResize="0"/>
          <p:nvPr/>
        </p:nvPicPr>
        <p:blipFill rotWithShape="1">
          <a:blip r:embed="rId5">
            <a:alphaModFix/>
          </a:blip>
          <a:srcRect b="0" l="0" r="0" t="0"/>
          <a:stretch/>
        </p:blipFill>
        <p:spPr>
          <a:xfrm>
            <a:off x="1408350" y="1694575"/>
            <a:ext cx="848700" cy="848700"/>
          </a:xfrm>
          <a:prstGeom prst="ellipse">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8" name="Shape 1538"/>
        <p:cNvGrpSpPr/>
        <p:nvPr/>
      </p:nvGrpSpPr>
      <p:grpSpPr>
        <a:xfrm>
          <a:off x="0" y="0"/>
          <a:ext cx="0" cy="0"/>
          <a:chOff x="0" y="0"/>
          <a:chExt cx="0" cy="0"/>
        </a:xfrm>
      </p:grpSpPr>
      <p:sp>
        <p:nvSpPr>
          <p:cNvPr id="1539" name="Google Shape;1539;p122"/>
          <p:cNvSpPr txBox="1"/>
          <p:nvPr/>
        </p:nvSpPr>
        <p:spPr>
          <a:xfrm>
            <a:off x="646496" y="2093025"/>
            <a:ext cx="7622400" cy="54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Open Sans"/>
                <a:ea typeface="Open Sans"/>
                <a:cs typeface="Open Sans"/>
                <a:sym typeface="Open Sans"/>
              </a:rPr>
              <a:t>Thanks!</a:t>
            </a:r>
            <a:endParaRPr b="1" i="0" sz="3600" u="none" cap="none" strike="noStrike">
              <a:solidFill>
                <a:srgbClr val="FFFFFF"/>
              </a:solidFill>
              <a:latin typeface="Open Sans"/>
              <a:ea typeface="Open Sans"/>
              <a:cs typeface="Open Sans"/>
              <a:sym typeface="Open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43" name="Shape 1543"/>
        <p:cNvGrpSpPr/>
        <p:nvPr/>
      </p:nvGrpSpPr>
      <p:grpSpPr>
        <a:xfrm>
          <a:off x="0" y="0"/>
          <a:ext cx="0" cy="0"/>
          <a:chOff x="0" y="0"/>
          <a:chExt cx="0" cy="0"/>
        </a:xfrm>
      </p:grpSpPr>
      <p:sp>
        <p:nvSpPr>
          <p:cNvPr id="1544" name="Google Shape;1544;p123"/>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Special thanks to:</a:t>
            </a:r>
            <a:endParaRPr b="0" i="0" sz="1800" u="none" cap="none" strike="noStrike">
              <a:solidFill>
                <a:srgbClr val="16325C"/>
              </a:solidFill>
              <a:latin typeface="Open Sans"/>
              <a:ea typeface="Open Sans"/>
              <a:cs typeface="Open Sans"/>
              <a:sym typeface="Open Sans"/>
            </a:endParaRPr>
          </a:p>
        </p:txBody>
      </p:sp>
      <p:sp>
        <p:nvSpPr>
          <p:cNvPr id="1545" name="Google Shape;1545;p123"/>
          <p:cNvSpPr txBox="1"/>
          <p:nvPr/>
        </p:nvSpPr>
        <p:spPr>
          <a:xfrm>
            <a:off x="1930075" y="3447800"/>
            <a:ext cx="5284800" cy="548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344452"/>
                </a:solidFill>
                <a:latin typeface="Open Sans"/>
                <a:ea typeface="Open Sans"/>
                <a:cs typeface="Open Sans"/>
                <a:sym typeface="Open Sans"/>
              </a:rPr>
              <a:t>Katey Basye・Jenton Lee・Jason Wang</a:t>
            </a:r>
            <a:endParaRPr b="1" i="0" sz="1100" u="none" cap="none" strike="noStrike">
              <a:solidFill>
                <a:srgbClr val="344452"/>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344452"/>
                </a:solidFill>
                <a:latin typeface="Open Sans"/>
                <a:ea typeface="Open Sans"/>
                <a:cs typeface="Open Sans"/>
                <a:sym typeface="Open Sans"/>
              </a:rPr>
              <a:t>Everyone who contributed to the survey questions</a:t>
            </a:r>
            <a:endParaRPr b="1" i="0" sz="1100" u="none" cap="none" strike="noStrike">
              <a:solidFill>
                <a:srgbClr val="344452"/>
              </a:solidFill>
              <a:latin typeface="Open Sans"/>
              <a:ea typeface="Open Sans"/>
              <a:cs typeface="Open Sans"/>
              <a:sym typeface="Open Sans"/>
            </a:endParaRPr>
          </a:p>
        </p:txBody>
      </p:sp>
      <p:sp>
        <p:nvSpPr>
          <p:cNvPr id="1546" name="Google Shape;1546;p123"/>
          <p:cNvSpPr txBox="1"/>
          <p:nvPr/>
        </p:nvSpPr>
        <p:spPr>
          <a:xfrm>
            <a:off x="6221450" y="2543275"/>
            <a:ext cx="2114700" cy="4650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344452"/>
                </a:solidFill>
                <a:latin typeface="Open Sans"/>
                <a:ea typeface="Open Sans"/>
                <a:cs typeface="Open Sans"/>
                <a:sym typeface="Open Sans"/>
              </a:rPr>
              <a:t>Noel Lamb</a:t>
            </a:r>
            <a:endParaRPr b="0" i="0" sz="1100" u="none" cap="none" strike="noStrike">
              <a:solidFill>
                <a:srgbClr val="5D5E9E"/>
              </a:solidFill>
              <a:latin typeface="Open Sans"/>
              <a:ea typeface="Open Sans"/>
              <a:cs typeface="Open Sans"/>
              <a:sym typeface="Open Sans"/>
            </a:endParaRPr>
          </a:p>
        </p:txBody>
      </p:sp>
      <p:sp>
        <p:nvSpPr>
          <p:cNvPr id="1547" name="Google Shape;1547;p123"/>
          <p:cNvSpPr txBox="1"/>
          <p:nvPr/>
        </p:nvSpPr>
        <p:spPr>
          <a:xfrm>
            <a:off x="772850" y="2543275"/>
            <a:ext cx="2114700" cy="4650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344452"/>
                </a:solidFill>
                <a:latin typeface="Open Sans"/>
                <a:ea typeface="Open Sans"/>
                <a:cs typeface="Open Sans"/>
                <a:sym typeface="Open Sans"/>
              </a:rPr>
              <a:t>Jacob Lehrbaum &amp; Team</a:t>
            </a:r>
            <a:endParaRPr b="1" i="0" sz="1100" u="none" cap="none" strike="noStrike">
              <a:solidFill>
                <a:srgbClr val="344452"/>
              </a:solidFill>
              <a:latin typeface="Open Sans"/>
              <a:ea typeface="Open Sans"/>
              <a:cs typeface="Open Sans"/>
              <a:sym typeface="Open Sans"/>
            </a:endParaRPr>
          </a:p>
        </p:txBody>
      </p:sp>
      <p:pic>
        <p:nvPicPr>
          <p:cNvPr id="1548" name="Google Shape;1548;p123"/>
          <p:cNvPicPr preferRelativeResize="0"/>
          <p:nvPr/>
        </p:nvPicPr>
        <p:blipFill rotWithShape="1">
          <a:blip r:embed="rId3">
            <a:alphaModFix/>
          </a:blip>
          <a:srcRect b="0" l="0" r="0" t="0"/>
          <a:stretch/>
        </p:blipFill>
        <p:spPr>
          <a:xfrm>
            <a:off x="6854450" y="1694575"/>
            <a:ext cx="848700" cy="848700"/>
          </a:xfrm>
          <a:prstGeom prst="ellipse">
            <a:avLst/>
          </a:prstGeom>
          <a:noFill/>
          <a:ln>
            <a:noFill/>
          </a:ln>
        </p:spPr>
      </p:pic>
      <p:pic>
        <p:nvPicPr>
          <p:cNvPr id="1549" name="Google Shape;1549;p123"/>
          <p:cNvPicPr preferRelativeResize="0"/>
          <p:nvPr/>
        </p:nvPicPr>
        <p:blipFill rotWithShape="1">
          <a:blip r:embed="rId4">
            <a:alphaModFix/>
          </a:blip>
          <a:srcRect b="15289" l="7649" r="7639" t="0"/>
          <a:stretch/>
        </p:blipFill>
        <p:spPr>
          <a:xfrm>
            <a:off x="1410850" y="1694575"/>
            <a:ext cx="848700" cy="848700"/>
          </a:xfrm>
          <a:prstGeom prst="ellipse">
            <a:avLst/>
          </a:prstGeom>
          <a:noFill/>
          <a:ln>
            <a:noFill/>
          </a:ln>
        </p:spPr>
      </p:pic>
      <p:sp>
        <p:nvSpPr>
          <p:cNvPr id="1550" name="Google Shape;1550;p123"/>
          <p:cNvSpPr txBox="1"/>
          <p:nvPr/>
        </p:nvSpPr>
        <p:spPr>
          <a:xfrm>
            <a:off x="3515125" y="2543275"/>
            <a:ext cx="2114700" cy="4650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 sz="1100" u="none" cap="none" strike="noStrike">
                <a:solidFill>
                  <a:srgbClr val="344452"/>
                </a:solidFill>
                <a:latin typeface="Open Sans"/>
                <a:ea typeface="Open Sans"/>
                <a:cs typeface="Open Sans"/>
                <a:sym typeface="Open Sans"/>
              </a:rPr>
              <a:t>Wade Wegner &amp; Team</a:t>
            </a:r>
            <a:endParaRPr b="1" i="0" sz="1100" u="none" cap="none" strike="noStrike">
              <a:solidFill>
                <a:srgbClr val="344452"/>
              </a:solidFill>
              <a:latin typeface="Open Sans"/>
              <a:ea typeface="Open Sans"/>
              <a:cs typeface="Open Sans"/>
              <a:sym typeface="Open Sans"/>
            </a:endParaRPr>
          </a:p>
        </p:txBody>
      </p:sp>
      <p:pic>
        <p:nvPicPr>
          <p:cNvPr id="1551" name="Google Shape;1551;p123"/>
          <p:cNvPicPr preferRelativeResize="0"/>
          <p:nvPr/>
        </p:nvPicPr>
        <p:blipFill rotWithShape="1">
          <a:blip r:embed="rId5">
            <a:alphaModFix/>
          </a:blip>
          <a:srcRect b="0" l="0" r="0" t="0"/>
          <a:stretch/>
        </p:blipFill>
        <p:spPr>
          <a:xfrm>
            <a:off x="4130150" y="1694575"/>
            <a:ext cx="848700" cy="848700"/>
          </a:xfrm>
          <a:prstGeom prst="ellipse">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185ED"/>
        </a:solidFill>
      </p:bgPr>
    </p:bg>
    <p:spTree>
      <p:nvGrpSpPr>
        <p:cNvPr id="1555" name="Shape 1555"/>
        <p:cNvGrpSpPr/>
        <p:nvPr/>
      </p:nvGrpSpPr>
      <p:grpSpPr>
        <a:xfrm>
          <a:off x="0" y="0"/>
          <a:ext cx="0" cy="0"/>
          <a:chOff x="0" y="0"/>
          <a:chExt cx="0" cy="0"/>
        </a:xfrm>
      </p:grpSpPr>
      <p:sp>
        <p:nvSpPr>
          <p:cNvPr id="1556" name="Google Shape;1556;p124"/>
          <p:cNvSpPr txBox="1"/>
          <p:nvPr/>
        </p:nvSpPr>
        <p:spPr>
          <a:xfrm>
            <a:off x="646496" y="2093025"/>
            <a:ext cx="7622400" cy="54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FFFFFF"/>
                </a:solidFill>
                <a:latin typeface="Open Sans"/>
                <a:ea typeface="Open Sans"/>
                <a:cs typeface="Open Sans"/>
                <a:sym typeface="Open Sans"/>
              </a:rPr>
              <a:t>Appendix</a:t>
            </a:r>
            <a:endParaRPr b="1" i="0" sz="3600" u="none" cap="none" strike="noStrike">
              <a:solidFill>
                <a:srgbClr val="FFFFFF"/>
              </a:solidFill>
              <a:latin typeface="Open Sans"/>
              <a:ea typeface="Open Sans"/>
              <a:cs typeface="Open Sans"/>
              <a:sym typeface="Open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D5E9E"/>
        </a:solidFill>
      </p:bgPr>
    </p:bg>
    <p:spTree>
      <p:nvGrpSpPr>
        <p:cNvPr id="1560" name="Shape 1560"/>
        <p:cNvGrpSpPr/>
        <p:nvPr/>
      </p:nvGrpSpPr>
      <p:grpSpPr>
        <a:xfrm>
          <a:off x="0" y="0"/>
          <a:ext cx="0" cy="0"/>
          <a:chOff x="0" y="0"/>
          <a:chExt cx="0" cy="0"/>
        </a:xfrm>
      </p:grpSpPr>
      <p:sp>
        <p:nvSpPr>
          <p:cNvPr id="1561" name="Google Shape;1561;p125"/>
          <p:cNvSpPr txBox="1"/>
          <p:nvPr/>
        </p:nvSpPr>
        <p:spPr>
          <a:xfrm>
            <a:off x="646500" y="1528352"/>
            <a:ext cx="7810800" cy="208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rgbClr val="FFFFFF"/>
                </a:solidFill>
                <a:latin typeface="Open Sans"/>
                <a:ea typeface="Open Sans"/>
                <a:cs typeface="Open Sans"/>
                <a:sym typeface="Open Sans"/>
              </a:rPr>
              <a:t>FAQ</a:t>
            </a:r>
            <a:endParaRPr b="0" i="0" sz="3000" u="none" cap="none" strike="noStrike">
              <a:solidFill>
                <a:srgbClr val="FFFFFF"/>
              </a:solidFill>
              <a:latin typeface="Open Sans"/>
              <a:ea typeface="Open Sans"/>
              <a:cs typeface="Open Sans"/>
              <a:sym typeface="Open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5" name="Shape 1565"/>
        <p:cNvGrpSpPr/>
        <p:nvPr/>
      </p:nvGrpSpPr>
      <p:grpSpPr>
        <a:xfrm>
          <a:off x="0" y="0"/>
          <a:ext cx="0" cy="0"/>
          <a:chOff x="0" y="0"/>
          <a:chExt cx="0" cy="0"/>
        </a:xfrm>
      </p:grpSpPr>
      <p:sp>
        <p:nvSpPr>
          <p:cNvPr id="1566" name="Google Shape;1566;p126"/>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FAQ</a:t>
            </a:r>
            <a:endParaRPr b="0" i="0" sz="1800" u="none" cap="none" strike="noStrike">
              <a:solidFill>
                <a:srgbClr val="16325C"/>
              </a:solidFill>
              <a:latin typeface="Open Sans"/>
              <a:ea typeface="Open Sans"/>
              <a:cs typeface="Open Sans"/>
              <a:sym typeface="Open Sans"/>
            </a:endParaRPr>
          </a:p>
        </p:txBody>
      </p:sp>
      <p:sp>
        <p:nvSpPr>
          <p:cNvPr id="1567" name="Google Shape;1567;p126"/>
          <p:cNvSpPr txBox="1"/>
          <p:nvPr/>
        </p:nvSpPr>
        <p:spPr>
          <a:xfrm>
            <a:off x="264650" y="872950"/>
            <a:ext cx="8579700" cy="3462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344452"/>
                </a:solidFill>
                <a:latin typeface="Open Sans"/>
                <a:ea typeface="Open Sans"/>
                <a:cs typeface="Open Sans"/>
                <a:sym typeface="Open Sans"/>
              </a:rPr>
              <a:t>Why are the Developer Personas based on job function while the </a:t>
            </a:r>
            <a:r>
              <a:rPr b="1" i="0" lang="en" sz="1400" u="sng" cap="none" strike="noStrike">
                <a:solidFill>
                  <a:schemeClr val="hlink"/>
                </a:solidFill>
                <a:latin typeface="Open Sans"/>
                <a:ea typeface="Open Sans"/>
                <a:cs typeface="Open Sans"/>
                <a:sym typeface="Open Sans"/>
                <a:hlinkClick r:id="rId3"/>
              </a:rPr>
              <a:t>Admin Personas</a:t>
            </a:r>
            <a:r>
              <a:rPr b="1" i="0" lang="en" sz="1400" u="none" cap="none" strike="noStrike">
                <a:solidFill>
                  <a:srgbClr val="344452"/>
                </a:solidFill>
                <a:latin typeface="Open Sans"/>
                <a:ea typeface="Open Sans"/>
                <a:cs typeface="Open Sans"/>
                <a:sym typeface="Open Sans"/>
              </a:rPr>
              <a:t> </a:t>
            </a:r>
            <a:br>
              <a:rPr b="1" i="0" lang="en" sz="1400" u="none" cap="none" strike="noStrike">
                <a:solidFill>
                  <a:srgbClr val="344452"/>
                </a:solidFill>
                <a:latin typeface="Open Sans"/>
                <a:ea typeface="Open Sans"/>
                <a:cs typeface="Open Sans"/>
                <a:sym typeface="Open Sans"/>
              </a:rPr>
            </a:br>
            <a:r>
              <a:rPr b="1" i="0" lang="en" sz="1400" u="none" cap="none" strike="noStrike">
                <a:solidFill>
                  <a:srgbClr val="344452"/>
                </a:solidFill>
                <a:latin typeface="Open Sans"/>
                <a:ea typeface="Open Sans"/>
                <a:cs typeface="Open Sans"/>
                <a:sym typeface="Open Sans"/>
              </a:rPr>
              <a:t>are based on skill?</a:t>
            </a:r>
            <a:endParaRPr b="1"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344452"/>
                </a:solidFill>
                <a:latin typeface="Open Sans"/>
                <a:ea typeface="Open Sans"/>
                <a:cs typeface="Open Sans"/>
                <a:sym typeface="Open Sans"/>
              </a:rPr>
              <a:t>We initially explored segmenting developers by skill too (in fact, we tried three different ways), but clean groupings didn’t emerge.</a:t>
            </a:r>
            <a:endParaRPr b="0"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t/>
            </a:r>
            <a:endParaRPr b="1"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344452"/>
                </a:solidFill>
                <a:latin typeface="Open Sans"/>
                <a:ea typeface="Open Sans"/>
                <a:cs typeface="Open Sans"/>
                <a:sym typeface="Open Sans"/>
              </a:rPr>
              <a:t>What skills do each of the Developer Personas have?</a:t>
            </a:r>
            <a:endParaRPr b="1"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344452"/>
                </a:solidFill>
                <a:latin typeface="Open Sans"/>
                <a:ea typeface="Open Sans"/>
                <a:cs typeface="Open Sans"/>
                <a:sym typeface="Open Sans"/>
              </a:rPr>
              <a:t>Check out </a:t>
            </a:r>
            <a:r>
              <a:rPr b="0" i="0" lang="en" sz="1400" u="sng" cap="none" strike="noStrike">
                <a:solidFill>
                  <a:schemeClr val="hlink"/>
                </a:solidFill>
                <a:latin typeface="Open Sans"/>
                <a:ea typeface="Open Sans"/>
                <a:cs typeface="Open Sans"/>
                <a:sym typeface="Open Sans"/>
                <a:hlinkClick action="ppaction://hlinksldjump" r:id="rId4"/>
              </a:rPr>
              <a:t>these slides</a:t>
            </a:r>
            <a:r>
              <a:rPr b="0" i="0" lang="en" sz="1400" u="none" cap="none" strike="noStrike">
                <a:solidFill>
                  <a:srgbClr val="344452"/>
                </a:solidFill>
                <a:latin typeface="Open Sans"/>
                <a:ea typeface="Open Sans"/>
                <a:cs typeface="Open Sans"/>
                <a:sym typeface="Open Sans"/>
              </a:rPr>
              <a:t>.</a:t>
            </a:r>
            <a:endParaRPr b="0"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344452"/>
                </a:solidFill>
                <a:latin typeface="Open Sans"/>
                <a:ea typeface="Open Sans"/>
                <a:cs typeface="Open Sans"/>
                <a:sym typeface="Open Sans"/>
              </a:rPr>
              <a:t>Where did the list of job functions come from?</a:t>
            </a:r>
            <a:endParaRPr b="1"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344452"/>
                </a:solidFill>
                <a:latin typeface="Open Sans"/>
                <a:ea typeface="Open Sans"/>
                <a:cs typeface="Open Sans"/>
                <a:sym typeface="Open Sans"/>
              </a:rPr>
              <a:t>Crafting</a:t>
            </a:r>
            <a:r>
              <a:rPr b="1" i="0" lang="en" sz="1400" u="none" cap="none" strike="noStrike">
                <a:solidFill>
                  <a:srgbClr val="344452"/>
                </a:solidFill>
                <a:latin typeface="Open Sans"/>
                <a:ea typeface="Open Sans"/>
                <a:cs typeface="Open Sans"/>
                <a:sym typeface="Open Sans"/>
              </a:rPr>
              <a:t> </a:t>
            </a:r>
            <a:r>
              <a:rPr b="0" i="0" lang="en" sz="1400" u="none" cap="none" strike="noStrike">
                <a:solidFill>
                  <a:srgbClr val="344452"/>
                </a:solidFill>
                <a:latin typeface="Open Sans"/>
                <a:ea typeface="Open Sans"/>
                <a:cs typeface="Open Sans"/>
                <a:sym typeface="Open Sans"/>
              </a:rPr>
              <a:t>the </a:t>
            </a:r>
            <a:r>
              <a:rPr b="0" i="0" lang="en" sz="1400" u="sng" cap="none" strike="noStrike">
                <a:solidFill>
                  <a:schemeClr val="hlink"/>
                </a:solidFill>
                <a:latin typeface="Open Sans"/>
                <a:ea typeface="Open Sans"/>
                <a:cs typeface="Open Sans"/>
                <a:sym typeface="Open Sans"/>
                <a:hlinkClick action="ppaction://hlinksldjump" r:id="rId5"/>
              </a:rPr>
              <a:t>list of job functions</a:t>
            </a:r>
            <a:r>
              <a:rPr b="0" i="0" lang="en" sz="1400" u="none" cap="none" strike="noStrike">
                <a:solidFill>
                  <a:srgbClr val="344452"/>
                </a:solidFill>
                <a:latin typeface="Open Sans"/>
                <a:ea typeface="Open Sans"/>
                <a:cs typeface="Open Sans"/>
                <a:sym typeface="Open Sans"/>
              </a:rPr>
              <a:t> (as well as the rest of the survey) was a collaborative effort that included User Experience, Product Management, and Developer Marketing.</a:t>
            </a:r>
            <a:endParaRPr b="0"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1" i="0" lang="en" sz="1400" u="none" cap="none" strike="noStrike">
                <a:solidFill>
                  <a:srgbClr val="344452"/>
                </a:solidFill>
                <a:latin typeface="Open Sans"/>
                <a:ea typeface="Open Sans"/>
                <a:cs typeface="Open Sans"/>
                <a:sym typeface="Open Sans"/>
              </a:rPr>
              <a:t>Can we see the </a:t>
            </a:r>
            <a:r>
              <a:rPr b="1" i="0" lang="en" sz="1400" u="sng" cap="none" strike="noStrike">
                <a:solidFill>
                  <a:schemeClr val="hlink"/>
                </a:solidFill>
                <a:latin typeface="Open Sans"/>
                <a:ea typeface="Open Sans"/>
                <a:cs typeface="Open Sans"/>
                <a:sym typeface="Open Sans"/>
                <a:hlinkClick r:id="rId6"/>
              </a:rPr>
              <a:t>Admin Personas</a:t>
            </a:r>
            <a:r>
              <a:rPr b="1" i="0" lang="en" sz="1400" u="none" cap="none" strike="noStrike">
                <a:solidFill>
                  <a:srgbClr val="344452"/>
                </a:solidFill>
                <a:latin typeface="Open Sans"/>
                <a:ea typeface="Open Sans"/>
                <a:cs typeface="Open Sans"/>
                <a:sym typeface="Open Sans"/>
              </a:rPr>
              <a:t> by job function?</a:t>
            </a:r>
            <a:endParaRPr b="1"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rgbClr val="344452"/>
                </a:solidFill>
                <a:latin typeface="Open Sans"/>
                <a:ea typeface="Open Sans"/>
                <a:cs typeface="Open Sans"/>
                <a:sym typeface="Open Sans"/>
              </a:rPr>
              <a:t>Stay tuned, we plan to run the admin survey again and include job functions.</a:t>
            </a:r>
            <a:endParaRPr b="0" i="0" sz="1400" u="none" cap="none" strike="noStrike">
              <a:solidFill>
                <a:srgbClr val="344452"/>
              </a:solidFill>
              <a:latin typeface="Open Sans"/>
              <a:ea typeface="Open Sans"/>
              <a:cs typeface="Open Sans"/>
              <a:sym typeface="Open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1" name="Shape 1571"/>
        <p:cNvGrpSpPr/>
        <p:nvPr/>
      </p:nvGrpSpPr>
      <p:grpSpPr>
        <a:xfrm>
          <a:off x="0" y="0"/>
          <a:ext cx="0" cy="0"/>
          <a:chOff x="0" y="0"/>
          <a:chExt cx="0" cy="0"/>
        </a:xfrm>
      </p:grpSpPr>
      <p:sp>
        <p:nvSpPr>
          <p:cNvPr id="1572" name="Google Shape;1572;p127"/>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FAQ</a:t>
            </a:r>
            <a:endParaRPr b="0" i="0" sz="1800" u="none" cap="none" strike="noStrike">
              <a:solidFill>
                <a:srgbClr val="16325C"/>
              </a:solidFill>
              <a:latin typeface="Open Sans"/>
              <a:ea typeface="Open Sans"/>
              <a:cs typeface="Open Sans"/>
              <a:sym typeface="Open Sans"/>
            </a:endParaRPr>
          </a:p>
        </p:txBody>
      </p:sp>
      <p:sp>
        <p:nvSpPr>
          <p:cNvPr id="1573" name="Google Shape;1573;p127"/>
          <p:cNvSpPr txBox="1"/>
          <p:nvPr/>
        </p:nvSpPr>
        <p:spPr>
          <a:xfrm>
            <a:off x="264650" y="872950"/>
            <a:ext cx="85797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344452"/>
                </a:solidFill>
                <a:latin typeface="Open Sans"/>
                <a:ea typeface="Open Sans"/>
                <a:cs typeface="Open Sans"/>
                <a:sym typeface="Open Sans"/>
              </a:rPr>
              <a:t>Are there really that many [insert persona here]?</a:t>
            </a:r>
            <a:endParaRPr b="1"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344452"/>
                </a:solidFill>
                <a:latin typeface="Open Sans"/>
                <a:ea typeface="Open Sans"/>
                <a:cs typeface="Open Sans"/>
                <a:sym typeface="Open Sans"/>
              </a:rPr>
              <a:t>Yes, the numbers listed </a:t>
            </a:r>
            <a:r>
              <a:rPr b="0" i="0" lang="en" sz="1400" u="sng" cap="none" strike="noStrike">
                <a:solidFill>
                  <a:schemeClr val="hlink"/>
                </a:solidFill>
                <a:latin typeface="Open Sans"/>
                <a:ea typeface="Open Sans"/>
                <a:cs typeface="Open Sans"/>
                <a:sym typeface="Open Sans"/>
                <a:hlinkClick action="ppaction://hlinksldjump" r:id="rId3"/>
              </a:rPr>
              <a:t>here</a:t>
            </a:r>
            <a:r>
              <a:rPr b="0" i="0" lang="en" sz="1400" u="none" cap="none" strike="noStrike">
                <a:solidFill>
                  <a:srgbClr val="344452"/>
                </a:solidFill>
                <a:latin typeface="Open Sans"/>
                <a:ea typeface="Open Sans"/>
                <a:cs typeface="Open Sans"/>
                <a:sym typeface="Open Sans"/>
              </a:rPr>
              <a:t> were the result of the factor analysis of respondents’ reported behavior.</a:t>
            </a:r>
            <a:endParaRPr b="0"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t/>
            </a:r>
            <a:endParaRPr b="1"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344452"/>
                </a:solidFill>
                <a:latin typeface="Open Sans"/>
                <a:ea typeface="Open Sans"/>
                <a:cs typeface="Open Sans"/>
                <a:sym typeface="Open Sans"/>
              </a:rPr>
              <a:t>What about Heroku and developers who don’t work on Salesforce at all? How do Salesforce (force.com) developers compare?</a:t>
            </a:r>
            <a:endParaRPr b="1"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344452"/>
                </a:solidFill>
                <a:latin typeface="Open Sans"/>
                <a:ea typeface="Open Sans"/>
                <a:cs typeface="Open Sans"/>
                <a:sym typeface="Open Sans"/>
              </a:rPr>
              <a:t>This study was meant to help us better understand our current F</a:t>
            </a:r>
            <a:r>
              <a:rPr b="0" i="0" lang="en" sz="1400" u="none" cap="none" strike="noStrike">
                <a:solidFill>
                  <a:schemeClr val="hlink"/>
                </a:solidFill>
                <a:uFill>
                  <a:noFill/>
                </a:uFill>
                <a:latin typeface="Open Sans"/>
                <a:ea typeface="Open Sans"/>
                <a:cs typeface="Open Sans"/>
                <a:sym typeface="Open Sans"/>
                <a:hlinkClick r:id="rId4"/>
              </a:rPr>
              <a:t>orce.co</a:t>
            </a:r>
            <a:r>
              <a:rPr b="0" i="0" lang="en" sz="1400" u="none" cap="none" strike="noStrike">
                <a:solidFill>
                  <a:srgbClr val="344452"/>
                </a:solidFill>
                <a:latin typeface="Open Sans"/>
                <a:ea typeface="Open Sans"/>
                <a:cs typeface="Open Sans"/>
                <a:sym typeface="Open Sans"/>
              </a:rPr>
              <a:t>m users as a starting point. Exploring the larger market landscape of developers on other platforms would be another interesting piece of the picture and require another large survey effort.</a:t>
            </a:r>
            <a:endParaRPr b="0"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1" i="0" lang="en" sz="1400" u="none" cap="none" strike="noStrike">
                <a:solidFill>
                  <a:srgbClr val="344452"/>
                </a:solidFill>
                <a:latin typeface="Open Sans"/>
                <a:ea typeface="Open Sans"/>
                <a:cs typeface="Open Sans"/>
                <a:sym typeface="Open Sans"/>
              </a:rPr>
              <a:t>Which code, source control, build, deployment, continuous integration, and testing tools are developers using?</a:t>
            </a:r>
            <a:endParaRPr b="1"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rgbClr val="344452"/>
                </a:solidFill>
                <a:latin typeface="Open Sans"/>
                <a:ea typeface="Open Sans"/>
                <a:cs typeface="Open Sans"/>
                <a:sym typeface="Open Sans"/>
              </a:rPr>
              <a:t>Check out </a:t>
            </a:r>
            <a:r>
              <a:rPr b="0" i="0" lang="en" sz="1400" u="sng" cap="none" strike="noStrike">
                <a:solidFill>
                  <a:schemeClr val="hlink"/>
                </a:solidFill>
                <a:latin typeface="Open Sans"/>
                <a:ea typeface="Open Sans"/>
                <a:cs typeface="Open Sans"/>
                <a:sym typeface="Open Sans"/>
                <a:hlinkClick action="ppaction://hlinksldjump" r:id="rId5"/>
              </a:rPr>
              <a:t>these slides</a:t>
            </a:r>
            <a:r>
              <a:rPr b="0" i="0" lang="en" sz="1400" u="none" cap="none" strike="noStrike">
                <a:solidFill>
                  <a:srgbClr val="344452"/>
                </a:solidFill>
                <a:latin typeface="Open Sans"/>
                <a:ea typeface="Open Sans"/>
                <a:cs typeface="Open Sans"/>
                <a:sym typeface="Open Sans"/>
              </a:rPr>
              <a:t>.</a:t>
            </a:r>
            <a:endParaRPr b="0"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344452"/>
              </a:solidFill>
              <a:latin typeface="Open Sans"/>
              <a:ea typeface="Open Sans"/>
              <a:cs typeface="Open Sans"/>
              <a:sym typeface="Open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7" name="Shape 1577"/>
        <p:cNvGrpSpPr/>
        <p:nvPr/>
      </p:nvGrpSpPr>
      <p:grpSpPr>
        <a:xfrm>
          <a:off x="0" y="0"/>
          <a:ext cx="0" cy="0"/>
          <a:chOff x="0" y="0"/>
          <a:chExt cx="0" cy="0"/>
        </a:xfrm>
      </p:grpSpPr>
      <p:sp>
        <p:nvSpPr>
          <p:cNvPr id="1578" name="Google Shape;1578;p128"/>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FAQ</a:t>
            </a:r>
            <a:endParaRPr b="0" i="0" sz="1800" u="none" cap="none" strike="noStrike">
              <a:solidFill>
                <a:srgbClr val="16325C"/>
              </a:solidFill>
              <a:latin typeface="Open Sans"/>
              <a:ea typeface="Open Sans"/>
              <a:cs typeface="Open Sans"/>
              <a:sym typeface="Open Sans"/>
            </a:endParaRPr>
          </a:p>
        </p:txBody>
      </p:sp>
      <p:sp>
        <p:nvSpPr>
          <p:cNvPr id="1579" name="Google Shape;1579;p128"/>
          <p:cNvSpPr txBox="1"/>
          <p:nvPr/>
        </p:nvSpPr>
        <p:spPr>
          <a:xfrm>
            <a:off x="264650" y="872950"/>
            <a:ext cx="8579700" cy="329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344452"/>
                </a:solidFill>
                <a:latin typeface="Open Sans"/>
                <a:ea typeface="Open Sans"/>
                <a:cs typeface="Open Sans"/>
                <a:sym typeface="Open Sans"/>
              </a:rPr>
              <a:t>Are there subgroups within Core Coder?</a:t>
            </a:r>
            <a:endParaRPr b="0"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344452"/>
                </a:solidFill>
                <a:latin typeface="Open Sans"/>
                <a:ea typeface="Open Sans"/>
                <a:cs typeface="Open Sans"/>
                <a:sym typeface="Open Sans"/>
              </a:rPr>
              <a:t>Maybe, we’re planning to dig into this and will add our findings to this deck.</a:t>
            </a:r>
            <a:endParaRPr b="0"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t/>
            </a:r>
            <a:endParaRPr b="1"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344452"/>
                </a:solidFill>
                <a:latin typeface="Open Sans"/>
                <a:ea typeface="Open Sans"/>
                <a:cs typeface="Open Sans"/>
                <a:sym typeface="Open Sans"/>
              </a:rPr>
              <a:t>Can we play around with the survey data ourselves?</a:t>
            </a:r>
            <a:endParaRPr b="1"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344452"/>
                </a:solidFill>
                <a:latin typeface="Open Sans"/>
                <a:ea typeface="Open Sans"/>
                <a:cs typeface="Open Sans"/>
                <a:sym typeface="Open Sans"/>
              </a:rPr>
              <a:t>We’re working on getting the data into Wave so that individuals can explore on their own. In the meantime, take a look at the </a:t>
            </a:r>
            <a:r>
              <a:rPr b="0" i="0" lang="en" sz="1400" u="sng" cap="none" strike="noStrike">
                <a:solidFill>
                  <a:schemeClr val="hlink"/>
                </a:solidFill>
                <a:latin typeface="Open Sans"/>
                <a:ea typeface="Open Sans"/>
                <a:cs typeface="Open Sans"/>
                <a:sym typeface="Open Sans"/>
                <a:hlinkClick action="ppaction://hlinksldjump" r:id="rId3"/>
              </a:rPr>
              <a:t>full list of survey questions</a:t>
            </a:r>
            <a:r>
              <a:rPr b="0" i="0" lang="en" sz="1400" u="none" cap="none" strike="noStrike">
                <a:solidFill>
                  <a:srgbClr val="344452"/>
                </a:solidFill>
                <a:latin typeface="Open Sans"/>
                <a:ea typeface="Open Sans"/>
                <a:cs typeface="Open Sans"/>
                <a:sym typeface="Open Sans"/>
              </a:rPr>
              <a:t> and let us know if there’s something specific you’d like to look at.</a:t>
            </a:r>
            <a:endParaRPr b="0"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344452"/>
                </a:solidFill>
                <a:latin typeface="Open Sans"/>
                <a:ea typeface="Open Sans"/>
                <a:cs typeface="Open Sans"/>
                <a:sym typeface="Open Sans"/>
              </a:rPr>
              <a:t>Which companies participated in the videos?</a:t>
            </a:r>
            <a:endParaRPr b="1" i="0" sz="1400" u="none" cap="none" strike="noStrike">
              <a:solidFill>
                <a:srgbClr val="34445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344452"/>
                </a:solidFill>
                <a:latin typeface="Open Sans"/>
                <a:ea typeface="Open Sans"/>
                <a:cs typeface="Open Sans"/>
                <a:sym typeface="Open Sans"/>
              </a:rPr>
              <a:t>We visited development teams at: Appiphony (Chicago, IL), Greystone &amp; Co. (New York, NY), Illinois Institute of Technology (Chicago, IL), Silverline CRM (New York, NY), UCSF Medical Center (San Francisco, CA), and a global asset management company (New York, NY).</a:t>
            </a:r>
            <a:endParaRPr b="0" i="0" sz="1400" u="none" cap="none" strike="noStrike">
              <a:solidFill>
                <a:srgbClr val="344452"/>
              </a:solidFill>
              <a:latin typeface="Open Sans"/>
              <a:ea typeface="Open Sans"/>
              <a:cs typeface="Open Sans"/>
              <a:sym typeface="Open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3" name="Shape 1583"/>
        <p:cNvGrpSpPr/>
        <p:nvPr/>
      </p:nvGrpSpPr>
      <p:grpSpPr>
        <a:xfrm>
          <a:off x="0" y="0"/>
          <a:ext cx="0" cy="0"/>
          <a:chOff x="0" y="0"/>
          <a:chExt cx="0" cy="0"/>
        </a:xfrm>
      </p:grpSpPr>
      <p:sp>
        <p:nvSpPr>
          <p:cNvPr id="1584" name="Google Shape;1584;p129"/>
          <p:cNvSpPr txBox="1"/>
          <p:nvPr/>
        </p:nvSpPr>
        <p:spPr>
          <a:xfrm>
            <a:off x="646500" y="1528352"/>
            <a:ext cx="7810800" cy="208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rgbClr val="FFFFFF"/>
                </a:solidFill>
                <a:latin typeface="Open Sans"/>
                <a:ea typeface="Open Sans"/>
                <a:cs typeface="Open Sans"/>
                <a:sym typeface="Open Sans"/>
              </a:rPr>
              <a:t>Selected Survey Questions</a:t>
            </a:r>
            <a:endParaRPr b="0" i="0" sz="3000" u="none" cap="none" strike="noStrike">
              <a:solidFill>
                <a:srgbClr val="FFFFFF"/>
              </a:solidFill>
              <a:latin typeface="Open Sans"/>
              <a:ea typeface="Open Sans"/>
              <a:cs typeface="Open Sans"/>
              <a:sym typeface="Open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8" name="Shape 1588"/>
        <p:cNvGrpSpPr/>
        <p:nvPr/>
      </p:nvGrpSpPr>
      <p:grpSpPr>
        <a:xfrm>
          <a:off x="0" y="0"/>
          <a:ext cx="0" cy="0"/>
          <a:chOff x="0" y="0"/>
          <a:chExt cx="0" cy="0"/>
        </a:xfrm>
      </p:grpSpPr>
      <p:sp>
        <p:nvSpPr>
          <p:cNvPr id="1589" name="Google Shape;1589;p130"/>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The sample focuses on </a:t>
            </a:r>
            <a:r>
              <a:rPr b="1" i="0" lang="en" sz="1800" u="none" cap="none" strike="noStrike">
                <a:solidFill>
                  <a:srgbClr val="16325C"/>
                </a:solidFill>
                <a:latin typeface="Open Sans"/>
                <a:ea typeface="Open Sans"/>
                <a:cs typeface="Open Sans"/>
                <a:sym typeface="Open Sans"/>
              </a:rPr>
              <a:t>Force.com developers</a:t>
            </a:r>
            <a:r>
              <a:rPr b="0" i="0" lang="en" sz="1800" u="none" cap="none" strike="noStrike">
                <a:solidFill>
                  <a:srgbClr val="16325C"/>
                </a:solidFill>
                <a:latin typeface="Open Sans"/>
                <a:ea typeface="Open Sans"/>
                <a:cs typeface="Open Sans"/>
                <a:sym typeface="Open Sans"/>
              </a:rPr>
              <a:t>.</a:t>
            </a:r>
            <a:endParaRPr b="0" i="0" sz="1800" u="none" cap="none" strike="noStrike">
              <a:solidFill>
                <a:srgbClr val="16325C"/>
              </a:solidFill>
              <a:latin typeface="Open Sans"/>
              <a:ea typeface="Open Sans"/>
              <a:cs typeface="Open Sans"/>
              <a:sym typeface="Open Sans"/>
            </a:endParaRPr>
          </a:p>
        </p:txBody>
      </p:sp>
      <p:sp>
        <p:nvSpPr>
          <p:cNvPr id="1590" name="Google Shape;1590;p130"/>
          <p:cNvSpPr txBox="1"/>
          <p:nvPr/>
        </p:nvSpPr>
        <p:spPr>
          <a:xfrm>
            <a:off x="264650" y="605686"/>
            <a:ext cx="81804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54698D"/>
                </a:solidFill>
                <a:latin typeface="Open Sans"/>
                <a:ea typeface="Open Sans"/>
                <a:cs typeface="Open Sans"/>
                <a:sym typeface="Open Sans"/>
              </a:rPr>
              <a:t>Which parts of the Salesforce platform do you develop on? Select all that apply.</a:t>
            </a:r>
            <a:endParaRPr b="0" i="0" sz="1400" u="none" cap="none" strike="noStrike">
              <a:solidFill>
                <a:srgbClr val="54698D"/>
              </a:solidFill>
              <a:latin typeface="Open Sans"/>
              <a:ea typeface="Open Sans"/>
              <a:cs typeface="Open Sans"/>
              <a:sym typeface="Open Sans"/>
            </a:endParaRPr>
          </a:p>
        </p:txBody>
      </p:sp>
      <p:sp>
        <p:nvSpPr>
          <p:cNvPr id="1591" name="Google Shape;1591;p130"/>
          <p:cNvSpPr/>
          <p:nvPr/>
        </p:nvSpPr>
        <p:spPr>
          <a:xfrm>
            <a:off x="1697851" y="3149925"/>
            <a:ext cx="1578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130"/>
          <p:cNvSpPr/>
          <p:nvPr/>
        </p:nvSpPr>
        <p:spPr>
          <a:xfrm>
            <a:off x="1697865" y="2755025"/>
            <a:ext cx="23139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130"/>
          <p:cNvSpPr/>
          <p:nvPr/>
        </p:nvSpPr>
        <p:spPr>
          <a:xfrm>
            <a:off x="1697849" y="2360150"/>
            <a:ext cx="22425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130"/>
          <p:cNvSpPr/>
          <p:nvPr/>
        </p:nvSpPr>
        <p:spPr>
          <a:xfrm>
            <a:off x="1697850" y="1965250"/>
            <a:ext cx="6777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130"/>
          <p:cNvSpPr/>
          <p:nvPr/>
        </p:nvSpPr>
        <p:spPr>
          <a:xfrm>
            <a:off x="1697883" y="1570350"/>
            <a:ext cx="64098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130"/>
          <p:cNvSpPr txBox="1"/>
          <p:nvPr/>
        </p:nvSpPr>
        <p:spPr>
          <a:xfrm>
            <a:off x="8107663" y="1570350"/>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86%</a:t>
            </a:r>
            <a:endParaRPr b="0" i="0" sz="1200" u="none" cap="none" strike="noStrike">
              <a:solidFill>
                <a:srgbClr val="344452"/>
              </a:solidFill>
              <a:latin typeface="Open Sans"/>
              <a:ea typeface="Open Sans"/>
              <a:cs typeface="Open Sans"/>
              <a:sym typeface="Open Sans"/>
            </a:endParaRPr>
          </a:p>
        </p:txBody>
      </p:sp>
      <p:sp>
        <p:nvSpPr>
          <p:cNvPr id="1597" name="Google Shape;1597;p130"/>
          <p:cNvSpPr txBox="1"/>
          <p:nvPr/>
        </p:nvSpPr>
        <p:spPr>
          <a:xfrm>
            <a:off x="2375663" y="1965250"/>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9%</a:t>
            </a:r>
            <a:endParaRPr b="0" i="0" sz="1200" u="none" cap="none" strike="noStrike">
              <a:solidFill>
                <a:srgbClr val="344452"/>
              </a:solidFill>
              <a:latin typeface="Open Sans"/>
              <a:ea typeface="Open Sans"/>
              <a:cs typeface="Open Sans"/>
              <a:sym typeface="Open Sans"/>
            </a:endParaRPr>
          </a:p>
        </p:txBody>
      </p:sp>
      <p:sp>
        <p:nvSpPr>
          <p:cNvPr id="1598" name="Google Shape;1598;p130"/>
          <p:cNvSpPr txBox="1"/>
          <p:nvPr/>
        </p:nvSpPr>
        <p:spPr>
          <a:xfrm>
            <a:off x="3940338" y="2360150"/>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30%</a:t>
            </a:r>
            <a:endParaRPr b="0" i="0" sz="1200" u="none" cap="none" strike="noStrike">
              <a:solidFill>
                <a:srgbClr val="344452"/>
              </a:solidFill>
              <a:latin typeface="Open Sans"/>
              <a:ea typeface="Open Sans"/>
              <a:cs typeface="Open Sans"/>
              <a:sym typeface="Open Sans"/>
            </a:endParaRPr>
          </a:p>
        </p:txBody>
      </p:sp>
      <p:sp>
        <p:nvSpPr>
          <p:cNvPr id="1599" name="Google Shape;1599;p130"/>
          <p:cNvSpPr txBox="1"/>
          <p:nvPr/>
        </p:nvSpPr>
        <p:spPr>
          <a:xfrm>
            <a:off x="4011763" y="2755038"/>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31%</a:t>
            </a:r>
            <a:endParaRPr b="0" i="0" sz="1200" u="none" cap="none" strike="noStrike">
              <a:solidFill>
                <a:srgbClr val="344452"/>
              </a:solidFill>
              <a:latin typeface="Open Sans"/>
              <a:ea typeface="Open Sans"/>
              <a:cs typeface="Open Sans"/>
              <a:sym typeface="Open Sans"/>
            </a:endParaRPr>
          </a:p>
        </p:txBody>
      </p:sp>
      <p:sp>
        <p:nvSpPr>
          <p:cNvPr id="1600" name="Google Shape;1600;p130"/>
          <p:cNvSpPr txBox="1"/>
          <p:nvPr/>
        </p:nvSpPr>
        <p:spPr>
          <a:xfrm>
            <a:off x="1855763" y="3149925"/>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a:t>
            </a:r>
            <a:endParaRPr b="0" i="0" sz="1200" u="none" cap="none" strike="noStrike">
              <a:solidFill>
                <a:srgbClr val="344452"/>
              </a:solidFill>
              <a:latin typeface="Open Sans"/>
              <a:ea typeface="Open Sans"/>
              <a:cs typeface="Open Sans"/>
              <a:sym typeface="Open Sans"/>
            </a:endParaRPr>
          </a:p>
        </p:txBody>
      </p:sp>
      <p:sp>
        <p:nvSpPr>
          <p:cNvPr id="1601" name="Google Shape;1601;p130"/>
          <p:cNvSpPr txBox="1"/>
          <p:nvPr/>
        </p:nvSpPr>
        <p:spPr>
          <a:xfrm>
            <a:off x="440416" y="1570350"/>
            <a:ext cx="1257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Force.com</a:t>
            </a:r>
            <a:endParaRPr b="0" i="0" sz="1200" u="none" cap="none" strike="noStrike">
              <a:solidFill>
                <a:srgbClr val="344452"/>
              </a:solidFill>
              <a:latin typeface="Open Sans"/>
              <a:ea typeface="Open Sans"/>
              <a:cs typeface="Open Sans"/>
              <a:sym typeface="Open Sans"/>
            </a:endParaRPr>
          </a:p>
        </p:txBody>
      </p:sp>
      <p:sp>
        <p:nvSpPr>
          <p:cNvPr id="1602" name="Google Shape;1602;p130"/>
          <p:cNvSpPr txBox="1"/>
          <p:nvPr/>
        </p:nvSpPr>
        <p:spPr>
          <a:xfrm>
            <a:off x="440416" y="1965253"/>
            <a:ext cx="1257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Heroku</a:t>
            </a:r>
            <a:endParaRPr b="0" i="0" sz="1200" u="none" cap="none" strike="noStrike">
              <a:solidFill>
                <a:srgbClr val="344452"/>
              </a:solidFill>
              <a:latin typeface="Open Sans"/>
              <a:ea typeface="Open Sans"/>
              <a:cs typeface="Open Sans"/>
              <a:sym typeface="Open Sans"/>
            </a:endParaRPr>
          </a:p>
        </p:txBody>
      </p:sp>
      <p:sp>
        <p:nvSpPr>
          <p:cNvPr id="1603" name="Google Shape;1603;p130"/>
          <p:cNvSpPr txBox="1"/>
          <p:nvPr/>
        </p:nvSpPr>
        <p:spPr>
          <a:xfrm>
            <a:off x="440416" y="2360143"/>
            <a:ext cx="1257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Lightning Components</a:t>
            </a:r>
            <a:endParaRPr b="0" i="0" sz="1200" u="none" cap="none" strike="noStrike">
              <a:solidFill>
                <a:srgbClr val="344452"/>
              </a:solidFill>
              <a:latin typeface="Open Sans"/>
              <a:ea typeface="Open Sans"/>
              <a:cs typeface="Open Sans"/>
              <a:sym typeface="Open Sans"/>
            </a:endParaRPr>
          </a:p>
        </p:txBody>
      </p:sp>
      <p:sp>
        <p:nvSpPr>
          <p:cNvPr id="1604" name="Google Shape;1604;p130"/>
          <p:cNvSpPr txBox="1"/>
          <p:nvPr/>
        </p:nvSpPr>
        <p:spPr>
          <a:xfrm>
            <a:off x="440416" y="2755045"/>
            <a:ext cx="1257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S1 Mobile</a:t>
            </a:r>
            <a:endParaRPr b="0" i="0" sz="1200" u="none" cap="none" strike="noStrike">
              <a:solidFill>
                <a:srgbClr val="344452"/>
              </a:solidFill>
              <a:latin typeface="Open Sans"/>
              <a:ea typeface="Open Sans"/>
              <a:cs typeface="Open Sans"/>
              <a:sym typeface="Open Sans"/>
            </a:endParaRPr>
          </a:p>
        </p:txBody>
      </p:sp>
      <p:sp>
        <p:nvSpPr>
          <p:cNvPr id="1605" name="Google Shape;1605;p130"/>
          <p:cNvSpPr/>
          <p:nvPr/>
        </p:nvSpPr>
        <p:spPr>
          <a:xfrm>
            <a:off x="1697876" y="3544825"/>
            <a:ext cx="4599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130"/>
          <p:cNvSpPr txBox="1"/>
          <p:nvPr/>
        </p:nvSpPr>
        <p:spPr>
          <a:xfrm>
            <a:off x="440416" y="3149948"/>
            <a:ext cx="1257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Thunder</a:t>
            </a:r>
            <a:endParaRPr b="0" i="0" sz="1200" u="none" cap="none" strike="noStrike">
              <a:solidFill>
                <a:srgbClr val="344452"/>
              </a:solidFill>
              <a:latin typeface="Open Sans"/>
              <a:ea typeface="Open Sans"/>
              <a:cs typeface="Open Sans"/>
              <a:sym typeface="Open Sans"/>
            </a:endParaRPr>
          </a:p>
        </p:txBody>
      </p:sp>
      <p:sp>
        <p:nvSpPr>
          <p:cNvPr id="1607" name="Google Shape;1607;p130"/>
          <p:cNvSpPr txBox="1"/>
          <p:nvPr/>
        </p:nvSpPr>
        <p:spPr>
          <a:xfrm>
            <a:off x="2157763" y="3544825"/>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6%</a:t>
            </a:r>
            <a:endParaRPr b="0" i="0" sz="1200" u="none" cap="none" strike="noStrike">
              <a:solidFill>
                <a:srgbClr val="344452"/>
              </a:solidFill>
              <a:latin typeface="Open Sans"/>
              <a:ea typeface="Open Sans"/>
              <a:cs typeface="Open Sans"/>
              <a:sym typeface="Open Sans"/>
            </a:endParaRPr>
          </a:p>
        </p:txBody>
      </p:sp>
      <p:sp>
        <p:nvSpPr>
          <p:cNvPr id="1608" name="Google Shape;1608;p130"/>
          <p:cNvSpPr txBox="1"/>
          <p:nvPr/>
        </p:nvSpPr>
        <p:spPr>
          <a:xfrm>
            <a:off x="440399" y="3544850"/>
            <a:ext cx="1257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Wave</a:t>
            </a:r>
            <a:endParaRPr b="0" i="0" sz="1200" u="none" cap="none" strike="noStrike">
              <a:solidFill>
                <a:srgbClr val="344452"/>
              </a:solidFill>
              <a:latin typeface="Open Sans"/>
              <a:ea typeface="Open Sans"/>
              <a:cs typeface="Open Sans"/>
              <a:sym typeface="Open Sans"/>
            </a:endParaRPr>
          </a:p>
        </p:txBody>
      </p:sp>
      <p:cxnSp>
        <p:nvCxnSpPr>
          <p:cNvPr id="1609" name="Google Shape;1609;p130"/>
          <p:cNvCxnSpPr/>
          <p:nvPr/>
        </p:nvCxnSpPr>
        <p:spPr>
          <a:xfrm>
            <a:off x="1697838" y="1511525"/>
            <a:ext cx="0" cy="2434200"/>
          </a:xfrm>
          <a:prstGeom prst="straightConnector1">
            <a:avLst/>
          </a:prstGeom>
          <a:noFill/>
          <a:ln cap="flat" cmpd="sng" w="9525">
            <a:solidFill>
              <a:srgbClr val="000000"/>
            </a:solidFill>
            <a:prstDash val="solid"/>
            <a:round/>
            <a:headEnd len="sm" w="sm" type="none"/>
            <a:tailEnd len="sm" w="sm" type="none"/>
          </a:ln>
        </p:spPr>
      </p:cxnSp>
      <p:sp>
        <p:nvSpPr>
          <p:cNvPr id="1610" name="Google Shape;1610;p130"/>
          <p:cNvSpPr txBox="1"/>
          <p:nvPr/>
        </p:nvSpPr>
        <p:spPr>
          <a:xfrm>
            <a:off x="7693575" y="3544826"/>
            <a:ext cx="892500" cy="317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n" sz="1200" u="none" cap="none" strike="noStrike">
                <a:solidFill>
                  <a:srgbClr val="16325C"/>
                </a:solidFill>
                <a:latin typeface="Open Sans"/>
                <a:ea typeface="Open Sans"/>
                <a:cs typeface="Open Sans"/>
                <a:sym typeface="Open Sans"/>
              </a:rPr>
              <a:t>n = 4740</a:t>
            </a:r>
            <a:endParaRPr b="0" i="0" sz="1200" u="none" cap="none" strike="noStrike">
              <a:solidFill>
                <a:srgbClr val="16325C"/>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5D5E9E"/>
        </a:solidFill>
      </p:bgPr>
    </p:bg>
    <p:spTree>
      <p:nvGrpSpPr>
        <p:cNvPr id="343" name="Shape 343"/>
        <p:cNvGrpSpPr/>
        <p:nvPr/>
      </p:nvGrpSpPr>
      <p:grpSpPr>
        <a:xfrm>
          <a:off x="0" y="0"/>
          <a:ext cx="0" cy="0"/>
          <a:chOff x="0" y="0"/>
          <a:chExt cx="0" cy="0"/>
        </a:xfrm>
      </p:grpSpPr>
      <p:sp>
        <p:nvSpPr>
          <p:cNvPr id="344" name="Google Shape;344;p50"/>
          <p:cNvSpPr txBox="1"/>
          <p:nvPr/>
        </p:nvSpPr>
        <p:spPr>
          <a:xfrm>
            <a:off x="666600" y="1528377"/>
            <a:ext cx="7810800" cy="2086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lt1"/>
                </a:solidFill>
                <a:latin typeface="Open Sans"/>
                <a:ea typeface="Open Sans"/>
                <a:cs typeface="Open Sans"/>
                <a:sym typeface="Open Sans"/>
              </a:rPr>
              <a:t>What about developers?</a:t>
            </a:r>
            <a:endParaRPr b="0" i="0" sz="3000" u="none" cap="none" strike="noStrike">
              <a:solidFill>
                <a:schemeClr val="lt1"/>
              </a:solidFill>
              <a:latin typeface="Open Sans"/>
              <a:ea typeface="Open Sans"/>
              <a:cs typeface="Open Sans"/>
              <a:sym typeface="Open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sp>
        <p:nvSpPr>
          <p:cNvPr id="1615" name="Google Shape;1615;p131"/>
          <p:cNvSpPr txBox="1"/>
          <p:nvPr/>
        </p:nvSpPr>
        <p:spPr>
          <a:xfrm>
            <a:off x="7816950" y="3706804"/>
            <a:ext cx="892500" cy="347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n = 4740</a:t>
            </a:r>
            <a:endParaRPr b="0" i="0" sz="1000" u="none" cap="none" strike="noStrike">
              <a:solidFill>
                <a:srgbClr val="16325C"/>
              </a:solidFill>
              <a:latin typeface="Open Sans"/>
              <a:ea typeface="Open Sans"/>
              <a:cs typeface="Open Sans"/>
              <a:sym typeface="Open Sans"/>
            </a:endParaRPr>
          </a:p>
        </p:txBody>
      </p:sp>
      <p:sp>
        <p:nvSpPr>
          <p:cNvPr id="1616" name="Google Shape;1616;p131"/>
          <p:cNvSpPr/>
          <p:nvPr/>
        </p:nvSpPr>
        <p:spPr>
          <a:xfrm>
            <a:off x="1610700" y="3258400"/>
            <a:ext cx="61308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131"/>
          <p:cNvSpPr/>
          <p:nvPr/>
        </p:nvSpPr>
        <p:spPr>
          <a:xfrm>
            <a:off x="1610700" y="2863500"/>
            <a:ext cx="19899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131"/>
          <p:cNvSpPr/>
          <p:nvPr/>
        </p:nvSpPr>
        <p:spPr>
          <a:xfrm>
            <a:off x="1610700" y="2468625"/>
            <a:ext cx="26523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131"/>
          <p:cNvSpPr/>
          <p:nvPr/>
        </p:nvSpPr>
        <p:spPr>
          <a:xfrm>
            <a:off x="1610700" y="2073725"/>
            <a:ext cx="28179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131"/>
          <p:cNvSpPr/>
          <p:nvPr/>
        </p:nvSpPr>
        <p:spPr>
          <a:xfrm>
            <a:off x="1610700" y="1678825"/>
            <a:ext cx="21468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131"/>
          <p:cNvSpPr txBox="1"/>
          <p:nvPr/>
        </p:nvSpPr>
        <p:spPr>
          <a:xfrm>
            <a:off x="3757500" y="1678825"/>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13%</a:t>
            </a:r>
            <a:endParaRPr b="0" i="0" sz="1200" u="none" cap="none" strike="noStrike">
              <a:solidFill>
                <a:srgbClr val="344452"/>
              </a:solidFill>
              <a:latin typeface="Open Sans"/>
              <a:ea typeface="Open Sans"/>
              <a:cs typeface="Open Sans"/>
              <a:sym typeface="Open Sans"/>
            </a:endParaRPr>
          </a:p>
        </p:txBody>
      </p:sp>
      <p:sp>
        <p:nvSpPr>
          <p:cNvPr id="1622" name="Google Shape;1622;p131"/>
          <p:cNvSpPr txBox="1"/>
          <p:nvPr/>
        </p:nvSpPr>
        <p:spPr>
          <a:xfrm>
            <a:off x="4428600" y="2079475"/>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17%</a:t>
            </a:r>
            <a:endParaRPr b="0" i="0" sz="1200" u="none" cap="none" strike="noStrike">
              <a:solidFill>
                <a:srgbClr val="344452"/>
              </a:solidFill>
              <a:latin typeface="Open Sans"/>
              <a:ea typeface="Open Sans"/>
              <a:cs typeface="Open Sans"/>
              <a:sym typeface="Open Sans"/>
            </a:endParaRPr>
          </a:p>
        </p:txBody>
      </p:sp>
      <p:sp>
        <p:nvSpPr>
          <p:cNvPr id="1623" name="Google Shape;1623;p131"/>
          <p:cNvSpPr txBox="1"/>
          <p:nvPr/>
        </p:nvSpPr>
        <p:spPr>
          <a:xfrm>
            <a:off x="4263000" y="2468625"/>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16%</a:t>
            </a:r>
            <a:endParaRPr b="0" i="0" sz="1200" u="none" cap="none" strike="noStrike">
              <a:solidFill>
                <a:srgbClr val="344452"/>
              </a:solidFill>
              <a:latin typeface="Open Sans"/>
              <a:ea typeface="Open Sans"/>
              <a:cs typeface="Open Sans"/>
              <a:sym typeface="Open Sans"/>
            </a:endParaRPr>
          </a:p>
        </p:txBody>
      </p:sp>
      <p:sp>
        <p:nvSpPr>
          <p:cNvPr id="1624" name="Google Shape;1624;p131"/>
          <p:cNvSpPr txBox="1"/>
          <p:nvPr/>
        </p:nvSpPr>
        <p:spPr>
          <a:xfrm>
            <a:off x="3600600" y="2863513"/>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12%</a:t>
            </a:r>
            <a:endParaRPr b="0" i="0" sz="1200" u="none" cap="none" strike="noStrike">
              <a:solidFill>
                <a:srgbClr val="344452"/>
              </a:solidFill>
              <a:latin typeface="Open Sans"/>
              <a:ea typeface="Open Sans"/>
              <a:cs typeface="Open Sans"/>
              <a:sym typeface="Open Sans"/>
            </a:endParaRPr>
          </a:p>
        </p:txBody>
      </p:sp>
      <p:sp>
        <p:nvSpPr>
          <p:cNvPr id="1625" name="Google Shape;1625;p131"/>
          <p:cNvSpPr txBox="1"/>
          <p:nvPr/>
        </p:nvSpPr>
        <p:spPr>
          <a:xfrm>
            <a:off x="7741500" y="3258400"/>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37%</a:t>
            </a:r>
            <a:endParaRPr b="0" i="0" sz="1200" u="none" cap="none" strike="noStrike">
              <a:solidFill>
                <a:srgbClr val="344452"/>
              </a:solidFill>
              <a:latin typeface="Open Sans"/>
              <a:ea typeface="Open Sans"/>
              <a:cs typeface="Open Sans"/>
              <a:sym typeface="Open Sans"/>
            </a:endParaRPr>
          </a:p>
        </p:txBody>
      </p:sp>
      <p:sp>
        <p:nvSpPr>
          <p:cNvPr id="1626" name="Google Shape;1626;p131"/>
          <p:cNvSpPr txBox="1"/>
          <p:nvPr/>
        </p:nvSpPr>
        <p:spPr>
          <a:xfrm>
            <a:off x="641425" y="1678825"/>
            <a:ext cx="969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1-20</a:t>
            </a:r>
            <a:endParaRPr b="0" i="0" sz="1200" u="none" cap="none" strike="noStrike">
              <a:solidFill>
                <a:srgbClr val="344452"/>
              </a:solidFill>
              <a:latin typeface="Open Sans"/>
              <a:ea typeface="Open Sans"/>
              <a:cs typeface="Open Sans"/>
              <a:sym typeface="Open Sans"/>
            </a:endParaRPr>
          </a:p>
        </p:txBody>
      </p:sp>
      <p:sp>
        <p:nvSpPr>
          <p:cNvPr id="1627" name="Google Shape;1627;p131"/>
          <p:cNvSpPr txBox="1"/>
          <p:nvPr/>
        </p:nvSpPr>
        <p:spPr>
          <a:xfrm>
            <a:off x="641425" y="2073725"/>
            <a:ext cx="969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21-100</a:t>
            </a:r>
            <a:endParaRPr b="0" i="0" sz="1200" u="none" cap="none" strike="noStrike">
              <a:solidFill>
                <a:srgbClr val="344452"/>
              </a:solidFill>
              <a:latin typeface="Open Sans"/>
              <a:ea typeface="Open Sans"/>
              <a:cs typeface="Open Sans"/>
              <a:sym typeface="Open Sans"/>
            </a:endParaRPr>
          </a:p>
        </p:txBody>
      </p:sp>
      <p:sp>
        <p:nvSpPr>
          <p:cNvPr id="1628" name="Google Shape;1628;p131"/>
          <p:cNvSpPr txBox="1"/>
          <p:nvPr/>
        </p:nvSpPr>
        <p:spPr>
          <a:xfrm>
            <a:off x="641425" y="2468613"/>
            <a:ext cx="969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101-500</a:t>
            </a:r>
            <a:endParaRPr b="0" i="0" sz="1200" u="none" cap="none" strike="noStrike">
              <a:solidFill>
                <a:srgbClr val="344452"/>
              </a:solidFill>
              <a:latin typeface="Open Sans"/>
              <a:ea typeface="Open Sans"/>
              <a:cs typeface="Open Sans"/>
              <a:sym typeface="Open Sans"/>
            </a:endParaRPr>
          </a:p>
        </p:txBody>
      </p:sp>
      <p:sp>
        <p:nvSpPr>
          <p:cNvPr id="1629" name="Google Shape;1629;p131"/>
          <p:cNvSpPr txBox="1"/>
          <p:nvPr/>
        </p:nvSpPr>
        <p:spPr>
          <a:xfrm>
            <a:off x="641425" y="2863513"/>
            <a:ext cx="969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501-2500</a:t>
            </a:r>
            <a:endParaRPr b="0" i="0" sz="1200" u="none" cap="none" strike="noStrike">
              <a:solidFill>
                <a:srgbClr val="344452"/>
              </a:solidFill>
              <a:latin typeface="Open Sans"/>
              <a:ea typeface="Open Sans"/>
              <a:cs typeface="Open Sans"/>
              <a:sym typeface="Open Sans"/>
            </a:endParaRPr>
          </a:p>
        </p:txBody>
      </p:sp>
      <p:sp>
        <p:nvSpPr>
          <p:cNvPr id="1630" name="Google Shape;1630;p131"/>
          <p:cNvSpPr/>
          <p:nvPr/>
        </p:nvSpPr>
        <p:spPr>
          <a:xfrm>
            <a:off x="1610700" y="3653300"/>
            <a:ext cx="6558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131"/>
          <p:cNvSpPr txBox="1"/>
          <p:nvPr/>
        </p:nvSpPr>
        <p:spPr>
          <a:xfrm>
            <a:off x="641425" y="3258413"/>
            <a:ext cx="969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2500+</a:t>
            </a:r>
            <a:endParaRPr b="0" i="0" sz="1200" u="none" cap="none" strike="noStrike">
              <a:solidFill>
                <a:srgbClr val="344452"/>
              </a:solidFill>
              <a:latin typeface="Open Sans"/>
              <a:ea typeface="Open Sans"/>
              <a:cs typeface="Open Sans"/>
              <a:sym typeface="Open Sans"/>
            </a:endParaRPr>
          </a:p>
        </p:txBody>
      </p:sp>
      <p:sp>
        <p:nvSpPr>
          <p:cNvPr id="1632" name="Google Shape;1632;p131"/>
          <p:cNvSpPr txBox="1"/>
          <p:nvPr/>
        </p:nvSpPr>
        <p:spPr>
          <a:xfrm>
            <a:off x="2266500" y="3653300"/>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4%</a:t>
            </a:r>
            <a:endParaRPr b="0" i="0" sz="1200" u="none" cap="none" strike="noStrike">
              <a:solidFill>
                <a:srgbClr val="344452"/>
              </a:solidFill>
              <a:latin typeface="Open Sans"/>
              <a:ea typeface="Open Sans"/>
              <a:cs typeface="Open Sans"/>
              <a:sym typeface="Open Sans"/>
            </a:endParaRPr>
          </a:p>
        </p:txBody>
      </p:sp>
      <p:sp>
        <p:nvSpPr>
          <p:cNvPr id="1633" name="Google Shape;1633;p131"/>
          <p:cNvSpPr txBox="1"/>
          <p:nvPr/>
        </p:nvSpPr>
        <p:spPr>
          <a:xfrm>
            <a:off x="468925" y="3653325"/>
            <a:ext cx="11418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I don’t know</a:t>
            </a:r>
            <a:endParaRPr b="0" i="0" sz="1200" u="none" cap="none" strike="noStrike">
              <a:solidFill>
                <a:srgbClr val="344452"/>
              </a:solidFill>
              <a:latin typeface="Open Sans"/>
              <a:ea typeface="Open Sans"/>
              <a:cs typeface="Open Sans"/>
              <a:sym typeface="Open Sans"/>
            </a:endParaRPr>
          </a:p>
        </p:txBody>
      </p:sp>
      <p:cxnSp>
        <p:nvCxnSpPr>
          <p:cNvPr id="1634" name="Google Shape;1634;p131"/>
          <p:cNvCxnSpPr/>
          <p:nvPr/>
        </p:nvCxnSpPr>
        <p:spPr>
          <a:xfrm>
            <a:off x="1610700" y="1620000"/>
            <a:ext cx="0" cy="2434200"/>
          </a:xfrm>
          <a:prstGeom prst="straightConnector1">
            <a:avLst/>
          </a:prstGeom>
          <a:noFill/>
          <a:ln cap="flat" cmpd="sng" w="9525">
            <a:solidFill>
              <a:srgbClr val="000000"/>
            </a:solidFill>
            <a:prstDash val="solid"/>
            <a:round/>
            <a:headEnd len="sm" w="sm" type="none"/>
            <a:tailEnd len="sm" w="sm" type="none"/>
          </a:ln>
        </p:spPr>
      </p:cxnSp>
      <p:sp>
        <p:nvSpPr>
          <p:cNvPr id="1635" name="Google Shape;1635;p131"/>
          <p:cNvSpPr txBox="1"/>
          <p:nvPr/>
        </p:nvSpPr>
        <p:spPr>
          <a:xfrm>
            <a:off x="264650" y="263350"/>
            <a:ext cx="8579700" cy="449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Large companies were slightly more represented in the sample.</a:t>
            </a:r>
            <a:endParaRPr b="0" i="0" sz="1800" u="none" cap="none" strike="noStrike">
              <a:solidFill>
                <a:srgbClr val="16325C"/>
              </a:solidFill>
              <a:latin typeface="Open Sans"/>
              <a:ea typeface="Open Sans"/>
              <a:cs typeface="Open Sans"/>
              <a:sym typeface="Open Sans"/>
            </a:endParaRPr>
          </a:p>
        </p:txBody>
      </p:sp>
      <p:sp>
        <p:nvSpPr>
          <p:cNvPr id="1636" name="Google Shape;1636;p131"/>
          <p:cNvSpPr txBox="1"/>
          <p:nvPr/>
        </p:nvSpPr>
        <p:spPr>
          <a:xfrm>
            <a:off x="264650" y="605686"/>
            <a:ext cx="81804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54698D"/>
                </a:solidFill>
                <a:latin typeface="Open Sans"/>
                <a:ea typeface="Open Sans"/>
                <a:cs typeface="Open Sans"/>
                <a:sym typeface="Open Sans"/>
              </a:rPr>
              <a:t>Large companies accounted for 37% of responses, while small companies with 100 employees or fewer accounted for 30% of responses.</a:t>
            </a:r>
            <a:endParaRPr b="0" i="0" sz="1400" u="none" cap="none" strike="noStrike">
              <a:solidFill>
                <a:srgbClr val="54698D"/>
              </a:solidFill>
              <a:latin typeface="Open Sans"/>
              <a:ea typeface="Open Sans"/>
              <a:cs typeface="Open Sans"/>
              <a:sym typeface="Open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0" name="Shape 1640"/>
        <p:cNvGrpSpPr/>
        <p:nvPr/>
      </p:nvGrpSpPr>
      <p:grpSpPr>
        <a:xfrm>
          <a:off x="0" y="0"/>
          <a:ext cx="0" cy="0"/>
          <a:chOff x="0" y="0"/>
          <a:chExt cx="0" cy="0"/>
        </a:xfrm>
      </p:grpSpPr>
      <p:sp>
        <p:nvSpPr>
          <p:cNvPr id="1641" name="Google Shape;1641;p132"/>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The majority of respondents work at </a:t>
            </a:r>
            <a:r>
              <a:rPr b="1" i="0" lang="en" sz="1800" u="none" cap="none" strike="noStrike">
                <a:solidFill>
                  <a:srgbClr val="16325C"/>
                </a:solidFill>
                <a:latin typeface="Open Sans"/>
                <a:ea typeface="Open Sans"/>
                <a:cs typeface="Open Sans"/>
                <a:sym typeface="Open Sans"/>
              </a:rPr>
              <a:t>customer companies.</a:t>
            </a:r>
            <a:endParaRPr b="1" i="0" sz="1800" u="none" cap="none" strike="noStrike">
              <a:solidFill>
                <a:srgbClr val="16325C"/>
              </a:solidFill>
              <a:latin typeface="Open Sans"/>
              <a:ea typeface="Open Sans"/>
              <a:cs typeface="Open Sans"/>
              <a:sym typeface="Open Sans"/>
            </a:endParaRPr>
          </a:p>
        </p:txBody>
      </p:sp>
      <p:sp>
        <p:nvSpPr>
          <p:cNvPr id="1642" name="Google Shape;1642;p132"/>
          <p:cNvSpPr txBox="1"/>
          <p:nvPr/>
        </p:nvSpPr>
        <p:spPr>
          <a:xfrm>
            <a:off x="264650" y="605686"/>
            <a:ext cx="81804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54698D"/>
                </a:solidFill>
                <a:latin typeface="Open Sans"/>
                <a:ea typeface="Open Sans"/>
                <a:cs typeface="Open Sans"/>
                <a:sym typeface="Open Sans"/>
              </a:rPr>
              <a:t>Where do you work? Select all that apply.</a:t>
            </a:r>
            <a:endParaRPr b="0" i="0" sz="1400" u="none" cap="none" strike="noStrike">
              <a:solidFill>
                <a:srgbClr val="54698D"/>
              </a:solidFill>
              <a:latin typeface="Open Sans"/>
              <a:ea typeface="Open Sans"/>
              <a:cs typeface="Open Sans"/>
              <a:sym typeface="Open Sans"/>
            </a:endParaRPr>
          </a:p>
        </p:txBody>
      </p:sp>
      <p:sp>
        <p:nvSpPr>
          <p:cNvPr id="1643" name="Google Shape;1643;p132"/>
          <p:cNvSpPr/>
          <p:nvPr/>
        </p:nvSpPr>
        <p:spPr>
          <a:xfrm>
            <a:off x="2307456" y="3038500"/>
            <a:ext cx="5517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132"/>
          <p:cNvSpPr/>
          <p:nvPr/>
        </p:nvSpPr>
        <p:spPr>
          <a:xfrm>
            <a:off x="2307450" y="2643600"/>
            <a:ext cx="7173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132"/>
          <p:cNvSpPr/>
          <p:nvPr/>
        </p:nvSpPr>
        <p:spPr>
          <a:xfrm>
            <a:off x="2307450" y="2248725"/>
            <a:ext cx="14496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132"/>
          <p:cNvSpPr/>
          <p:nvPr/>
        </p:nvSpPr>
        <p:spPr>
          <a:xfrm>
            <a:off x="2307470" y="1853825"/>
            <a:ext cx="30885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132"/>
          <p:cNvSpPr/>
          <p:nvPr/>
        </p:nvSpPr>
        <p:spPr>
          <a:xfrm>
            <a:off x="2307422" y="1458925"/>
            <a:ext cx="49629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132"/>
          <p:cNvSpPr txBox="1"/>
          <p:nvPr/>
        </p:nvSpPr>
        <p:spPr>
          <a:xfrm>
            <a:off x="7270313" y="1458925"/>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61%</a:t>
            </a:r>
            <a:endParaRPr b="0" i="0" sz="1200" u="none" cap="none" strike="noStrike">
              <a:solidFill>
                <a:srgbClr val="344452"/>
              </a:solidFill>
              <a:latin typeface="Open Sans"/>
              <a:ea typeface="Open Sans"/>
              <a:cs typeface="Open Sans"/>
              <a:sym typeface="Open Sans"/>
            </a:endParaRPr>
          </a:p>
        </p:txBody>
      </p:sp>
      <p:sp>
        <p:nvSpPr>
          <p:cNvPr id="1649" name="Google Shape;1649;p132"/>
          <p:cNvSpPr txBox="1"/>
          <p:nvPr/>
        </p:nvSpPr>
        <p:spPr>
          <a:xfrm>
            <a:off x="5395988" y="1859575"/>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38%</a:t>
            </a:r>
            <a:endParaRPr b="0" i="0" sz="1200" u="none" cap="none" strike="noStrike">
              <a:solidFill>
                <a:srgbClr val="344452"/>
              </a:solidFill>
              <a:latin typeface="Open Sans"/>
              <a:ea typeface="Open Sans"/>
              <a:cs typeface="Open Sans"/>
              <a:sym typeface="Open Sans"/>
            </a:endParaRPr>
          </a:p>
        </p:txBody>
      </p:sp>
      <p:sp>
        <p:nvSpPr>
          <p:cNvPr id="1650" name="Google Shape;1650;p132"/>
          <p:cNvSpPr txBox="1"/>
          <p:nvPr/>
        </p:nvSpPr>
        <p:spPr>
          <a:xfrm>
            <a:off x="3757113" y="2248725"/>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18%</a:t>
            </a:r>
            <a:endParaRPr b="0" i="0" sz="1200" u="none" cap="none" strike="noStrike">
              <a:solidFill>
                <a:srgbClr val="344452"/>
              </a:solidFill>
              <a:latin typeface="Open Sans"/>
              <a:ea typeface="Open Sans"/>
              <a:cs typeface="Open Sans"/>
              <a:sym typeface="Open Sans"/>
            </a:endParaRPr>
          </a:p>
        </p:txBody>
      </p:sp>
      <p:sp>
        <p:nvSpPr>
          <p:cNvPr id="1651" name="Google Shape;1651;p132"/>
          <p:cNvSpPr txBox="1"/>
          <p:nvPr/>
        </p:nvSpPr>
        <p:spPr>
          <a:xfrm>
            <a:off x="3024813" y="2643613"/>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9%</a:t>
            </a:r>
            <a:endParaRPr b="0" i="0" sz="1200" u="none" cap="none" strike="noStrike">
              <a:solidFill>
                <a:srgbClr val="344452"/>
              </a:solidFill>
              <a:latin typeface="Open Sans"/>
              <a:ea typeface="Open Sans"/>
              <a:cs typeface="Open Sans"/>
              <a:sym typeface="Open Sans"/>
            </a:endParaRPr>
          </a:p>
        </p:txBody>
      </p:sp>
      <p:sp>
        <p:nvSpPr>
          <p:cNvPr id="1652" name="Google Shape;1652;p132"/>
          <p:cNvSpPr txBox="1"/>
          <p:nvPr/>
        </p:nvSpPr>
        <p:spPr>
          <a:xfrm>
            <a:off x="2859138" y="30385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7%</a:t>
            </a:r>
            <a:endParaRPr b="0" i="0" sz="1200" u="none" cap="none" strike="noStrike">
              <a:solidFill>
                <a:srgbClr val="344452"/>
              </a:solidFill>
              <a:latin typeface="Open Sans"/>
              <a:ea typeface="Open Sans"/>
              <a:cs typeface="Open Sans"/>
              <a:sym typeface="Open Sans"/>
            </a:endParaRPr>
          </a:p>
        </p:txBody>
      </p:sp>
      <p:sp>
        <p:nvSpPr>
          <p:cNvPr id="1653" name="Google Shape;1653;p132"/>
          <p:cNvSpPr txBox="1"/>
          <p:nvPr/>
        </p:nvSpPr>
        <p:spPr>
          <a:xfrm>
            <a:off x="264676" y="1458925"/>
            <a:ext cx="2042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Customer</a:t>
            </a:r>
            <a:endParaRPr b="0" i="0" sz="1200" u="none" cap="none" strike="noStrike">
              <a:solidFill>
                <a:srgbClr val="344452"/>
              </a:solidFill>
              <a:latin typeface="Open Sans"/>
              <a:ea typeface="Open Sans"/>
              <a:cs typeface="Open Sans"/>
              <a:sym typeface="Open Sans"/>
            </a:endParaRPr>
          </a:p>
        </p:txBody>
      </p:sp>
      <p:sp>
        <p:nvSpPr>
          <p:cNvPr id="1654" name="Google Shape;1654;p132"/>
          <p:cNvSpPr txBox="1"/>
          <p:nvPr/>
        </p:nvSpPr>
        <p:spPr>
          <a:xfrm>
            <a:off x="264676" y="1853828"/>
            <a:ext cx="2042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Consulting Partner (SI)</a:t>
            </a:r>
            <a:endParaRPr b="0" i="0" sz="1200" u="none" cap="none" strike="noStrike">
              <a:solidFill>
                <a:srgbClr val="344452"/>
              </a:solidFill>
              <a:latin typeface="Open Sans"/>
              <a:ea typeface="Open Sans"/>
              <a:cs typeface="Open Sans"/>
              <a:sym typeface="Open Sans"/>
            </a:endParaRPr>
          </a:p>
        </p:txBody>
      </p:sp>
      <p:sp>
        <p:nvSpPr>
          <p:cNvPr id="1655" name="Google Shape;1655;p132"/>
          <p:cNvSpPr txBox="1"/>
          <p:nvPr/>
        </p:nvSpPr>
        <p:spPr>
          <a:xfrm>
            <a:off x="264676" y="2248718"/>
            <a:ext cx="2042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ISV Partner</a:t>
            </a:r>
            <a:endParaRPr b="0" i="0" sz="1200" u="none" cap="none" strike="noStrike">
              <a:solidFill>
                <a:srgbClr val="344452"/>
              </a:solidFill>
              <a:latin typeface="Open Sans"/>
              <a:ea typeface="Open Sans"/>
              <a:cs typeface="Open Sans"/>
              <a:sym typeface="Open Sans"/>
            </a:endParaRPr>
          </a:p>
        </p:txBody>
      </p:sp>
      <p:sp>
        <p:nvSpPr>
          <p:cNvPr id="1656" name="Google Shape;1656;p132"/>
          <p:cNvSpPr txBox="1"/>
          <p:nvPr/>
        </p:nvSpPr>
        <p:spPr>
          <a:xfrm>
            <a:off x="264676" y="2643620"/>
            <a:ext cx="2042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Independent Consultant</a:t>
            </a:r>
            <a:endParaRPr b="0" i="0" sz="1200" u="none" cap="none" strike="noStrike">
              <a:solidFill>
                <a:srgbClr val="344452"/>
              </a:solidFill>
              <a:latin typeface="Open Sans"/>
              <a:ea typeface="Open Sans"/>
              <a:cs typeface="Open Sans"/>
              <a:sym typeface="Open Sans"/>
            </a:endParaRPr>
          </a:p>
        </p:txBody>
      </p:sp>
      <p:sp>
        <p:nvSpPr>
          <p:cNvPr id="1657" name="Google Shape;1657;p132"/>
          <p:cNvSpPr/>
          <p:nvPr/>
        </p:nvSpPr>
        <p:spPr>
          <a:xfrm>
            <a:off x="2307441" y="3433400"/>
            <a:ext cx="3249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132"/>
          <p:cNvSpPr txBox="1"/>
          <p:nvPr/>
        </p:nvSpPr>
        <p:spPr>
          <a:xfrm>
            <a:off x="264676" y="3038523"/>
            <a:ext cx="2042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Student</a:t>
            </a:r>
            <a:endParaRPr b="0" i="0" sz="1200" u="none" cap="none" strike="noStrike">
              <a:solidFill>
                <a:srgbClr val="344452"/>
              </a:solidFill>
              <a:latin typeface="Open Sans"/>
              <a:ea typeface="Open Sans"/>
              <a:cs typeface="Open Sans"/>
              <a:sym typeface="Open Sans"/>
            </a:endParaRPr>
          </a:p>
        </p:txBody>
      </p:sp>
      <p:sp>
        <p:nvSpPr>
          <p:cNvPr id="1659" name="Google Shape;1659;p132"/>
          <p:cNvSpPr txBox="1"/>
          <p:nvPr/>
        </p:nvSpPr>
        <p:spPr>
          <a:xfrm>
            <a:off x="2632438" y="34334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4%</a:t>
            </a:r>
            <a:endParaRPr b="0" i="0" sz="1200" u="none" cap="none" strike="noStrike">
              <a:solidFill>
                <a:srgbClr val="344452"/>
              </a:solidFill>
              <a:latin typeface="Open Sans"/>
              <a:ea typeface="Open Sans"/>
              <a:cs typeface="Open Sans"/>
              <a:sym typeface="Open Sans"/>
            </a:endParaRPr>
          </a:p>
        </p:txBody>
      </p:sp>
      <p:sp>
        <p:nvSpPr>
          <p:cNvPr id="1660" name="Google Shape;1660;p132"/>
          <p:cNvSpPr txBox="1"/>
          <p:nvPr/>
        </p:nvSpPr>
        <p:spPr>
          <a:xfrm>
            <a:off x="264650" y="3433425"/>
            <a:ext cx="2042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Other</a:t>
            </a:r>
            <a:endParaRPr b="0" i="0" sz="1200" u="none" cap="none" strike="noStrike">
              <a:solidFill>
                <a:srgbClr val="344452"/>
              </a:solidFill>
              <a:latin typeface="Open Sans"/>
              <a:ea typeface="Open Sans"/>
              <a:cs typeface="Open Sans"/>
              <a:sym typeface="Open Sans"/>
            </a:endParaRPr>
          </a:p>
        </p:txBody>
      </p:sp>
      <p:cxnSp>
        <p:nvCxnSpPr>
          <p:cNvPr id="1661" name="Google Shape;1661;p132"/>
          <p:cNvCxnSpPr/>
          <p:nvPr/>
        </p:nvCxnSpPr>
        <p:spPr>
          <a:xfrm>
            <a:off x="2307438" y="1400100"/>
            <a:ext cx="0" cy="2434200"/>
          </a:xfrm>
          <a:prstGeom prst="straightConnector1">
            <a:avLst/>
          </a:prstGeom>
          <a:noFill/>
          <a:ln cap="flat" cmpd="sng" w="9525">
            <a:solidFill>
              <a:srgbClr val="000000"/>
            </a:solidFill>
            <a:prstDash val="solid"/>
            <a:round/>
            <a:headEnd len="sm" w="sm" type="none"/>
            <a:tailEnd len="sm" w="sm" type="none"/>
          </a:ln>
        </p:spPr>
      </p:cxnSp>
      <p:sp>
        <p:nvSpPr>
          <p:cNvPr id="1662" name="Google Shape;1662;p132"/>
          <p:cNvSpPr txBox="1"/>
          <p:nvPr/>
        </p:nvSpPr>
        <p:spPr>
          <a:xfrm>
            <a:off x="7584475" y="3576700"/>
            <a:ext cx="870600" cy="317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200"/>
              <a:buFont typeface="Arial"/>
              <a:buNone/>
            </a:pPr>
            <a:r>
              <a:rPr b="0" i="0" lang="en" sz="1200" u="none" cap="none" strike="noStrike">
                <a:solidFill>
                  <a:srgbClr val="16325C"/>
                </a:solidFill>
                <a:latin typeface="Open Sans"/>
                <a:ea typeface="Open Sans"/>
                <a:cs typeface="Open Sans"/>
                <a:sym typeface="Open Sans"/>
              </a:rPr>
              <a:t>n = 4740</a:t>
            </a:r>
            <a:endParaRPr b="0" i="0" sz="1200" u="none" cap="none" strike="noStrike">
              <a:solidFill>
                <a:srgbClr val="16325C"/>
              </a:solidFill>
              <a:latin typeface="Open Sans"/>
              <a:ea typeface="Open Sans"/>
              <a:cs typeface="Open Sans"/>
              <a:sym typeface="Open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6" name="Shape 1666"/>
        <p:cNvGrpSpPr/>
        <p:nvPr/>
      </p:nvGrpSpPr>
      <p:grpSpPr>
        <a:xfrm>
          <a:off x="0" y="0"/>
          <a:ext cx="0" cy="0"/>
          <a:chOff x="0" y="0"/>
          <a:chExt cx="0" cy="0"/>
        </a:xfrm>
      </p:grpSpPr>
      <p:sp>
        <p:nvSpPr>
          <p:cNvPr id="1667" name="Google Shape;1667;p133"/>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The vast majority of respondents are in the </a:t>
            </a:r>
            <a:r>
              <a:rPr b="1" i="0" lang="en" sz="1800" u="none" cap="none" strike="noStrike">
                <a:solidFill>
                  <a:srgbClr val="16325C"/>
                </a:solidFill>
                <a:latin typeface="Open Sans"/>
                <a:ea typeface="Open Sans"/>
                <a:cs typeface="Open Sans"/>
                <a:sym typeface="Open Sans"/>
              </a:rPr>
              <a:t>United States and India.</a:t>
            </a:r>
            <a:endParaRPr b="1" i="0" sz="1800" u="none" cap="none" strike="noStrike">
              <a:solidFill>
                <a:srgbClr val="16325C"/>
              </a:solidFill>
              <a:latin typeface="Open Sans"/>
              <a:ea typeface="Open Sans"/>
              <a:cs typeface="Open Sans"/>
              <a:sym typeface="Open Sans"/>
            </a:endParaRPr>
          </a:p>
        </p:txBody>
      </p:sp>
      <p:sp>
        <p:nvSpPr>
          <p:cNvPr id="1668" name="Google Shape;1668;p133"/>
          <p:cNvSpPr txBox="1"/>
          <p:nvPr/>
        </p:nvSpPr>
        <p:spPr>
          <a:xfrm>
            <a:off x="264650" y="605686"/>
            <a:ext cx="81804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54698D"/>
                </a:solidFill>
                <a:latin typeface="Open Sans"/>
                <a:ea typeface="Open Sans"/>
                <a:cs typeface="Open Sans"/>
                <a:sym typeface="Open Sans"/>
              </a:rPr>
              <a:t>In which country are you located? (Top five countries shown below.)</a:t>
            </a:r>
            <a:endParaRPr b="0" i="0" sz="1400" u="none" cap="none" strike="noStrike">
              <a:solidFill>
                <a:srgbClr val="54698D"/>
              </a:solidFill>
              <a:latin typeface="Open Sans"/>
              <a:ea typeface="Open Sans"/>
              <a:cs typeface="Open Sans"/>
              <a:sym typeface="Open Sans"/>
            </a:endParaRPr>
          </a:p>
        </p:txBody>
      </p:sp>
      <p:sp>
        <p:nvSpPr>
          <p:cNvPr id="1669" name="Google Shape;1669;p133"/>
          <p:cNvSpPr txBox="1"/>
          <p:nvPr/>
        </p:nvSpPr>
        <p:spPr>
          <a:xfrm>
            <a:off x="612575" y="3370225"/>
            <a:ext cx="1398900" cy="30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Core Coder</a:t>
            </a:r>
            <a:endParaRPr b="1" i="0" sz="1000" u="none" cap="none" strike="noStrike">
              <a:solidFill>
                <a:srgbClr val="344452"/>
              </a:solidFill>
              <a:latin typeface="Open Sans"/>
              <a:ea typeface="Open Sans"/>
              <a:cs typeface="Open Sans"/>
              <a:sym typeface="Open Sans"/>
            </a:endParaRPr>
          </a:p>
        </p:txBody>
      </p:sp>
      <p:sp>
        <p:nvSpPr>
          <p:cNvPr id="1670" name="Google Shape;1670;p133"/>
          <p:cNvSpPr/>
          <p:nvPr/>
        </p:nvSpPr>
        <p:spPr>
          <a:xfrm>
            <a:off x="815950" y="2245595"/>
            <a:ext cx="178800" cy="11226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133"/>
          <p:cNvSpPr/>
          <p:nvPr/>
        </p:nvSpPr>
        <p:spPr>
          <a:xfrm>
            <a:off x="1019325" y="1517000"/>
            <a:ext cx="178800" cy="18513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133"/>
          <p:cNvSpPr/>
          <p:nvPr/>
        </p:nvSpPr>
        <p:spPr>
          <a:xfrm>
            <a:off x="1222675" y="3331525"/>
            <a:ext cx="178800" cy="372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133"/>
          <p:cNvSpPr/>
          <p:nvPr/>
        </p:nvSpPr>
        <p:spPr>
          <a:xfrm>
            <a:off x="1426050" y="3300174"/>
            <a:ext cx="178800" cy="681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133"/>
          <p:cNvSpPr/>
          <p:nvPr/>
        </p:nvSpPr>
        <p:spPr>
          <a:xfrm>
            <a:off x="1629400" y="3331300"/>
            <a:ext cx="178800" cy="372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133"/>
          <p:cNvSpPr txBox="1"/>
          <p:nvPr/>
        </p:nvSpPr>
        <p:spPr>
          <a:xfrm>
            <a:off x="3872525" y="3370225"/>
            <a:ext cx="1398900" cy="30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Data Connector</a:t>
            </a:r>
            <a:endParaRPr b="1" i="0" sz="1000" u="none" cap="none" strike="noStrike">
              <a:solidFill>
                <a:srgbClr val="344452"/>
              </a:solidFill>
              <a:latin typeface="Open Sans"/>
              <a:ea typeface="Open Sans"/>
              <a:cs typeface="Open Sans"/>
              <a:sym typeface="Open Sans"/>
            </a:endParaRPr>
          </a:p>
        </p:txBody>
      </p:sp>
      <p:sp>
        <p:nvSpPr>
          <p:cNvPr id="1676" name="Google Shape;1676;p133"/>
          <p:cNvSpPr txBox="1"/>
          <p:nvPr/>
        </p:nvSpPr>
        <p:spPr>
          <a:xfrm>
            <a:off x="2242588" y="3370225"/>
            <a:ext cx="1398900" cy="30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Cloud Architect</a:t>
            </a:r>
            <a:endParaRPr b="1" i="0" sz="1000" u="none" cap="none" strike="noStrike">
              <a:solidFill>
                <a:srgbClr val="344452"/>
              </a:solidFill>
              <a:latin typeface="Open Sans"/>
              <a:ea typeface="Open Sans"/>
              <a:cs typeface="Open Sans"/>
              <a:sym typeface="Open Sans"/>
            </a:endParaRPr>
          </a:p>
        </p:txBody>
      </p:sp>
      <p:sp>
        <p:nvSpPr>
          <p:cNvPr id="1677" name="Google Shape;1677;p133"/>
          <p:cNvSpPr txBox="1"/>
          <p:nvPr/>
        </p:nvSpPr>
        <p:spPr>
          <a:xfrm>
            <a:off x="5502450" y="3370225"/>
            <a:ext cx="1398900" cy="30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Quality Champion</a:t>
            </a:r>
            <a:endParaRPr b="1" i="0" sz="1000" u="none" cap="none" strike="noStrike">
              <a:solidFill>
                <a:srgbClr val="344452"/>
              </a:solidFill>
              <a:latin typeface="Open Sans"/>
              <a:ea typeface="Open Sans"/>
              <a:cs typeface="Open Sans"/>
              <a:sym typeface="Open Sans"/>
            </a:endParaRPr>
          </a:p>
        </p:txBody>
      </p:sp>
      <p:sp>
        <p:nvSpPr>
          <p:cNvPr id="1678" name="Google Shape;1678;p133"/>
          <p:cNvSpPr txBox="1"/>
          <p:nvPr/>
        </p:nvSpPr>
        <p:spPr>
          <a:xfrm>
            <a:off x="7132375" y="3370225"/>
            <a:ext cx="1398900" cy="30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Product Definer</a:t>
            </a:r>
            <a:endParaRPr b="1" i="0" sz="1000" u="none" cap="none" strike="noStrike">
              <a:solidFill>
                <a:srgbClr val="344452"/>
              </a:solidFill>
              <a:latin typeface="Open Sans"/>
              <a:ea typeface="Open Sans"/>
              <a:cs typeface="Open Sans"/>
              <a:sym typeface="Open Sans"/>
            </a:endParaRPr>
          </a:p>
        </p:txBody>
      </p:sp>
      <p:sp>
        <p:nvSpPr>
          <p:cNvPr id="1679" name="Google Shape;1679;p133"/>
          <p:cNvSpPr/>
          <p:nvPr/>
        </p:nvSpPr>
        <p:spPr>
          <a:xfrm>
            <a:off x="2445925" y="1272684"/>
            <a:ext cx="178800" cy="20970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133"/>
          <p:cNvSpPr/>
          <p:nvPr/>
        </p:nvSpPr>
        <p:spPr>
          <a:xfrm>
            <a:off x="2649300" y="2600299"/>
            <a:ext cx="178800" cy="7698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133"/>
          <p:cNvSpPr/>
          <p:nvPr/>
        </p:nvSpPr>
        <p:spPr>
          <a:xfrm>
            <a:off x="2852650" y="3302043"/>
            <a:ext cx="178800" cy="681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133"/>
          <p:cNvSpPr/>
          <p:nvPr/>
        </p:nvSpPr>
        <p:spPr>
          <a:xfrm>
            <a:off x="3259375" y="3332598"/>
            <a:ext cx="178800" cy="372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133"/>
          <p:cNvSpPr/>
          <p:nvPr/>
        </p:nvSpPr>
        <p:spPr>
          <a:xfrm>
            <a:off x="4075875" y="1356525"/>
            <a:ext cx="178800" cy="20118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133"/>
          <p:cNvSpPr/>
          <p:nvPr/>
        </p:nvSpPr>
        <p:spPr>
          <a:xfrm>
            <a:off x="4279250" y="2373200"/>
            <a:ext cx="178800" cy="9951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133"/>
          <p:cNvSpPr/>
          <p:nvPr/>
        </p:nvSpPr>
        <p:spPr>
          <a:xfrm>
            <a:off x="4482600" y="3332800"/>
            <a:ext cx="178800" cy="354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133"/>
          <p:cNvSpPr/>
          <p:nvPr/>
        </p:nvSpPr>
        <p:spPr>
          <a:xfrm>
            <a:off x="4685975" y="3333028"/>
            <a:ext cx="178800" cy="354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133"/>
          <p:cNvSpPr/>
          <p:nvPr/>
        </p:nvSpPr>
        <p:spPr>
          <a:xfrm>
            <a:off x="4889325" y="3333027"/>
            <a:ext cx="178800" cy="354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133"/>
          <p:cNvSpPr/>
          <p:nvPr/>
        </p:nvSpPr>
        <p:spPr>
          <a:xfrm>
            <a:off x="5705800" y="1800722"/>
            <a:ext cx="178800" cy="15678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133"/>
          <p:cNvSpPr/>
          <p:nvPr/>
        </p:nvSpPr>
        <p:spPr>
          <a:xfrm>
            <a:off x="5909150" y="1996500"/>
            <a:ext cx="178800" cy="13719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133"/>
          <p:cNvSpPr/>
          <p:nvPr/>
        </p:nvSpPr>
        <p:spPr>
          <a:xfrm>
            <a:off x="6112525" y="3331453"/>
            <a:ext cx="178800" cy="372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133"/>
          <p:cNvSpPr/>
          <p:nvPr/>
        </p:nvSpPr>
        <p:spPr>
          <a:xfrm>
            <a:off x="6519250" y="3331476"/>
            <a:ext cx="178800" cy="372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133"/>
          <p:cNvSpPr/>
          <p:nvPr/>
        </p:nvSpPr>
        <p:spPr>
          <a:xfrm>
            <a:off x="7335750" y="1219352"/>
            <a:ext cx="178800" cy="21492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133"/>
          <p:cNvSpPr/>
          <p:nvPr/>
        </p:nvSpPr>
        <p:spPr>
          <a:xfrm>
            <a:off x="7539125" y="2625350"/>
            <a:ext cx="178800" cy="7431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133"/>
          <p:cNvSpPr/>
          <p:nvPr/>
        </p:nvSpPr>
        <p:spPr>
          <a:xfrm>
            <a:off x="7742475" y="3294257"/>
            <a:ext cx="178800" cy="741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133"/>
          <p:cNvSpPr/>
          <p:nvPr/>
        </p:nvSpPr>
        <p:spPr>
          <a:xfrm>
            <a:off x="7945850" y="3346721"/>
            <a:ext cx="178800" cy="216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133"/>
          <p:cNvSpPr/>
          <p:nvPr/>
        </p:nvSpPr>
        <p:spPr>
          <a:xfrm>
            <a:off x="8149200" y="3294220"/>
            <a:ext cx="178800" cy="741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97" name="Google Shape;1697;p133"/>
          <p:cNvCxnSpPr/>
          <p:nvPr/>
        </p:nvCxnSpPr>
        <p:spPr>
          <a:xfrm rot="10800000">
            <a:off x="503100" y="3370225"/>
            <a:ext cx="8137800" cy="0"/>
          </a:xfrm>
          <a:prstGeom prst="straightConnector1">
            <a:avLst/>
          </a:prstGeom>
          <a:noFill/>
          <a:ln cap="flat" cmpd="sng" w="9525">
            <a:solidFill>
              <a:srgbClr val="000000"/>
            </a:solidFill>
            <a:prstDash val="solid"/>
            <a:round/>
            <a:headEnd len="sm" w="sm" type="none"/>
            <a:tailEnd len="sm" w="sm" type="none"/>
          </a:ln>
        </p:spPr>
      </p:cxnSp>
      <p:sp>
        <p:nvSpPr>
          <p:cNvPr id="1698" name="Google Shape;1698;p133"/>
          <p:cNvSpPr txBox="1"/>
          <p:nvPr/>
        </p:nvSpPr>
        <p:spPr>
          <a:xfrm>
            <a:off x="702885" y="3947375"/>
            <a:ext cx="1180500" cy="24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United States</a:t>
            </a:r>
            <a:endParaRPr b="0" i="0" sz="1000" u="none" cap="none" strike="noStrike">
              <a:solidFill>
                <a:srgbClr val="16325C"/>
              </a:solidFill>
              <a:latin typeface="Open Sans"/>
              <a:ea typeface="Open Sans"/>
              <a:cs typeface="Open Sans"/>
              <a:sym typeface="Open Sans"/>
            </a:endParaRPr>
          </a:p>
        </p:txBody>
      </p:sp>
      <p:sp>
        <p:nvSpPr>
          <p:cNvPr id="1699" name="Google Shape;1699;p133"/>
          <p:cNvSpPr txBox="1"/>
          <p:nvPr/>
        </p:nvSpPr>
        <p:spPr>
          <a:xfrm>
            <a:off x="2041003" y="3947375"/>
            <a:ext cx="1924500" cy="24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India</a:t>
            </a:r>
            <a:endParaRPr b="0" i="0" sz="1000" u="none" cap="none" strike="noStrike">
              <a:solidFill>
                <a:srgbClr val="16325C"/>
              </a:solidFill>
              <a:latin typeface="Open Sans"/>
              <a:ea typeface="Open Sans"/>
              <a:cs typeface="Open Sans"/>
              <a:sym typeface="Open Sans"/>
            </a:endParaRPr>
          </a:p>
        </p:txBody>
      </p:sp>
      <p:sp>
        <p:nvSpPr>
          <p:cNvPr id="1700" name="Google Shape;1700;p133"/>
          <p:cNvSpPr txBox="1"/>
          <p:nvPr/>
        </p:nvSpPr>
        <p:spPr>
          <a:xfrm>
            <a:off x="3379105" y="3947375"/>
            <a:ext cx="1180500" cy="24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Canada</a:t>
            </a:r>
            <a:endParaRPr b="0" i="0" sz="1000" u="none" cap="none" strike="noStrike">
              <a:solidFill>
                <a:srgbClr val="16325C"/>
              </a:solidFill>
              <a:latin typeface="Open Sans"/>
              <a:ea typeface="Open Sans"/>
              <a:cs typeface="Open Sans"/>
              <a:sym typeface="Open Sans"/>
            </a:endParaRPr>
          </a:p>
        </p:txBody>
      </p:sp>
      <p:sp>
        <p:nvSpPr>
          <p:cNvPr id="1701" name="Google Shape;1701;p133"/>
          <p:cNvSpPr/>
          <p:nvPr/>
        </p:nvSpPr>
        <p:spPr>
          <a:xfrm>
            <a:off x="612575" y="4034225"/>
            <a:ext cx="90300" cy="88500"/>
          </a:xfrm>
          <a:prstGeom prst="rect">
            <a:avLst/>
          </a:prstGeom>
          <a:solidFill>
            <a:srgbClr val="5D5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133"/>
          <p:cNvSpPr/>
          <p:nvPr/>
        </p:nvSpPr>
        <p:spPr>
          <a:xfrm>
            <a:off x="1950675" y="4023875"/>
            <a:ext cx="90300" cy="885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133"/>
          <p:cNvSpPr/>
          <p:nvPr/>
        </p:nvSpPr>
        <p:spPr>
          <a:xfrm>
            <a:off x="3288775" y="4023875"/>
            <a:ext cx="90300" cy="88500"/>
          </a:xfrm>
          <a:prstGeom prst="rect">
            <a:avLst/>
          </a:prstGeom>
          <a:solidFill>
            <a:srgbClr val="8F8F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133"/>
          <p:cNvSpPr txBox="1"/>
          <p:nvPr/>
        </p:nvSpPr>
        <p:spPr>
          <a:xfrm>
            <a:off x="4717175" y="3923425"/>
            <a:ext cx="1180500" cy="24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Philippines</a:t>
            </a:r>
            <a:endParaRPr b="0" i="0" sz="1000" u="none" cap="none" strike="noStrike">
              <a:solidFill>
                <a:srgbClr val="16325C"/>
              </a:solidFill>
              <a:latin typeface="Open Sans"/>
              <a:ea typeface="Open Sans"/>
              <a:cs typeface="Open Sans"/>
              <a:sym typeface="Open Sans"/>
            </a:endParaRPr>
          </a:p>
        </p:txBody>
      </p:sp>
      <p:sp>
        <p:nvSpPr>
          <p:cNvPr id="1705" name="Google Shape;1705;p133"/>
          <p:cNvSpPr/>
          <p:nvPr/>
        </p:nvSpPr>
        <p:spPr>
          <a:xfrm>
            <a:off x="4626875" y="4010275"/>
            <a:ext cx="90300" cy="88500"/>
          </a:xfrm>
          <a:prstGeom prst="rect">
            <a:avLst/>
          </a:prstGeom>
          <a:solidFill>
            <a:srgbClr val="B8A4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133"/>
          <p:cNvSpPr txBox="1"/>
          <p:nvPr/>
        </p:nvSpPr>
        <p:spPr>
          <a:xfrm>
            <a:off x="6055285" y="3923425"/>
            <a:ext cx="1180500" cy="24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United Kingdom</a:t>
            </a:r>
            <a:endParaRPr b="0" i="0" sz="1000" u="none" cap="none" strike="noStrike">
              <a:solidFill>
                <a:srgbClr val="16325C"/>
              </a:solidFill>
              <a:latin typeface="Open Sans"/>
              <a:ea typeface="Open Sans"/>
              <a:cs typeface="Open Sans"/>
              <a:sym typeface="Open Sans"/>
            </a:endParaRPr>
          </a:p>
        </p:txBody>
      </p:sp>
      <p:sp>
        <p:nvSpPr>
          <p:cNvPr id="1707" name="Google Shape;1707;p133"/>
          <p:cNvSpPr/>
          <p:nvPr/>
        </p:nvSpPr>
        <p:spPr>
          <a:xfrm>
            <a:off x="5964975" y="4010275"/>
            <a:ext cx="90300" cy="88500"/>
          </a:xfrm>
          <a:prstGeom prst="rect">
            <a:avLst/>
          </a:prstGeom>
          <a:solidFill>
            <a:srgbClr val="E0CB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133"/>
          <p:cNvSpPr txBox="1"/>
          <p:nvPr/>
        </p:nvSpPr>
        <p:spPr>
          <a:xfrm>
            <a:off x="714250" y="2063925"/>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30%</a:t>
            </a:r>
            <a:endParaRPr b="1" i="0" sz="600" u="none" cap="none" strike="noStrike">
              <a:solidFill>
                <a:srgbClr val="344452"/>
              </a:solidFill>
              <a:latin typeface="Open Sans"/>
              <a:ea typeface="Open Sans"/>
              <a:cs typeface="Open Sans"/>
              <a:sym typeface="Open Sans"/>
            </a:endParaRPr>
          </a:p>
        </p:txBody>
      </p:sp>
      <p:sp>
        <p:nvSpPr>
          <p:cNvPr id="1709" name="Google Shape;1709;p133"/>
          <p:cNvSpPr txBox="1"/>
          <p:nvPr/>
        </p:nvSpPr>
        <p:spPr>
          <a:xfrm>
            <a:off x="917625" y="1335188"/>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50%</a:t>
            </a:r>
            <a:endParaRPr b="1" i="0" sz="600" u="none" cap="none" strike="noStrike">
              <a:solidFill>
                <a:srgbClr val="344452"/>
              </a:solidFill>
              <a:latin typeface="Open Sans"/>
              <a:ea typeface="Open Sans"/>
              <a:cs typeface="Open Sans"/>
              <a:sym typeface="Open Sans"/>
            </a:endParaRPr>
          </a:p>
        </p:txBody>
      </p:sp>
      <p:sp>
        <p:nvSpPr>
          <p:cNvPr id="1710" name="Google Shape;1710;p133"/>
          <p:cNvSpPr txBox="1"/>
          <p:nvPr/>
        </p:nvSpPr>
        <p:spPr>
          <a:xfrm>
            <a:off x="1120975" y="3150788"/>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1%</a:t>
            </a:r>
            <a:endParaRPr b="1" i="0" sz="600" u="none" cap="none" strike="noStrike">
              <a:solidFill>
                <a:srgbClr val="344452"/>
              </a:solidFill>
              <a:latin typeface="Open Sans"/>
              <a:ea typeface="Open Sans"/>
              <a:cs typeface="Open Sans"/>
              <a:sym typeface="Open Sans"/>
            </a:endParaRPr>
          </a:p>
        </p:txBody>
      </p:sp>
      <p:sp>
        <p:nvSpPr>
          <p:cNvPr id="1711" name="Google Shape;1711;p133"/>
          <p:cNvSpPr txBox="1"/>
          <p:nvPr/>
        </p:nvSpPr>
        <p:spPr>
          <a:xfrm>
            <a:off x="1324350" y="3120238"/>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2%</a:t>
            </a:r>
            <a:endParaRPr b="1" i="0" sz="600" u="none" cap="none" strike="noStrike">
              <a:solidFill>
                <a:srgbClr val="344452"/>
              </a:solidFill>
              <a:latin typeface="Open Sans"/>
              <a:ea typeface="Open Sans"/>
              <a:cs typeface="Open Sans"/>
              <a:sym typeface="Open Sans"/>
            </a:endParaRPr>
          </a:p>
        </p:txBody>
      </p:sp>
      <p:sp>
        <p:nvSpPr>
          <p:cNvPr id="1712" name="Google Shape;1712;p133"/>
          <p:cNvSpPr txBox="1"/>
          <p:nvPr/>
        </p:nvSpPr>
        <p:spPr>
          <a:xfrm>
            <a:off x="1527700" y="3150788"/>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1%</a:t>
            </a:r>
            <a:endParaRPr b="1" i="0" sz="600" u="none" cap="none" strike="noStrike">
              <a:solidFill>
                <a:srgbClr val="344452"/>
              </a:solidFill>
              <a:latin typeface="Open Sans"/>
              <a:ea typeface="Open Sans"/>
              <a:cs typeface="Open Sans"/>
              <a:sym typeface="Open Sans"/>
            </a:endParaRPr>
          </a:p>
        </p:txBody>
      </p:sp>
      <p:sp>
        <p:nvSpPr>
          <p:cNvPr id="1713" name="Google Shape;1713;p133"/>
          <p:cNvSpPr txBox="1"/>
          <p:nvPr/>
        </p:nvSpPr>
        <p:spPr>
          <a:xfrm>
            <a:off x="2344225" y="1090863"/>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56%</a:t>
            </a:r>
            <a:endParaRPr b="1" i="0" sz="600" u="none" cap="none" strike="noStrike">
              <a:solidFill>
                <a:srgbClr val="344452"/>
              </a:solidFill>
              <a:latin typeface="Open Sans"/>
              <a:ea typeface="Open Sans"/>
              <a:cs typeface="Open Sans"/>
              <a:sym typeface="Open Sans"/>
            </a:endParaRPr>
          </a:p>
        </p:txBody>
      </p:sp>
      <p:sp>
        <p:nvSpPr>
          <p:cNvPr id="1714" name="Google Shape;1714;p133"/>
          <p:cNvSpPr txBox="1"/>
          <p:nvPr/>
        </p:nvSpPr>
        <p:spPr>
          <a:xfrm>
            <a:off x="2547588" y="2418363"/>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21%</a:t>
            </a:r>
            <a:endParaRPr b="1" i="0" sz="600" u="none" cap="none" strike="noStrike">
              <a:solidFill>
                <a:srgbClr val="344452"/>
              </a:solidFill>
              <a:latin typeface="Open Sans"/>
              <a:ea typeface="Open Sans"/>
              <a:cs typeface="Open Sans"/>
              <a:sym typeface="Open Sans"/>
            </a:endParaRPr>
          </a:p>
        </p:txBody>
      </p:sp>
      <p:sp>
        <p:nvSpPr>
          <p:cNvPr id="1715" name="Google Shape;1715;p133"/>
          <p:cNvSpPr txBox="1"/>
          <p:nvPr/>
        </p:nvSpPr>
        <p:spPr>
          <a:xfrm>
            <a:off x="2750950" y="3120163"/>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2%</a:t>
            </a:r>
            <a:endParaRPr b="1" i="0" sz="600" u="none" cap="none" strike="noStrike">
              <a:solidFill>
                <a:srgbClr val="344452"/>
              </a:solidFill>
              <a:latin typeface="Open Sans"/>
              <a:ea typeface="Open Sans"/>
              <a:cs typeface="Open Sans"/>
              <a:sym typeface="Open Sans"/>
            </a:endParaRPr>
          </a:p>
        </p:txBody>
      </p:sp>
      <p:sp>
        <p:nvSpPr>
          <p:cNvPr id="1716" name="Google Shape;1716;p133"/>
          <p:cNvSpPr txBox="1"/>
          <p:nvPr/>
        </p:nvSpPr>
        <p:spPr>
          <a:xfrm>
            <a:off x="2954300" y="3188413"/>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0%</a:t>
            </a:r>
            <a:endParaRPr b="1" i="0" sz="600" u="none" cap="none" strike="noStrike">
              <a:solidFill>
                <a:srgbClr val="344452"/>
              </a:solidFill>
              <a:latin typeface="Open Sans"/>
              <a:ea typeface="Open Sans"/>
              <a:cs typeface="Open Sans"/>
              <a:sym typeface="Open Sans"/>
            </a:endParaRPr>
          </a:p>
        </p:txBody>
      </p:sp>
      <p:sp>
        <p:nvSpPr>
          <p:cNvPr id="1717" name="Google Shape;1717;p133"/>
          <p:cNvSpPr txBox="1"/>
          <p:nvPr/>
        </p:nvSpPr>
        <p:spPr>
          <a:xfrm>
            <a:off x="3160750" y="3150363"/>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1%</a:t>
            </a:r>
            <a:endParaRPr b="1" i="0" sz="600" u="none" cap="none" strike="noStrike">
              <a:solidFill>
                <a:srgbClr val="344452"/>
              </a:solidFill>
              <a:latin typeface="Open Sans"/>
              <a:ea typeface="Open Sans"/>
              <a:cs typeface="Open Sans"/>
              <a:sym typeface="Open Sans"/>
            </a:endParaRPr>
          </a:p>
        </p:txBody>
      </p:sp>
      <p:sp>
        <p:nvSpPr>
          <p:cNvPr id="1718" name="Google Shape;1718;p133"/>
          <p:cNvSpPr txBox="1"/>
          <p:nvPr/>
        </p:nvSpPr>
        <p:spPr>
          <a:xfrm>
            <a:off x="3974175" y="1174713"/>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54%</a:t>
            </a:r>
            <a:endParaRPr b="1" i="0" sz="600" u="none" cap="none" strike="noStrike">
              <a:solidFill>
                <a:srgbClr val="344452"/>
              </a:solidFill>
              <a:latin typeface="Open Sans"/>
              <a:ea typeface="Open Sans"/>
              <a:cs typeface="Open Sans"/>
              <a:sym typeface="Open Sans"/>
            </a:endParaRPr>
          </a:p>
        </p:txBody>
      </p:sp>
      <p:sp>
        <p:nvSpPr>
          <p:cNvPr id="1719" name="Google Shape;1719;p133"/>
          <p:cNvSpPr txBox="1"/>
          <p:nvPr/>
        </p:nvSpPr>
        <p:spPr>
          <a:xfrm>
            <a:off x="4177550" y="2203038"/>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27%</a:t>
            </a:r>
            <a:endParaRPr b="1" i="0" sz="600" u="none" cap="none" strike="noStrike">
              <a:solidFill>
                <a:srgbClr val="344452"/>
              </a:solidFill>
              <a:latin typeface="Open Sans"/>
              <a:ea typeface="Open Sans"/>
              <a:cs typeface="Open Sans"/>
              <a:sym typeface="Open Sans"/>
            </a:endParaRPr>
          </a:p>
        </p:txBody>
      </p:sp>
      <p:sp>
        <p:nvSpPr>
          <p:cNvPr id="1720" name="Google Shape;1720;p133"/>
          <p:cNvSpPr txBox="1"/>
          <p:nvPr/>
        </p:nvSpPr>
        <p:spPr>
          <a:xfrm>
            <a:off x="4380888" y="3150788"/>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1%</a:t>
            </a:r>
            <a:endParaRPr b="1" i="0" sz="600" u="none" cap="none" strike="noStrike">
              <a:solidFill>
                <a:srgbClr val="344452"/>
              </a:solidFill>
              <a:latin typeface="Open Sans"/>
              <a:ea typeface="Open Sans"/>
              <a:cs typeface="Open Sans"/>
              <a:sym typeface="Open Sans"/>
            </a:endParaRPr>
          </a:p>
        </p:txBody>
      </p:sp>
      <p:sp>
        <p:nvSpPr>
          <p:cNvPr id="1721" name="Google Shape;1721;p133"/>
          <p:cNvSpPr txBox="1"/>
          <p:nvPr/>
        </p:nvSpPr>
        <p:spPr>
          <a:xfrm>
            <a:off x="4584250" y="3150788"/>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1%</a:t>
            </a:r>
            <a:endParaRPr b="1" i="0" sz="600" u="none" cap="none" strike="noStrike">
              <a:solidFill>
                <a:srgbClr val="344452"/>
              </a:solidFill>
              <a:latin typeface="Open Sans"/>
              <a:ea typeface="Open Sans"/>
              <a:cs typeface="Open Sans"/>
              <a:sym typeface="Open Sans"/>
            </a:endParaRPr>
          </a:p>
        </p:txBody>
      </p:sp>
      <p:sp>
        <p:nvSpPr>
          <p:cNvPr id="1722" name="Google Shape;1722;p133"/>
          <p:cNvSpPr txBox="1"/>
          <p:nvPr/>
        </p:nvSpPr>
        <p:spPr>
          <a:xfrm>
            <a:off x="4793800" y="3150788"/>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1%</a:t>
            </a:r>
            <a:endParaRPr b="1" i="0" sz="600" u="none" cap="none" strike="noStrike">
              <a:solidFill>
                <a:srgbClr val="344452"/>
              </a:solidFill>
              <a:latin typeface="Open Sans"/>
              <a:ea typeface="Open Sans"/>
              <a:cs typeface="Open Sans"/>
              <a:sym typeface="Open Sans"/>
            </a:endParaRPr>
          </a:p>
        </p:txBody>
      </p:sp>
      <p:sp>
        <p:nvSpPr>
          <p:cNvPr id="1723" name="Google Shape;1723;p133"/>
          <p:cNvSpPr txBox="1"/>
          <p:nvPr/>
        </p:nvSpPr>
        <p:spPr>
          <a:xfrm>
            <a:off x="5604113" y="1618913"/>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42%</a:t>
            </a:r>
            <a:endParaRPr b="1" i="0" sz="600" u="none" cap="none" strike="noStrike">
              <a:solidFill>
                <a:srgbClr val="344452"/>
              </a:solidFill>
              <a:latin typeface="Open Sans"/>
              <a:ea typeface="Open Sans"/>
              <a:cs typeface="Open Sans"/>
              <a:sym typeface="Open Sans"/>
            </a:endParaRPr>
          </a:p>
        </p:txBody>
      </p:sp>
      <p:sp>
        <p:nvSpPr>
          <p:cNvPr id="1724" name="Google Shape;1724;p133"/>
          <p:cNvSpPr txBox="1"/>
          <p:nvPr/>
        </p:nvSpPr>
        <p:spPr>
          <a:xfrm>
            <a:off x="5819025" y="1814688"/>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37%</a:t>
            </a:r>
            <a:endParaRPr b="1" i="0" sz="600" u="none" cap="none" strike="noStrike">
              <a:solidFill>
                <a:srgbClr val="344452"/>
              </a:solidFill>
              <a:latin typeface="Open Sans"/>
              <a:ea typeface="Open Sans"/>
              <a:cs typeface="Open Sans"/>
              <a:sym typeface="Open Sans"/>
            </a:endParaRPr>
          </a:p>
        </p:txBody>
      </p:sp>
      <p:sp>
        <p:nvSpPr>
          <p:cNvPr id="1725" name="Google Shape;1725;p133"/>
          <p:cNvSpPr txBox="1"/>
          <p:nvPr/>
        </p:nvSpPr>
        <p:spPr>
          <a:xfrm>
            <a:off x="6010838" y="3148063"/>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1%</a:t>
            </a:r>
            <a:endParaRPr b="1" i="0" sz="600" u="none" cap="none" strike="noStrike">
              <a:solidFill>
                <a:srgbClr val="344452"/>
              </a:solidFill>
              <a:latin typeface="Open Sans"/>
              <a:ea typeface="Open Sans"/>
              <a:cs typeface="Open Sans"/>
              <a:sym typeface="Open Sans"/>
            </a:endParaRPr>
          </a:p>
        </p:txBody>
      </p:sp>
      <p:sp>
        <p:nvSpPr>
          <p:cNvPr id="1726" name="Google Shape;1726;p133"/>
          <p:cNvSpPr txBox="1"/>
          <p:nvPr/>
        </p:nvSpPr>
        <p:spPr>
          <a:xfrm>
            <a:off x="6214200" y="3188413"/>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0%</a:t>
            </a:r>
            <a:endParaRPr b="1" i="0" sz="600" u="none" cap="none" strike="noStrike">
              <a:solidFill>
                <a:srgbClr val="344452"/>
              </a:solidFill>
              <a:latin typeface="Open Sans"/>
              <a:ea typeface="Open Sans"/>
              <a:cs typeface="Open Sans"/>
              <a:sym typeface="Open Sans"/>
            </a:endParaRPr>
          </a:p>
        </p:txBody>
      </p:sp>
      <p:sp>
        <p:nvSpPr>
          <p:cNvPr id="1727" name="Google Shape;1727;p133"/>
          <p:cNvSpPr txBox="1"/>
          <p:nvPr/>
        </p:nvSpPr>
        <p:spPr>
          <a:xfrm>
            <a:off x="6426850" y="3148113"/>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1%</a:t>
            </a:r>
            <a:endParaRPr b="1" i="0" sz="600" u="none" cap="none" strike="noStrike">
              <a:solidFill>
                <a:srgbClr val="344452"/>
              </a:solidFill>
              <a:latin typeface="Open Sans"/>
              <a:ea typeface="Open Sans"/>
              <a:cs typeface="Open Sans"/>
              <a:sym typeface="Open Sans"/>
            </a:endParaRPr>
          </a:p>
        </p:txBody>
      </p:sp>
      <p:sp>
        <p:nvSpPr>
          <p:cNvPr id="1728" name="Google Shape;1728;p133"/>
          <p:cNvSpPr txBox="1"/>
          <p:nvPr/>
        </p:nvSpPr>
        <p:spPr>
          <a:xfrm>
            <a:off x="7234038" y="1037538"/>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58%</a:t>
            </a:r>
            <a:endParaRPr b="1" i="0" sz="600" u="none" cap="none" strike="noStrike">
              <a:solidFill>
                <a:srgbClr val="344452"/>
              </a:solidFill>
              <a:latin typeface="Open Sans"/>
              <a:ea typeface="Open Sans"/>
              <a:cs typeface="Open Sans"/>
              <a:sym typeface="Open Sans"/>
            </a:endParaRPr>
          </a:p>
        </p:txBody>
      </p:sp>
      <p:sp>
        <p:nvSpPr>
          <p:cNvPr id="1729" name="Google Shape;1729;p133"/>
          <p:cNvSpPr txBox="1"/>
          <p:nvPr/>
        </p:nvSpPr>
        <p:spPr>
          <a:xfrm>
            <a:off x="7437413" y="2443538"/>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20%</a:t>
            </a:r>
            <a:endParaRPr b="1" i="0" sz="600" u="none" cap="none" strike="noStrike">
              <a:solidFill>
                <a:srgbClr val="344452"/>
              </a:solidFill>
              <a:latin typeface="Open Sans"/>
              <a:ea typeface="Open Sans"/>
              <a:cs typeface="Open Sans"/>
              <a:sym typeface="Open Sans"/>
            </a:endParaRPr>
          </a:p>
        </p:txBody>
      </p:sp>
      <p:sp>
        <p:nvSpPr>
          <p:cNvPr id="1730" name="Google Shape;1730;p133"/>
          <p:cNvSpPr txBox="1"/>
          <p:nvPr/>
        </p:nvSpPr>
        <p:spPr>
          <a:xfrm>
            <a:off x="7640763" y="3120163"/>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2%</a:t>
            </a:r>
            <a:endParaRPr b="1" i="0" sz="600" u="none" cap="none" strike="noStrike">
              <a:solidFill>
                <a:srgbClr val="344452"/>
              </a:solidFill>
              <a:latin typeface="Open Sans"/>
              <a:ea typeface="Open Sans"/>
              <a:cs typeface="Open Sans"/>
              <a:sym typeface="Open Sans"/>
            </a:endParaRPr>
          </a:p>
        </p:txBody>
      </p:sp>
      <p:sp>
        <p:nvSpPr>
          <p:cNvPr id="1731" name="Google Shape;1731;p133"/>
          <p:cNvSpPr txBox="1"/>
          <p:nvPr/>
        </p:nvSpPr>
        <p:spPr>
          <a:xfrm>
            <a:off x="7844138" y="3166313"/>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1%</a:t>
            </a:r>
            <a:endParaRPr b="1" i="0" sz="600" u="none" cap="none" strike="noStrike">
              <a:solidFill>
                <a:srgbClr val="344452"/>
              </a:solidFill>
              <a:latin typeface="Open Sans"/>
              <a:ea typeface="Open Sans"/>
              <a:cs typeface="Open Sans"/>
              <a:sym typeface="Open Sans"/>
            </a:endParaRPr>
          </a:p>
        </p:txBody>
      </p:sp>
      <p:sp>
        <p:nvSpPr>
          <p:cNvPr id="1732" name="Google Shape;1732;p133"/>
          <p:cNvSpPr txBox="1"/>
          <p:nvPr/>
        </p:nvSpPr>
        <p:spPr>
          <a:xfrm>
            <a:off x="8059888" y="3110513"/>
            <a:ext cx="382200" cy="1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344452"/>
                </a:solidFill>
                <a:latin typeface="Open Sans"/>
                <a:ea typeface="Open Sans"/>
                <a:cs typeface="Open Sans"/>
                <a:sym typeface="Open Sans"/>
              </a:rPr>
              <a:t>2%</a:t>
            </a:r>
            <a:endParaRPr b="1" i="0" sz="600" u="none" cap="none" strike="noStrike">
              <a:solidFill>
                <a:srgbClr val="344452"/>
              </a:solidFill>
              <a:latin typeface="Open Sans"/>
              <a:ea typeface="Open Sans"/>
              <a:cs typeface="Open Sans"/>
              <a:sym typeface="Open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6" name="Shape 1736"/>
        <p:cNvGrpSpPr/>
        <p:nvPr/>
      </p:nvGrpSpPr>
      <p:grpSpPr>
        <a:xfrm>
          <a:off x="0" y="0"/>
          <a:ext cx="0" cy="0"/>
          <a:chOff x="0" y="0"/>
          <a:chExt cx="0" cy="0"/>
        </a:xfrm>
      </p:grpSpPr>
      <p:sp>
        <p:nvSpPr>
          <p:cNvPr id="1737" name="Google Shape;1737;p134"/>
          <p:cNvSpPr/>
          <p:nvPr/>
        </p:nvSpPr>
        <p:spPr>
          <a:xfrm>
            <a:off x="347525" y="762763"/>
            <a:ext cx="6897000" cy="2871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134"/>
          <p:cNvSpPr/>
          <p:nvPr/>
        </p:nvSpPr>
        <p:spPr>
          <a:xfrm>
            <a:off x="347525" y="1318500"/>
            <a:ext cx="6897000" cy="2871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134"/>
          <p:cNvSpPr/>
          <p:nvPr/>
        </p:nvSpPr>
        <p:spPr>
          <a:xfrm>
            <a:off x="347525" y="1874238"/>
            <a:ext cx="6897000" cy="2871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134"/>
          <p:cNvSpPr/>
          <p:nvPr/>
        </p:nvSpPr>
        <p:spPr>
          <a:xfrm>
            <a:off x="347525" y="2429976"/>
            <a:ext cx="6897000" cy="2871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134"/>
          <p:cNvSpPr/>
          <p:nvPr/>
        </p:nvSpPr>
        <p:spPr>
          <a:xfrm>
            <a:off x="347525" y="2985714"/>
            <a:ext cx="6897000" cy="2871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134"/>
          <p:cNvSpPr txBox="1"/>
          <p:nvPr/>
        </p:nvSpPr>
        <p:spPr>
          <a:xfrm>
            <a:off x="382300" y="762775"/>
            <a:ext cx="2232900" cy="2940000"/>
          </a:xfrm>
          <a:prstGeom prst="rect">
            <a:avLst/>
          </a:prstGeom>
          <a:noFill/>
          <a:ln>
            <a:noFill/>
          </a:ln>
        </p:spPr>
        <p:txBody>
          <a:bodyPr anchorCtr="0" anchor="b" bIns="91425" lIns="91425" spcFirstLastPara="1" rIns="91425" wrap="square" tIns="91425">
            <a:noAutofit/>
          </a:bodyPr>
          <a:lstStyle/>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Apex</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Business Logic &amp; Automation</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Continuous Integration</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Custom Objects</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Custom Page Layouts</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Formulas</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HTML/CSS</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Integrations with APIs</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Javascript</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Lightning App Builder</a:t>
            </a:r>
            <a:endParaRPr b="0" i="0" sz="900" u="none" cap="none" strike="noStrike">
              <a:solidFill>
                <a:srgbClr val="16325C"/>
              </a:solidFill>
              <a:latin typeface="Open Sans"/>
              <a:ea typeface="Open Sans"/>
              <a:cs typeface="Open Sans"/>
              <a:sym typeface="Open Sans"/>
            </a:endParaRPr>
          </a:p>
        </p:txBody>
      </p:sp>
      <p:sp>
        <p:nvSpPr>
          <p:cNvPr id="1743" name="Google Shape;1743;p134"/>
          <p:cNvSpPr txBox="1"/>
          <p:nvPr/>
        </p:nvSpPr>
        <p:spPr>
          <a:xfrm>
            <a:off x="2486600" y="4139975"/>
            <a:ext cx="837900" cy="49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Core </a:t>
            </a:r>
            <a:br>
              <a:rPr b="1" i="0" lang="en" sz="1000" u="none" cap="none" strike="noStrike">
                <a:solidFill>
                  <a:srgbClr val="16325C"/>
                </a:solidFill>
                <a:latin typeface="Open Sans"/>
                <a:ea typeface="Open Sans"/>
                <a:cs typeface="Open Sans"/>
                <a:sym typeface="Open Sans"/>
              </a:rPr>
            </a:br>
            <a:r>
              <a:rPr b="1" i="0" lang="en" sz="1000" u="none" cap="none" strike="noStrike">
                <a:solidFill>
                  <a:srgbClr val="16325C"/>
                </a:solidFill>
                <a:latin typeface="Open Sans"/>
                <a:ea typeface="Open Sans"/>
                <a:cs typeface="Open Sans"/>
                <a:sym typeface="Open Sans"/>
              </a:rPr>
              <a:t>Coder</a:t>
            </a:r>
            <a:endParaRPr b="0" i="0" sz="1000" u="none" cap="none" strike="noStrike">
              <a:solidFill>
                <a:srgbClr val="16325C"/>
              </a:solidFill>
              <a:latin typeface="Open Sans"/>
              <a:ea typeface="Open Sans"/>
              <a:cs typeface="Open Sans"/>
              <a:sym typeface="Open Sans"/>
            </a:endParaRPr>
          </a:p>
        </p:txBody>
      </p:sp>
      <p:sp>
        <p:nvSpPr>
          <p:cNvPr id="1744" name="Google Shape;1744;p134"/>
          <p:cNvSpPr txBox="1"/>
          <p:nvPr/>
        </p:nvSpPr>
        <p:spPr>
          <a:xfrm>
            <a:off x="3385622" y="4139975"/>
            <a:ext cx="948000" cy="49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Cloud Architect</a:t>
            </a:r>
            <a:endParaRPr b="0" i="0" sz="1000" u="none" cap="none" strike="noStrike">
              <a:solidFill>
                <a:srgbClr val="16325C"/>
              </a:solidFill>
              <a:latin typeface="Open Sans"/>
              <a:ea typeface="Open Sans"/>
              <a:cs typeface="Open Sans"/>
              <a:sym typeface="Open Sans"/>
            </a:endParaRPr>
          </a:p>
        </p:txBody>
      </p:sp>
      <p:sp>
        <p:nvSpPr>
          <p:cNvPr id="1745" name="Google Shape;1745;p134"/>
          <p:cNvSpPr txBox="1"/>
          <p:nvPr/>
        </p:nvSpPr>
        <p:spPr>
          <a:xfrm>
            <a:off x="4373533" y="4139975"/>
            <a:ext cx="948000" cy="49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Data Connector</a:t>
            </a:r>
            <a:endParaRPr b="0" i="0" sz="1000" u="none" cap="none" strike="noStrike">
              <a:solidFill>
                <a:srgbClr val="16325C"/>
              </a:solidFill>
              <a:latin typeface="Open Sans"/>
              <a:ea typeface="Open Sans"/>
              <a:cs typeface="Open Sans"/>
              <a:sym typeface="Open Sans"/>
            </a:endParaRPr>
          </a:p>
        </p:txBody>
      </p:sp>
      <p:sp>
        <p:nvSpPr>
          <p:cNvPr id="1746" name="Google Shape;1746;p134"/>
          <p:cNvSpPr txBox="1"/>
          <p:nvPr/>
        </p:nvSpPr>
        <p:spPr>
          <a:xfrm>
            <a:off x="5326579" y="4139975"/>
            <a:ext cx="1039500" cy="49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Quality Champion</a:t>
            </a:r>
            <a:endParaRPr b="0" i="0" sz="1000" u="none" cap="none" strike="noStrike">
              <a:solidFill>
                <a:srgbClr val="16325C"/>
              </a:solidFill>
              <a:latin typeface="Open Sans"/>
              <a:ea typeface="Open Sans"/>
              <a:cs typeface="Open Sans"/>
              <a:sym typeface="Open Sans"/>
            </a:endParaRPr>
          </a:p>
        </p:txBody>
      </p:sp>
      <p:sp>
        <p:nvSpPr>
          <p:cNvPr id="1747" name="Google Shape;1747;p134"/>
          <p:cNvSpPr txBox="1"/>
          <p:nvPr/>
        </p:nvSpPr>
        <p:spPr>
          <a:xfrm>
            <a:off x="6345875" y="4139975"/>
            <a:ext cx="948000" cy="49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Product Definer</a:t>
            </a:r>
            <a:endParaRPr b="0" i="0" sz="1000" u="none" cap="none" strike="noStrike">
              <a:solidFill>
                <a:srgbClr val="16325C"/>
              </a:solidFill>
              <a:latin typeface="Open Sans"/>
              <a:ea typeface="Open Sans"/>
              <a:cs typeface="Open Sans"/>
              <a:sym typeface="Open Sans"/>
            </a:endParaRPr>
          </a:p>
        </p:txBody>
      </p:sp>
      <p:sp>
        <p:nvSpPr>
          <p:cNvPr id="1748" name="Google Shape;1748;p134"/>
          <p:cNvSpPr/>
          <p:nvPr/>
        </p:nvSpPr>
        <p:spPr>
          <a:xfrm>
            <a:off x="3813555" y="859321"/>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134"/>
          <p:cNvSpPr/>
          <p:nvPr/>
        </p:nvSpPr>
        <p:spPr>
          <a:xfrm>
            <a:off x="5770014" y="1111908"/>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134"/>
          <p:cNvSpPr/>
          <p:nvPr/>
        </p:nvSpPr>
        <p:spPr>
          <a:xfrm>
            <a:off x="6763630" y="1111908"/>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134"/>
          <p:cNvSpPr/>
          <p:nvPr/>
        </p:nvSpPr>
        <p:spPr>
          <a:xfrm>
            <a:off x="6763630" y="837693"/>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134"/>
          <p:cNvSpPr/>
          <p:nvPr/>
        </p:nvSpPr>
        <p:spPr>
          <a:xfrm>
            <a:off x="2849301" y="859321"/>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134"/>
          <p:cNvSpPr/>
          <p:nvPr/>
        </p:nvSpPr>
        <p:spPr>
          <a:xfrm>
            <a:off x="4792446" y="859321"/>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134"/>
          <p:cNvSpPr/>
          <p:nvPr/>
        </p:nvSpPr>
        <p:spPr>
          <a:xfrm>
            <a:off x="5770014" y="859321"/>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134"/>
          <p:cNvSpPr/>
          <p:nvPr/>
        </p:nvSpPr>
        <p:spPr>
          <a:xfrm>
            <a:off x="6763630" y="859321"/>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134"/>
          <p:cNvSpPr/>
          <p:nvPr/>
        </p:nvSpPr>
        <p:spPr>
          <a:xfrm>
            <a:off x="3813555" y="1687703"/>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134"/>
          <p:cNvSpPr/>
          <p:nvPr/>
        </p:nvSpPr>
        <p:spPr>
          <a:xfrm>
            <a:off x="3813555" y="1412266"/>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134"/>
          <p:cNvSpPr/>
          <p:nvPr/>
        </p:nvSpPr>
        <p:spPr>
          <a:xfrm>
            <a:off x="5770014" y="1410633"/>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134"/>
          <p:cNvSpPr/>
          <p:nvPr/>
        </p:nvSpPr>
        <p:spPr>
          <a:xfrm>
            <a:off x="6763630" y="1410633"/>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134"/>
          <p:cNvSpPr/>
          <p:nvPr/>
        </p:nvSpPr>
        <p:spPr>
          <a:xfrm>
            <a:off x="6763630" y="1136418"/>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134"/>
          <p:cNvSpPr/>
          <p:nvPr/>
        </p:nvSpPr>
        <p:spPr>
          <a:xfrm>
            <a:off x="2849301" y="1135315"/>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134"/>
          <p:cNvSpPr/>
          <p:nvPr/>
        </p:nvSpPr>
        <p:spPr>
          <a:xfrm>
            <a:off x="2849301" y="1685180"/>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134"/>
          <p:cNvSpPr/>
          <p:nvPr/>
        </p:nvSpPr>
        <p:spPr>
          <a:xfrm>
            <a:off x="2849301" y="1410248"/>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134"/>
          <p:cNvSpPr/>
          <p:nvPr/>
        </p:nvSpPr>
        <p:spPr>
          <a:xfrm>
            <a:off x="3813555" y="1136829"/>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134"/>
          <p:cNvSpPr/>
          <p:nvPr/>
        </p:nvSpPr>
        <p:spPr>
          <a:xfrm>
            <a:off x="4792446" y="1687703"/>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134"/>
          <p:cNvSpPr/>
          <p:nvPr/>
        </p:nvSpPr>
        <p:spPr>
          <a:xfrm>
            <a:off x="4792446" y="1412266"/>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134"/>
          <p:cNvSpPr/>
          <p:nvPr/>
        </p:nvSpPr>
        <p:spPr>
          <a:xfrm>
            <a:off x="4792446" y="1136829"/>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134"/>
          <p:cNvSpPr/>
          <p:nvPr/>
        </p:nvSpPr>
        <p:spPr>
          <a:xfrm>
            <a:off x="5770014" y="1689374"/>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134"/>
          <p:cNvSpPr/>
          <p:nvPr/>
        </p:nvSpPr>
        <p:spPr>
          <a:xfrm>
            <a:off x="5770014" y="1406841"/>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134"/>
          <p:cNvSpPr/>
          <p:nvPr/>
        </p:nvSpPr>
        <p:spPr>
          <a:xfrm>
            <a:off x="5770014" y="1142643"/>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134"/>
          <p:cNvSpPr/>
          <p:nvPr/>
        </p:nvSpPr>
        <p:spPr>
          <a:xfrm>
            <a:off x="6763630" y="1689374"/>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134"/>
          <p:cNvSpPr/>
          <p:nvPr/>
        </p:nvSpPr>
        <p:spPr>
          <a:xfrm>
            <a:off x="6763630" y="1406841"/>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134"/>
          <p:cNvSpPr/>
          <p:nvPr/>
        </p:nvSpPr>
        <p:spPr>
          <a:xfrm>
            <a:off x="6763630" y="1142643"/>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134"/>
          <p:cNvSpPr/>
          <p:nvPr/>
        </p:nvSpPr>
        <p:spPr>
          <a:xfrm>
            <a:off x="3813555" y="2514013"/>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134"/>
          <p:cNvSpPr/>
          <p:nvPr/>
        </p:nvSpPr>
        <p:spPr>
          <a:xfrm>
            <a:off x="3813555" y="2238577"/>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134"/>
          <p:cNvSpPr/>
          <p:nvPr/>
        </p:nvSpPr>
        <p:spPr>
          <a:xfrm>
            <a:off x="6759962" y="2179408"/>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134"/>
          <p:cNvSpPr/>
          <p:nvPr/>
        </p:nvSpPr>
        <p:spPr>
          <a:xfrm>
            <a:off x="2849301" y="1960113"/>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134"/>
          <p:cNvSpPr/>
          <p:nvPr/>
        </p:nvSpPr>
        <p:spPr>
          <a:xfrm>
            <a:off x="2849301" y="2509977"/>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134"/>
          <p:cNvSpPr/>
          <p:nvPr/>
        </p:nvSpPr>
        <p:spPr>
          <a:xfrm>
            <a:off x="2849301" y="2235045"/>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134"/>
          <p:cNvSpPr/>
          <p:nvPr/>
        </p:nvSpPr>
        <p:spPr>
          <a:xfrm>
            <a:off x="3813555" y="1963140"/>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134"/>
          <p:cNvSpPr/>
          <p:nvPr/>
        </p:nvSpPr>
        <p:spPr>
          <a:xfrm>
            <a:off x="4792446" y="2235176"/>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134"/>
          <p:cNvSpPr/>
          <p:nvPr/>
        </p:nvSpPr>
        <p:spPr>
          <a:xfrm>
            <a:off x="4791784" y="2513639"/>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134"/>
          <p:cNvSpPr/>
          <p:nvPr/>
        </p:nvSpPr>
        <p:spPr>
          <a:xfrm>
            <a:off x="4792446" y="1963140"/>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134"/>
          <p:cNvSpPr/>
          <p:nvPr/>
        </p:nvSpPr>
        <p:spPr>
          <a:xfrm>
            <a:off x="5770014" y="2510024"/>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134"/>
          <p:cNvSpPr/>
          <p:nvPr/>
        </p:nvSpPr>
        <p:spPr>
          <a:xfrm>
            <a:off x="5770014" y="2226428"/>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134"/>
          <p:cNvSpPr/>
          <p:nvPr/>
        </p:nvSpPr>
        <p:spPr>
          <a:xfrm>
            <a:off x="5770014" y="1962231"/>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134"/>
          <p:cNvSpPr/>
          <p:nvPr/>
        </p:nvSpPr>
        <p:spPr>
          <a:xfrm>
            <a:off x="6763630" y="2508962"/>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134"/>
          <p:cNvSpPr/>
          <p:nvPr/>
        </p:nvSpPr>
        <p:spPr>
          <a:xfrm>
            <a:off x="6763630" y="2226428"/>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134"/>
          <p:cNvSpPr/>
          <p:nvPr/>
        </p:nvSpPr>
        <p:spPr>
          <a:xfrm>
            <a:off x="6763630" y="1962231"/>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134"/>
          <p:cNvSpPr/>
          <p:nvPr/>
        </p:nvSpPr>
        <p:spPr>
          <a:xfrm>
            <a:off x="3813555" y="3340324"/>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134"/>
          <p:cNvSpPr/>
          <p:nvPr/>
        </p:nvSpPr>
        <p:spPr>
          <a:xfrm>
            <a:off x="3813555" y="3064887"/>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134"/>
          <p:cNvSpPr/>
          <p:nvPr/>
        </p:nvSpPr>
        <p:spPr>
          <a:xfrm>
            <a:off x="5770014" y="3061583"/>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134"/>
          <p:cNvSpPr/>
          <p:nvPr/>
        </p:nvSpPr>
        <p:spPr>
          <a:xfrm>
            <a:off x="6763630" y="3061583"/>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134"/>
          <p:cNvSpPr/>
          <p:nvPr/>
        </p:nvSpPr>
        <p:spPr>
          <a:xfrm>
            <a:off x="6763630" y="2787368"/>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134"/>
          <p:cNvSpPr/>
          <p:nvPr/>
        </p:nvSpPr>
        <p:spPr>
          <a:xfrm>
            <a:off x="2849301" y="2784910"/>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134"/>
          <p:cNvSpPr/>
          <p:nvPr/>
        </p:nvSpPr>
        <p:spPr>
          <a:xfrm>
            <a:off x="2849301" y="3334775"/>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134"/>
          <p:cNvSpPr/>
          <p:nvPr/>
        </p:nvSpPr>
        <p:spPr>
          <a:xfrm>
            <a:off x="2849301" y="3059842"/>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134"/>
          <p:cNvSpPr/>
          <p:nvPr/>
        </p:nvSpPr>
        <p:spPr>
          <a:xfrm>
            <a:off x="3813555" y="2789450"/>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134"/>
          <p:cNvSpPr/>
          <p:nvPr/>
        </p:nvSpPr>
        <p:spPr>
          <a:xfrm>
            <a:off x="4792446" y="3340324"/>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134"/>
          <p:cNvSpPr/>
          <p:nvPr/>
        </p:nvSpPr>
        <p:spPr>
          <a:xfrm>
            <a:off x="4792446" y="3064887"/>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134"/>
          <p:cNvSpPr/>
          <p:nvPr/>
        </p:nvSpPr>
        <p:spPr>
          <a:xfrm>
            <a:off x="4792446" y="2789450"/>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134"/>
          <p:cNvSpPr/>
          <p:nvPr/>
        </p:nvSpPr>
        <p:spPr>
          <a:xfrm>
            <a:off x="5770014" y="3340324"/>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134"/>
          <p:cNvSpPr/>
          <p:nvPr/>
        </p:nvSpPr>
        <p:spPr>
          <a:xfrm>
            <a:off x="5770014" y="3057791"/>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134"/>
          <p:cNvSpPr/>
          <p:nvPr/>
        </p:nvSpPr>
        <p:spPr>
          <a:xfrm>
            <a:off x="5770014" y="2793593"/>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134"/>
          <p:cNvSpPr/>
          <p:nvPr/>
        </p:nvSpPr>
        <p:spPr>
          <a:xfrm>
            <a:off x="6763630" y="3340324"/>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134"/>
          <p:cNvSpPr/>
          <p:nvPr/>
        </p:nvSpPr>
        <p:spPr>
          <a:xfrm>
            <a:off x="6763630" y="3057791"/>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134"/>
          <p:cNvSpPr/>
          <p:nvPr/>
        </p:nvSpPr>
        <p:spPr>
          <a:xfrm>
            <a:off x="6763630" y="2793593"/>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08" name="Google Shape;1808;p134"/>
          <p:cNvCxnSpPr/>
          <p:nvPr/>
        </p:nvCxnSpPr>
        <p:spPr>
          <a:xfrm>
            <a:off x="347525" y="1040975"/>
            <a:ext cx="6897000" cy="0"/>
          </a:xfrm>
          <a:prstGeom prst="straightConnector1">
            <a:avLst/>
          </a:prstGeom>
          <a:noFill/>
          <a:ln cap="flat" cmpd="sng" w="9525">
            <a:solidFill>
              <a:srgbClr val="D8DDE6"/>
            </a:solidFill>
            <a:prstDash val="solid"/>
            <a:round/>
            <a:headEnd len="sm" w="sm" type="none"/>
            <a:tailEnd len="sm" w="sm" type="none"/>
          </a:ln>
        </p:spPr>
      </p:cxnSp>
      <p:cxnSp>
        <p:nvCxnSpPr>
          <p:cNvPr id="1809" name="Google Shape;1809;p134"/>
          <p:cNvCxnSpPr/>
          <p:nvPr/>
        </p:nvCxnSpPr>
        <p:spPr>
          <a:xfrm>
            <a:off x="347525" y="1318958"/>
            <a:ext cx="6897000" cy="0"/>
          </a:xfrm>
          <a:prstGeom prst="straightConnector1">
            <a:avLst/>
          </a:prstGeom>
          <a:noFill/>
          <a:ln cap="flat" cmpd="sng" w="9525">
            <a:solidFill>
              <a:srgbClr val="D8DDE6"/>
            </a:solidFill>
            <a:prstDash val="solid"/>
            <a:round/>
            <a:headEnd len="sm" w="sm" type="none"/>
            <a:tailEnd len="sm" w="sm" type="none"/>
          </a:ln>
        </p:spPr>
      </p:cxnSp>
      <p:cxnSp>
        <p:nvCxnSpPr>
          <p:cNvPr id="1810" name="Google Shape;1810;p134"/>
          <p:cNvCxnSpPr/>
          <p:nvPr/>
        </p:nvCxnSpPr>
        <p:spPr>
          <a:xfrm>
            <a:off x="347525" y="1596942"/>
            <a:ext cx="6897000" cy="0"/>
          </a:xfrm>
          <a:prstGeom prst="straightConnector1">
            <a:avLst/>
          </a:prstGeom>
          <a:noFill/>
          <a:ln cap="flat" cmpd="sng" w="9525">
            <a:solidFill>
              <a:srgbClr val="D8DDE6"/>
            </a:solidFill>
            <a:prstDash val="solid"/>
            <a:round/>
            <a:headEnd len="sm" w="sm" type="none"/>
            <a:tailEnd len="sm" w="sm" type="none"/>
          </a:ln>
        </p:spPr>
      </p:cxnSp>
      <p:cxnSp>
        <p:nvCxnSpPr>
          <p:cNvPr id="1811" name="Google Shape;1811;p134"/>
          <p:cNvCxnSpPr/>
          <p:nvPr/>
        </p:nvCxnSpPr>
        <p:spPr>
          <a:xfrm>
            <a:off x="347525" y="1874925"/>
            <a:ext cx="6897000" cy="0"/>
          </a:xfrm>
          <a:prstGeom prst="straightConnector1">
            <a:avLst/>
          </a:prstGeom>
          <a:noFill/>
          <a:ln cap="flat" cmpd="sng" w="9525">
            <a:solidFill>
              <a:srgbClr val="D8DDE6"/>
            </a:solidFill>
            <a:prstDash val="solid"/>
            <a:round/>
            <a:headEnd len="sm" w="sm" type="none"/>
            <a:tailEnd len="sm" w="sm" type="none"/>
          </a:ln>
        </p:spPr>
      </p:cxnSp>
      <p:cxnSp>
        <p:nvCxnSpPr>
          <p:cNvPr id="1812" name="Google Shape;1812;p134"/>
          <p:cNvCxnSpPr/>
          <p:nvPr/>
        </p:nvCxnSpPr>
        <p:spPr>
          <a:xfrm>
            <a:off x="347525" y="2152908"/>
            <a:ext cx="6897000" cy="0"/>
          </a:xfrm>
          <a:prstGeom prst="straightConnector1">
            <a:avLst/>
          </a:prstGeom>
          <a:noFill/>
          <a:ln cap="flat" cmpd="sng" w="9525">
            <a:solidFill>
              <a:srgbClr val="D8DDE6"/>
            </a:solidFill>
            <a:prstDash val="solid"/>
            <a:round/>
            <a:headEnd len="sm" w="sm" type="none"/>
            <a:tailEnd len="sm" w="sm" type="none"/>
          </a:ln>
        </p:spPr>
      </p:cxnSp>
      <p:cxnSp>
        <p:nvCxnSpPr>
          <p:cNvPr id="1813" name="Google Shape;1813;p134"/>
          <p:cNvCxnSpPr/>
          <p:nvPr/>
        </p:nvCxnSpPr>
        <p:spPr>
          <a:xfrm>
            <a:off x="347525" y="2430892"/>
            <a:ext cx="6897000" cy="0"/>
          </a:xfrm>
          <a:prstGeom prst="straightConnector1">
            <a:avLst/>
          </a:prstGeom>
          <a:noFill/>
          <a:ln cap="flat" cmpd="sng" w="9525">
            <a:solidFill>
              <a:srgbClr val="D8DDE6"/>
            </a:solidFill>
            <a:prstDash val="solid"/>
            <a:round/>
            <a:headEnd len="sm" w="sm" type="none"/>
            <a:tailEnd len="sm" w="sm" type="none"/>
          </a:ln>
        </p:spPr>
      </p:cxnSp>
      <p:cxnSp>
        <p:nvCxnSpPr>
          <p:cNvPr id="1814" name="Google Shape;1814;p134"/>
          <p:cNvCxnSpPr/>
          <p:nvPr/>
        </p:nvCxnSpPr>
        <p:spPr>
          <a:xfrm>
            <a:off x="347525" y="2708875"/>
            <a:ext cx="6897000" cy="0"/>
          </a:xfrm>
          <a:prstGeom prst="straightConnector1">
            <a:avLst/>
          </a:prstGeom>
          <a:noFill/>
          <a:ln cap="flat" cmpd="sng" w="9525">
            <a:solidFill>
              <a:srgbClr val="D8DDE6"/>
            </a:solidFill>
            <a:prstDash val="solid"/>
            <a:round/>
            <a:headEnd len="sm" w="sm" type="none"/>
            <a:tailEnd len="sm" w="sm" type="none"/>
          </a:ln>
        </p:spPr>
      </p:cxnSp>
      <p:cxnSp>
        <p:nvCxnSpPr>
          <p:cNvPr id="1815" name="Google Shape;1815;p134"/>
          <p:cNvCxnSpPr/>
          <p:nvPr/>
        </p:nvCxnSpPr>
        <p:spPr>
          <a:xfrm>
            <a:off x="347525" y="2986858"/>
            <a:ext cx="6897000" cy="0"/>
          </a:xfrm>
          <a:prstGeom prst="straightConnector1">
            <a:avLst/>
          </a:prstGeom>
          <a:noFill/>
          <a:ln cap="flat" cmpd="sng" w="9525">
            <a:solidFill>
              <a:srgbClr val="D8DDE6"/>
            </a:solidFill>
            <a:prstDash val="solid"/>
            <a:round/>
            <a:headEnd len="sm" w="sm" type="none"/>
            <a:tailEnd len="sm" w="sm" type="none"/>
          </a:ln>
        </p:spPr>
      </p:cxnSp>
      <p:cxnSp>
        <p:nvCxnSpPr>
          <p:cNvPr id="1816" name="Google Shape;1816;p134"/>
          <p:cNvCxnSpPr/>
          <p:nvPr/>
        </p:nvCxnSpPr>
        <p:spPr>
          <a:xfrm>
            <a:off x="347525" y="3264842"/>
            <a:ext cx="6897000" cy="0"/>
          </a:xfrm>
          <a:prstGeom prst="straightConnector1">
            <a:avLst/>
          </a:prstGeom>
          <a:noFill/>
          <a:ln cap="flat" cmpd="sng" w="9525">
            <a:solidFill>
              <a:srgbClr val="D8DDE6"/>
            </a:solidFill>
            <a:prstDash val="solid"/>
            <a:round/>
            <a:headEnd len="sm" w="sm" type="none"/>
            <a:tailEnd len="sm" w="sm" type="none"/>
          </a:ln>
        </p:spPr>
      </p:cxnSp>
      <p:cxnSp>
        <p:nvCxnSpPr>
          <p:cNvPr id="1817" name="Google Shape;1817;p134"/>
          <p:cNvCxnSpPr/>
          <p:nvPr/>
        </p:nvCxnSpPr>
        <p:spPr>
          <a:xfrm>
            <a:off x="347525" y="3542825"/>
            <a:ext cx="6897000" cy="0"/>
          </a:xfrm>
          <a:prstGeom prst="straightConnector1">
            <a:avLst/>
          </a:prstGeom>
          <a:noFill/>
          <a:ln cap="flat" cmpd="sng" w="9525">
            <a:solidFill>
              <a:srgbClr val="D8DDE6"/>
            </a:solidFill>
            <a:prstDash val="solid"/>
            <a:round/>
            <a:headEnd len="sm" w="sm" type="none"/>
            <a:tailEnd len="sm" w="sm" type="none"/>
          </a:ln>
        </p:spPr>
      </p:cxnSp>
      <p:pic>
        <p:nvPicPr>
          <p:cNvPr id="1818" name="Google Shape;1818;p134"/>
          <p:cNvPicPr preferRelativeResize="0"/>
          <p:nvPr/>
        </p:nvPicPr>
        <p:blipFill rotWithShape="1">
          <a:blip r:embed="rId3">
            <a:alphaModFix/>
          </a:blip>
          <a:srcRect b="0" l="0" r="0" t="0"/>
          <a:stretch/>
        </p:blipFill>
        <p:spPr>
          <a:xfrm>
            <a:off x="2657038" y="3658137"/>
            <a:ext cx="497025" cy="497025"/>
          </a:xfrm>
          <a:prstGeom prst="rect">
            <a:avLst/>
          </a:prstGeom>
          <a:noFill/>
          <a:ln>
            <a:noFill/>
          </a:ln>
        </p:spPr>
      </p:pic>
      <p:pic>
        <p:nvPicPr>
          <p:cNvPr descr="icons-22.png" id="1819" name="Google Shape;1819;p134"/>
          <p:cNvPicPr preferRelativeResize="0"/>
          <p:nvPr/>
        </p:nvPicPr>
        <p:blipFill rotWithShape="1">
          <a:blip r:embed="rId4">
            <a:alphaModFix/>
          </a:blip>
          <a:srcRect b="0" l="0" r="0" t="0"/>
          <a:stretch/>
        </p:blipFill>
        <p:spPr>
          <a:xfrm>
            <a:off x="6567700" y="3658127"/>
            <a:ext cx="496998" cy="497019"/>
          </a:xfrm>
          <a:prstGeom prst="rect">
            <a:avLst/>
          </a:prstGeom>
          <a:noFill/>
          <a:ln>
            <a:noFill/>
          </a:ln>
        </p:spPr>
      </p:pic>
      <p:pic>
        <p:nvPicPr>
          <p:cNvPr id="1820" name="Google Shape;1820;p134"/>
          <p:cNvPicPr preferRelativeResize="0"/>
          <p:nvPr/>
        </p:nvPicPr>
        <p:blipFill rotWithShape="1">
          <a:blip r:embed="rId5">
            <a:alphaModFix/>
          </a:blip>
          <a:srcRect b="0" l="0" r="0" t="0"/>
          <a:stretch/>
        </p:blipFill>
        <p:spPr>
          <a:xfrm>
            <a:off x="4599038" y="3658137"/>
            <a:ext cx="496999" cy="496999"/>
          </a:xfrm>
          <a:prstGeom prst="rect">
            <a:avLst/>
          </a:prstGeom>
          <a:noFill/>
          <a:ln>
            <a:noFill/>
          </a:ln>
        </p:spPr>
      </p:pic>
      <p:pic>
        <p:nvPicPr>
          <p:cNvPr descr="icons-25.png" id="1821" name="Google Shape;1821;p134"/>
          <p:cNvPicPr preferRelativeResize="0"/>
          <p:nvPr/>
        </p:nvPicPr>
        <p:blipFill rotWithShape="1">
          <a:blip r:embed="rId6">
            <a:alphaModFix/>
          </a:blip>
          <a:srcRect b="0" l="0" r="0" t="0"/>
          <a:stretch/>
        </p:blipFill>
        <p:spPr>
          <a:xfrm>
            <a:off x="3628051" y="3658138"/>
            <a:ext cx="496998" cy="496998"/>
          </a:xfrm>
          <a:prstGeom prst="rect">
            <a:avLst/>
          </a:prstGeom>
          <a:noFill/>
          <a:ln>
            <a:noFill/>
          </a:ln>
        </p:spPr>
      </p:pic>
      <p:pic>
        <p:nvPicPr>
          <p:cNvPr descr="icons-24.png" id="1822" name="Google Shape;1822;p134"/>
          <p:cNvPicPr preferRelativeResize="0"/>
          <p:nvPr/>
        </p:nvPicPr>
        <p:blipFill rotWithShape="1">
          <a:blip r:embed="rId7">
            <a:alphaModFix/>
          </a:blip>
          <a:srcRect b="0" l="0" r="0" t="0"/>
          <a:stretch/>
        </p:blipFill>
        <p:spPr>
          <a:xfrm>
            <a:off x="5576788" y="3658125"/>
            <a:ext cx="496998" cy="496998"/>
          </a:xfrm>
          <a:prstGeom prst="rect">
            <a:avLst/>
          </a:prstGeom>
          <a:noFill/>
          <a:ln>
            <a:noFill/>
          </a:ln>
        </p:spPr>
      </p:pic>
      <p:cxnSp>
        <p:nvCxnSpPr>
          <p:cNvPr id="1823" name="Google Shape;1823;p134"/>
          <p:cNvCxnSpPr/>
          <p:nvPr/>
        </p:nvCxnSpPr>
        <p:spPr>
          <a:xfrm>
            <a:off x="347525" y="763800"/>
            <a:ext cx="6897000" cy="0"/>
          </a:xfrm>
          <a:prstGeom prst="straightConnector1">
            <a:avLst/>
          </a:prstGeom>
          <a:noFill/>
          <a:ln cap="flat" cmpd="sng" w="9525">
            <a:solidFill>
              <a:srgbClr val="D8DDE6"/>
            </a:solidFill>
            <a:prstDash val="solid"/>
            <a:round/>
            <a:headEnd len="sm" w="sm" type="none"/>
            <a:tailEnd len="sm" w="sm" type="none"/>
          </a:ln>
        </p:spPr>
      </p:cxnSp>
      <p:sp>
        <p:nvSpPr>
          <p:cNvPr id="1824" name="Google Shape;1824;p134"/>
          <p:cNvSpPr txBox="1"/>
          <p:nvPr/>
        </p:nvSpPr>
        <p:spPr>
          <a:xfrm>
            <a:off x="264650" y="263350"/>
            <a:ext cx="8579700" cy="46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Technology experience matrix</a:t>
            </a:r>
            <a:endParaRPr b="0" i="0" sz="1800" u="none" cap="none" strike="noStrike">
              <a:solidFill>
                <a:srgbClr val="16325C"/>
              </a:solidFill>
              <a:latin typeface="Open Sans"/>
              <a:ea typeface="Open Sans"/>
              <a:cs typeface="Open Sans"/>
              <a:sym typeface="Open Sans"/>
            </a:endParaRPr>
          </a:p>
        </p:txBody>
      </p:sp>
      <p:sp>
        <p:nvSpPr>
          <p:cNvPr id="1825" name="Google Shape;1825;p134"/>
          <p:cNvSpPr/>
          <p:nvPr/>
        </p:nvSpPr>
        <p:spPr>
          <a:xfrm>
            <a:off x="7504398" y="837708"/>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134"/>
          <p:cNvSpPr txBox="1"/>
          <p:nvPr/>
        </p:nvSpPr>
        <p:spPr>
          <a:xfrm>
            <a:off x="7609025" y="723050"/>
            <a:ext cx="1300500" cy="287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At least 70% successfully use</a:t>
            </a:r>
            <a:endParaRPr b="0" i="0" sz="1000" u="none" cap="none" strike="noStrike">
              <a:solidFill>
                <a:srgbClr val="16325C"/>
              </a:solidFill>
              <a:latin typeface="Open Sans"/>
              <a:ea typeface="Open Sans"/>
              <a:cs typeface="Open Sans"/>
              <a:sym typeface="Open Sans"/>
            </a:endParaRPr>
          </a:p>
        </p:txBody>
      </p:sp>
      <p:sp>
        <p:nvSpPr>
          <p:cNvPr id="1827" name="Google Shape;1827;p134"/>
          <p:cNvSpPr/>
          <p:nvPr/>
        </p:nvSpPr>
        <p:spPr>
          <a:xfrm>
            <a:off x="7504398" y="1371108"/>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134"/>
          <p:cNvSpPr txBox="1"/>
          <p:nvPr/>
        </p:nvSpPr>
        <p:spPr>
          <a:xfrm>
            <a:off x="7609025" y="1256451"/>
            <a:ext cx="1300500" cy="287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40-70% successfully use</a:t>
            </a:r>
            <a:endParaRPr b="0" i="0" sz="1000" u="none" cap="none" strike="noStrike">
              <a:solidFill>
                <a:srgbClr val="16325C"/>
              </a:solidFill>
              <a:latin typeface="Open Sans"/>
              <a:ea typeface="Open Sans"/>
              <a:cs typeface="Open Sans"/>
              <a:sym typeface="Open Sans"/>
            </a:endParaRPr>
          </a:p>
        </p:txBody>
      </p:sp>
      <p:sp>
        <p:nvSpPr>
          <p:cNvPr id="1829" name="Google Shape;1829;p134"/>
          <p:cNvSpPr/>
          <p:nvPr/>
        </p:nvSpPr>
        <p:spPr>
          <a:xfrm>
            <a:off x="7504398" y="1904508"/>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134"/>
          <p:cNvSpPr txBox="1"/>
          <p:nvPr/>
        </p:nvSpPr>
        <p:spPr>
          <a:xfrm>
            <a:off x="7609025" y="1789851"/>
            <a:ext cx="1300500" cy="287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Less than 40% successfully use</a:t>
            </a:r>
            <a:endParaRPr b="0" i="0" sz="1000" u="none" cap="none" strike="noStrike">
              <a:solidFill>
                <a:srgbClr val="16325C"/>
              </a:solidFill>
              <a:latin typeface="Open Sans"/>
              <a:ea typeface="Open Sans"/>
              <a:cs typeface="Open Sans"/>
              <a:sym typeface="Open Sans"/>
            </a:endParaRPr>
          </a:p>
        </p:txBody>
      </p:sp>
      <p:sp>
        <p:nvSpPr>
          <p:cNvPr id="1831" name="Google Shape;1831;p134"/>
          <p:cNvSpPr txBox="1"/>
          <p:nvPr/>
        </p:nvSpPr>
        <p:spPr>
          <a:xfrm>
            <a:off x="7396950" y="2856650"/>
            <a:ext cx="1447500" cy="821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54698D"/>
                </a:solidFill>
                <a:latin typeface="Open Sans"/>
                <a:ea typeface="Open Sans"/>
                <a:cs typeface="Open Sans"/>
                <a:sym typeface="Open Sans"/>
              </a:rPr>
              <a:t>How much experience have you personally had with the following?</a:t>
            </a:r>
            <a:endParaRPr b="0" i="0" sz="1000" u="none" cap="none" strike="noStrike">
              <a:solidFill>
                <a:srgbClr val="54698D"/>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5" name="Shape 1835"/>
        <p:cNvGrpSpPr/>
        <p:nvPr/>
      </p:nvGrpSpPr>
      <p:grpSpPr>
        <a:xfrm>
          <a:off x="0" y="0"/>
          <a:ext cx="0" cy="0"/>
          <a:chOff x="0" y="0"/>
          <a:chExt cx="0" cy="0"/>
        </a:xfrm>
      </p:grpSpPr>
      <p:sp>
        <p:nvSpPr>
          <p:cNvPr id="1836" name="Google Shape;1836;p135"/>
          <p:cNvSpPr/>
          <p:nvPr/>
        </p:nvSpPr>
        <p:spPr>
          <a:xfrm>
            <a:off x="347525" y="838963"/>
            <a:ext cx="6897000" cy="2871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135"/>
          <p:cNvSpPr/>
          <p:nvPr/>
        </p:nvSpPr>
        <p:spPr>
          <a:xfrm>
            <a:off x="347525" y="1394700"/>
            <a:ext cx="6897000" cy="2871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135"/>
          <p:cNvSpPr/>
          <p:nvPr/>
        </p:nvSpPr>
        <p:spPr>
          <a:xfrm>
            <a:off x="347525" y="1950438"/>
            <a:ext cx="6897000" cy="2871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135"/>
          <p:cNvSpPr/>
          <p:nvPr/>
        </p:nvSpPr>
        <p:spPr>
          <a:xfrm>
            <a:off x="347525" y="2506176"/>
            <a:ext cx="6897000" cy="2871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135"/>
          <p:cNvSpPr/>
          <p:nvPr/>
        </p:nvSpPr>
        <p:spPr>
          <a:xfrm>
            <a:off x="347525" y="3061914"/>
            <a:ext cx="6897000" cy="287100"/>
          </a:xfrm>
          <a:prstGeom prst="rect">
            <a:avLst/>
          </a:prstGeom>
          <a:solidFill>
            <a:srgbClr val="F4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135"/>
          <p:cNvSpPr txBox="1"/>
          <p:nvPr/>
        </p:nvSpPr>
        <p:spPr>
          <a:xfrm>
            <a:off x="382300" y="838975"/>
            <a:ext cx="2550000" cy="2940000"/>
          </a:xfrm>
          <a:prstGeom prst="rect">
            <a:avLst/>
          </a:prstGeom>
          <a:noFill/>
          <a:ln>
            <a:noFill/>
          </a:ln>
        </p:spPr>
        <p:txBody>
          <a:bodyPr anchorCtr="0" anchor="b" bIns="91425" lIns="91425" spcFirstLastPara="1" rIns="91425" wrap="square" tIns="91425">
            <a:noAutofit/>
          </a:bodyPr>
          <a:lstStyle/>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Lightning Components</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Lightning Design System</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Mobile SDK</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Salesforce1 Mobile Platform</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Scripting Language (Ruby, PHP, Python, etc.)</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Source Control Tools</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Trad. Prog. Languages (Java, C#, C/C++, etc)</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Unit Tests</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rPr b="0" i="0" lang="en" sz="900" u="none" cap="none" strike="noStrike">
                <a:solidFill>
                  <a:srgbClr val="16325C"/>
                </a:solidFill>
                <a:latin typeface="Open Sans"/>
                <a:ea typeface="Open Sans"/>
                <a:cs typeface="Open Sans"/>
                <a:sym typeface="Open Sans"/>
              </a:rPr>
              <a:t>Visualforce</a:t>
            </a:r>
            <a:endParaRPr b="0" i="0" sz="900" u="none" cap="none" strike="noStrike">
              <a:solidFill>
                <a:srgbClr val="16325C"/>
              </a:solidFill>
              <a:latin typeface="Open Sans"/>
              <a:ea typeface="Open Sans"/>
              <a:cs typeface="Open Sans"/>
              <a:sym typeface="Open Sans"/>
            </a:endParaRPr>
          </a:p>
          <a:p>
            <a:pPr indent="0" lvl="0" marL="0" marR="0" rtl="0" algn="l">
              <a:lnSpc>
                <a:spcPct val="200000"/>
              </a:lnSpc>
              <a:spcBef>
                <a:spcPts val="0"/>
              </a:spcBef>
              <a:spcAft>
                <a:spcPts val="0"/>
              </a:spcAft>
              <a:buClr>
                <a:schemeClr val="dk1"/>
              </a:buClr>
              <a:buSzPts val="1100"/>
              <a:buFont typeface="Arial"/>
              <a:buNone/>
            </a:pPr>
            <a:r>
              <a:t/>
            </a:r>
            <a:endParaRPr b="0" i="0" sz="900" u="none" cap="none" strike="noStrike">
              <a:solidFill>
                <a:srgbClr val="16325C"/>
              </a:solidFill>
              <a:latin typeface="Open Sans"/>
              <a:ea typeface="Open Sans"/>
              <a:cs typeface="Open Sans"/>
              <a:sym typeface="Open Sans"/>
            </a:endParaRPr>
          </a:p>
        </p:txBody>
      </p:sp>
      <p:sp>
        <p:nvSpPr>
          <p:cNvPr id="1842" name="Google Shape;1842;p135"/>
          <p:cNvSpPr txBox="1"/>
          <p:nvPr/>
        </p:nvSpPr>
        <p:spPr>
          <a:xfrm>
            <a:off x="2486600" y="3911375"/>
            <a:ext cx="837900" cy="49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Core </a:t>
            </a:r>
            <a:br>
              <a:rPr b="1" i="0" lang="en" sz="1000" u="none" cap="none" strike="noStrike">
                <a:solidFill>
                  <a:srgbClr val="16325C"/>
                </a:solidFill>
                <a:latin typeface="Open Sans"/>
                <a:ea typeface="Open Sans"/>
                <a:cs typeface="Open Sans"/>
                <a:sym typeface="Open Sans"/>
              </a:rPr>
            </a:br>
            <a:r>
              <a:rPr b="1" i="0" lang="en" sz="1000" u="none" cap="none" strike="noStrike">
                <a:solidFill>
                  <a:srgbClr val="16325C"/>
                </a:solidFill>
                <a:latin typeface="Open Sans"/>
                <a:ea typeface="Open Sans"/>
                <a:cs typeface="Open Sans"/>
                <a:sym typeface="Open Sans"/>
              </a:rPr>
              <a:t>Coder</a:t>
            </a:r>
            <a:endParaRPr b="0" i="0" sz="1000" u="none" cap="none" strike="noStrike">
              <a:solidFill>
                <a:srgbClr val="16325C"/>
              </a:solidFill>
              <a:latin typeface="Open Sans"/>
              <a:ea typeface="Open Sans"/>
              <a:cs typeface="Open Sans"/>
              <a:sym typeface="Open Sans"/>
            </a:endParaRPr>
          </a:p>
        </p:txBody>
      </p:sp>
      <p:sp>
        <p:nvSpPr>
          <p:cNvPr id="1843" name="Google Shape;1843;p135"/>
          <p:cNvSpPr txBox="1"/>
          <p:nvPr/>
        </p:nvSpPr>
        <p:spPr>
          <a:xfrm>
            <a:off x="3385622" y="3911375"/>
            <a:ext cx="948000" cy="49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Cloud Architect</a:t>
            </a:r>
            <a:endParaRPr b="0" i="0" sz="1000" u="none" cap="none" strike="noStrike">
              <a:solidFill>
                <a:srgbClr val="16325C"/>
              </a:solidFill>
              <a:latin typeface="Open Sans"/>
              <a:ea typeface="Open Sans"/>
              <a:cs typeface="Open Sans"/>
              <a:sym typeface="Open Sans"/>
            </a:endParaRPr>
          </a:p>
        </p:txBody>
      </p:sp>
      <p:sp>
        <p:nvSpPr>
          <p:cNvPr id="1844" name="Google Shape;1844;p135"/>
          <p:cNvSpPr txBox="1"/>
          <p:nvPr/>
        </p:nvSpPr>
        <p:spPr>
          <a:xfrm>
            <a:off x="4373533" y="3911375"/>
            <a:ext cx="948000" cy="49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Data Connector</a:t>
            </a:r>
            <a:endParaRPr b="0" i="0" sz="1000" u="none" cap="none" strike="noStrike">
              <a:solidFill>
                <a:srgbClr val="16325C"/>
              </a:solidFill>
              <a:latin typeface="Open Sans"/>
              <a:ea typeface="Open Sans"/>
              <a:cs typeface="Open Sans"/>
              <a:sym typeface="Open Sans"/>
            </a:endParaRPr>
          </a:p>
        </p:txBody>
      </p:sp>
      <p:sp>
        <p:nvSpPr>
          <p:cNvPr id="1845" name="Google Shape;1845;p135"/>
          <p:cNvSpPr txBox="1"/>
          <p:nvPr/>
        </p:nvSpPr>
        <p:spPr>
          <a:xfrm>
            <a:off x="5326579" y="3911375"/>
            <a:ext cx="1039500" cy="49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Quality Champion</a:t>
            </a:r>
            <a:endParaRPr b="0" i="0" sz="1000" u="none" cap="none" strike="noStrike">
              <a:solidFill>
                <a:srgbClr val="16325C"/>
              </a:solidFill>
              <a:latin typeface="Open Sans"/>
              <a:ea typeface="Open Sans"/>
              <a:cs typeface="Open Sans"/>
              <a:sym typeface="Open Sans"/>
            </a:endParaRPr>
          </a:p>
        </p:txBody>
      </p:sp>
      <p:sp>
        <p:nvSpPr>
          <p:cNvPr id="1846" name="Google Shape;1846;p135"/>
          <p:cNvSpPr txBox="1"/>
          <p:nvPr/>
        </p:nvSpPr>
        <p:spPr>
          <a:xfrm>
            <a:off x="6345875" y="3911375"/>
            <a:ext cx="948000" cy="49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1" i="0" lang="en" sz="1000" u="none" cap="none" strike="noStrike">
                <a:solidFill>
                  <a:srgbClr val="16325C"/>
                </a:solidFill>
                <a:latin typeface="Open Sans"/>
                <a:ea typeface="Open Sans"/>
                <a:cs typeface="Open Sans"/>
                <a:sym typeface="Open Sans"/>
              </a:rPr>
              <a:t>Product Definer</a:t>
            </a:r>
            <a:endParaRPr b="0" i="0" sz="1000" u="none" cap="none" strike="noStrike">
              <a:solidFill>
                <a:srgbClr val="16325C"/>
              </a:solidFill>
              <a:latin typeface="Open Sans"/>
              <a:ea typeface="Open Sans"/>
              <a:cs typeface="Open Sans"/>
              <a:sym typeface="Open Sans"/>
            </a:endParaRPr>
          </a:p>
        </p:txBody>
      </p:sp>
      <p:sp>
        <p:nvSpPr>
          <p:cNvPr id="1847" name="Google Shape;1847;p135"/>
          <p:cNvSpPr/>
          <p:nvPr/>
        </p:nvSpPr>
        <p:spPr>
          <a:xfrm>
            <a:off x="3813555" y="935521"/>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135"/>
          <p:cNvSpPr/>
          <p:nvPr/>
        </p:nvSpPr>
        <p:spPr>
          <a:xfrm>
            <a:off x="5770014" y="1188108"/>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135"/>
          <p:cNvSpPr/>
          <p:nvPr/>
        </p:nvSpPr>
        <p:spPr>
          <a:xfrm>
            <a:off x="6763630" y="1188108"/>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135"/>
          <p:cNvSpPr/>
          <p:nvPr/>
        </p:nvSpPr>
        <p:spPr>
          <a:xfrm>
            <a:off x="6763630" y="913893"/>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135"/>
          <p:cNvSpPr/>
          <p:nvPr/>
        </p:nvSpPr>
        <p:spPr>
          <a:xfrm>
            <a:off x="2849301" y="935521"/>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135"/>
          <p:cNvSpPr/>
          <p:nvPr/>
        </p:nvSpPr>
        <p:spPr>
          <a:xfrm>
            <a:off x="4792446" y="935521"/>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135"/>
          <p:cNvSpPr/>
          <p:nvPr/>
        </p:nvSpPr>
        <p:spPr>
          <a:xfrm>
            <a:off x="5770014" y="935521"/>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135"/>
          <p:cNvSpPr/>
          <p:nvPr/>
        </p:nvSpPr>
        <p:spPr>
          <a:xfrm>
            <a:off x="6763630" y="935521"/>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135"/>
          <p:cNvSpPr/>
          <p:nvPr/>
        </p:nvSpPr>
        <p:spPr>
          <a:xfrm>
            <a:off x="3813555" y="1763903"/>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135"/>
          <p:cNvSpPr/>
          <p:nvPr/>
        </p:nvSpPr>
        <p:spPr>
          <a:xfrm>
            <a:off x="3813555" y="1488466"/>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135"/>
          <p:cNvSpPr/>
          <p:nvPr/>
        </p:nvSpPr>
        <p:spPr>
          <a:xfrm>
            <a:off x="5770014" y="1486833"/>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135"/>
          <p:cNvSpPr/>
          <p:nvPr/>
        </p:nvSpPr>
        <p:spPr>
          <a:xfrm>
            <a:off x="6763630" y="1486833"/>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135"/>
          <p:cNvSpPr/>
          <p:nvPr/>
        </p:nvSpPr>
        <p:spPr>
          <a:xfrm>
            <a:off x="6763630" y="1212618"/>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135"/>
          <p:cNvSpPr/>
          <p:nvPr/>
        </p:nvSpPr>
        <p:spPr>
          <a:xfrm>
            <a:off x="2849301" y="1211515"/>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135"/>
          <p:cNvSpPr/>
          <p:nvPr/>
        </p:nvSpPr>
        <p:spPr>
          <a:xfrm>
            <a:off x="2849301" y="1761380"/>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135"/>
          <p:cNvSpPr/>
          <p:nvPr/>
        </p:nvSpPr>
        <p:spPr>
          <a:xfrm>
            <a:off x="2849301" y="1486448"/>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135"/>
          <p:cNvSpPr/>
          <p:nvPr/>
        </p:nvSpPr>
        <p:spPr>
          <a:xfrm>
            <a:off x="3813555" y="1213029"/>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135"/>
          <p:cNvSpPr/>
          <p:nvPr/>
        </p:nvSpPr>
        <p:spPr>
          <a:xfrm>
            <a:off x="4792446" y="1763903"/>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135"/>
          <p:cNvSpPr/>
          <p:nvPr/>
        </p:nvSpPr>
        <p:spPr>
          <a:xfrm>
            <a:off x="4792446" y="1488466"/>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135"/>
          <p:cNvSpPr/>
          <p:nvPr/>
        </p:nvSpPr>
        <p:spPr>
          <a:xfrm>
            <a:off x="4792446" y="1213029"/>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135"/>
          <p:cNvSpPr/>
          <p:nvPr/>
        </p:nvSpPr>
        <p:spPr>
          <a:xfrm>
            <a:off x="5770014" y="1765574"/>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135"/>
          <p:cNvSpPr/>
          <p:nvPr/>
        </p:nvSpPr>
        <p:spPr>
          <a:xfrm>
            <a:off x="5770014" y="1483041"/>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135"/>
          <p:cNvSpPr/>
          <p:nvPr/>
        </p:nvSpPr>
        <p:spPr>
          <a:xfrm>
            <a:off x="5770014" y="1218843"/>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135"/>
          <p:cNvSpPr/>
          <p:nvPr/>
        </p:nvSpPr>
        <p:spPr>
          <a:xfrm>
            <a:off x="6763630" y="1765574"/>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135"/>
          <p:cNvSpPr/>
          <p:nvPr/>
        </p:nvSpPr>
        <p:spPr>
          <a:xfrm>
            <a:off x="6763630" y="1483041"/>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135"/>
          <p:cNvSpPr/>
          <p:nvPr/>
        </p:nvSpPr>
        <p:spPr>
          <a:xfrm>
            <a:off x="6763630" y="1218843"/>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135"/>
          <p:cNvSpPr/>
          <p:nvPr/>
        </p:nvSpPr>
        <p:spPr>
          <a:xfrm>
            <a:off x="3813555" y="2590213"/>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135"/>
          <p:cNvSpPr/>
          <p:nvPr/>
        </p:nvSpPr>
        <p:spPr>
          <a:xfrm>
            <a:off x="3813555" y="2314777"/>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135"/>
          <p:cNvSpPr/>
          <p:nvPr/>
        </p:nvSpPr>
        <p:spPr>
          <a:xfrm>
            <a:off x="6759962" y="2255608"/>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135"/>
          <p:cNvSpPr/>
          <p:nvPr/>
        </p:nvSpPr>
        <p:spPr>
          <a:xfrm>
            <a:off x="2849301" y="2036313"/>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135"/>
          <p:cNvSpPr/>
          <p:nvPr/>
        </p:nvSpPr>
        <p:spPr>
          <a:xfrm>
            <a:off x="2849301" y="2586177"/>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135"/>
          <p:cNvSpPr/>
          <p:nvPr/>
        </p:nvSpPr>
        <p:spPr>
          <a:xfrm>
            <a:off x="2849301" y="2311245"/>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135"/>
          <p:cNvSpPr/>
          <p:nvPr/>
        </p:nvSpPr>
        <p:spPr>
          <a:xfrm>
            <a:off x="3813555" y="2039340"/>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135"/>
          <p:cNvSpPr/>
          <p:nvPr/>
        </p:nvSpPr>
        <p:spPr>
          <a:xfrm>
            <a:off x="4792446" y="2311376"/>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135"/>
          <p:cNvSpPr/>
          <p:nvPr/>
        </p:nvSpPr>
        <p:spPr>
          <a:xfrm>
            <a:off x="4791784" y="2589839"/>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135"/>
          <p:cNvSpPr/>
          <p:nvPr/>
        </p:nvSpPr>
        <p:spPr>
          <a:xfrm>
            <a:off x="4792446" y="2039340"/>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135"/>
          <p:cNvSpPr/>
          <p:nvPr/>
        </p:nvSpPr>
        <p:spPr>
          <a:xfrm>
            <a:off x="5770014" y="2586224"/>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135"/>
          <p:cNvSpPr/>
          <p:nvPr/>
        </p:nvSpPr>
        <p:spPr>
          <a:xfrm>
            <a:off x="5770014" y="2302628"/>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135"/>
          <p:cNvSpPr/>
          <p:nvPr/>
        </p:nvSpPr>
        <p:spPr>
          <a:xfrm>
            <a:off x="5770014" y="2038431"/>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135"/>
          <p:cNvSpPr/>
          <p:nvPr/>
        </p:nvSpPr>
        <p:spPr>
          <a:xfrm>
            <a:off x="6763630" y="2585162"/>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135"/>
          <p:cNvSpPr/>
          <p:nvPr/>
        </p:nvSpPr>
        <p:spPr>
          <a:xfrm>
            <a:off x="6763630" y="2302628"/>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135"/>
          <p:cNvSpPr/>
          <p:nvPr/>
        </p:nvSpPr>
        <p:spPr>
          <a:xfrm>
            <a:off x="6763630" y="2038431"/>
            <a:ext cx="112500" cy="112500"/>
          </a:xfrm>
          <a:prstGeom prst="ellipse">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135"/>
          <p:cNvSpPr/>
          <p:nvPr/>
        </p:nvSpPr>
        <p:spPr>
          <a:xfrm>
            <a:off x="3813555" y="3141087"/>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135"/>
          <p:cNvSpPr/>
          <p:nvPr/>
        </p:nvSpPr>
        <p:spPr>
          <a:xfrm>
            <a:off x="5770014" y="3137783"/>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135"/>
          <p:cNvSpPr/>
          <p:nvPr/>
        </p:nvSpPr>
        <p:spPr>
          <a:xfrm>
            <a:off x="6763630" y="3137783"/>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135"/>
          <p:cNvSpPr/>
          <p:nvPr/>
        </p:nvSpPr>
        <p:spPr>
          <a:xfrm>
            <a:off x="6763630" y="2863568"/>
            <a:ext cx="112500" cy="112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135"/>
          <p:cNvSpPr/>
          <p:nvPr/>
        </p:nvSpPr>
        <p:spPr>
          <a:xfrm>
            <a:off x="2849301" y="2861110"/>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135"/>
          <p:cNvSpPr/>
          <p:nvPr/>
        </p:nvSpPr>
        <p:spPr>
          <a:xfrm>
            <a:off x="2849301" y="3136042"/>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135"/>
          <p:cNvSpPr/>
          <p:nvPr/>
        </p:nvSpPr>
        <p:spPr>
          <a:xfrm>
            <a:off x="3813555" y="2865650"/>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135"/>
          <p:cNvSpPr/>
          <p:nvPr/>
        </p:nvSpPr>
        <p:spPr>
          <a:xfrm>
            <a:off x="4792446" y="3141087"/>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135"/>
          <p:cNvSpPr/>
          <p:nvPr/>
        </p:nvSpPr>
        <p:spPr>
          <a:xfrm>
            <a:off x="4792446" y="2865650"/>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135"/>
          <p:cNvSpPr/>
          <p:nvPr/>
        </p:nvSpPr>
        <p:spPr>
          <a:xfrm>
            <a:off x="5770014" y="3133991"/>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135"/>
          <p:cNvSpPr/>
          <p:nvPr/>
        </p:nvSpPr>
        <p:spPr>
          <a:xfrm>
            <a:off x="5770014" y="2869793"/>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135"/>
          <p:cNvSpPr/>
          <p:nvPr/>
        </p:nvSpPr>
        <p:spPr>
          <a:xfrm>
            <a:off x="6763630" y="3133991"/>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135"/>
          <p:cNvSpPr/>
          <p:nvPr/>
        </p:nvSpPr>
        <p:spPr>
          <a:xfrm>
            <a:off x="6763630" y="2869793"/>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02" name="Google Shape;1902;p135"/>
          <p:cNvCxnSpPr/>
          <p:nvPr/>
        </p:nvCxnSpPr>
        <p:spPr>
          <a:xfrm>
            <a:off x="347525" y="1117175"/>
            <a:ext cx="6897000" cy="0"/>
          </a:xfrm>
          <a:prstGeom prst="straightConnector1">
            <a:avLst/>
          </a:prstGeom>
          <a:noFill/>
          <a:ln cap="flat" cmpd="sng" w="9525">
            <a:solidFill>
              <a:srgbClr val="D8DDE6"/>
            </a:solidFill>
            <a:prstDash val="solid"/>
            <a:round/>
            <a:headEnd len="sm" w="sm" type="none"/>
            <a:tailEnd len="sm" w="sm" type="none"/>
          </a:ln>
        </p:spPr>
      </p:cxnSp>
      <p:cxnSp>
        <p:nvCxnSpPr>
          <p:cNvPr id="1903" name="Google Shape;1903;p135"/>
          <p:cNvCxnSpPr/>
          <p:nvPr/>
        </p:nvCxnSpPr>
        <p:spPr>
          <a:xfrm>
            <a:off x="347525" y="1395158"/>
            <a:ext cx="6897000" cy="0"/>
          </a:xfrm>
          <a:prstGeom prst="straightConnector1">
            <a:avLst/>
          </a:prstGeom>
          <a:noFill/>
          <a:ln cap="flat" cmpd="sng" w="9525">
            <a:solidFill>
              <a:srgbClr val="D8DDE6"/>
            </a:solidFill>
            <a:prstDash val="solid"/>
            <a:round/>
            <a:headEnd len="sm" w="sm" type="none"/>
            <a:tailEnd len="sm" w="sm" type="none"/>
          </a:ln>
        </p:spPr>
      </p:cxnSp>
      <p:cxnSp>
        <p:nvCxnSpPr>
          <p:cNvPr id="1904" name="Google Shape;1904;p135"/>
          <p:cNvCxnSpPr/>
          <p:nvPr/>
        </p:nvCxnSpPr>
        <p:spPr>
          <a:xfrm>
            <a:off x="347525" y="1673142"/>
            <a:ext cx="6897000" cy="0"/>
          </a:xfrm>
          <a:prstGeom prst="straightConnector1">
            <a:avLst/>
          </a:prstGeom>
          <a:noFill/>
          <a:ln cap="flat" cmpd="sng" w="9525">
            <a:solidFill>
              <a:srgbClr val="D8DDE6"/>
            </a:solidFill>
            <a:prstDash val="solid"/>
            <a:round/>
            <a:headEnd len="sm" w="sm" type="none"/>
            <a:tailEnd len="sm" w="sm" type="none"/>
          </a:ln>
        </p:spPr>
      </p:cxnSp>
      <p:cxnSp>
        <p:nvCxnSpPr>
          <p:cNvPr id="1905" name="Google Shape;1905;p135"/>
          <p:cNvCxnSpPr/>
          <p:nvPr/>
        </p:nvCxnSpPr>
        <p:spPr>
          <a:xfrm>
            <a:off x="347525" y="1951125"/>
            <a:ext cx="6897000" cy="0"/>
          </a:xfrm>
          <a:prstGeom prst="straightConnector1">
            <a:avLst/>
          </a:prstGeom>
          <a:noFill/>
          <a:ln cap="flat" cmpd="sng" w="9525">
            <a:solidFill>
              <a:srgbClr val="D8DDE6"/>
            </a:solidFill>
            <a:prstDash val="solid"/>
            <a:round/>
            <a:headEnd len="sm" w="sm" type="none"/>
            <a:tailEnd len="sm" w="sm" type="none"/>
          </a:ln>
        </p:spPr>
      </p:cxnSp>
      <p:cxnSp>
        <p:nvCxnSpPr>
          <p:cNvPr id="1906" name="Google Shape;1906;p135"/>
          <p:cNvCxnSpPr/>
          <p:nvPr/>
        </p:nvCxnSpPr>
        <p:spPr>
          <a:xfrm>
            <a:off x="347525" y="2229108"/>
            <a:ext cx="6897000" cy="0"/>
          </a:xfrm>
          <a:prstGeom prst="straightConnector1">
            <a:avLst/>
          </a:prstGeom>
          <a:noFill/>
          <a:ln cap="flat" cmpd="sng" w="9525">
            <a:solidFill>
              <a:srgbClr val="D8DDE6"/>
            </a:solidFill>
            <a:prstDash val="solid"/>
            <a:round/>
            <a:headEnd len="sm" w="sm" type="none"/>
            <a:tailEnd len="sm" w="sm" type="none"/>
          </a:ln>
        </p:spPr>
      </p:cxnSp>
      <p:cxnSp>
        <p:nvCxnSpPr>
          <p:cNvPr id="1907" name="Google Shape;1907;p135"/>
          <p:cNvCxnSpPr/>
          <p:nvPr/>
        </p:nvCxnSpPr>
        <p:spPr>
          <a:xfrm>
            <a:off x="347525" y="2507092"/>
            <a:ext cx="6897000" cy="0"/>
          </a:xfrm>
          <a:prstGeom prst="straightConnector1">
            <a:avLst/>
          </a:prstGeom>
          <a:noFill/>
          <a:ln cap="flat" cmpd="sng" w="9525">
            <a:solidFill>
              <a:srgbClr val="D8DDE6"/>
            </a:solidFill>
            <a:prstDash val="solid"/>
            <a:round/>
            <a:headEnd len="sm" w="sm" type="none"/>
            <a:tailEnd len="sm" w="sm" type="none"/>
          </a:ln>
        </p:spPr>
      </p:cxnSp>
      <p:cxnSp>
        <p:nvCxnSpPr>
          <p:cNvPr id="1908" name="Google Shape;1908;p135"/>
          <p:cNvCxnSpPr/>
          <p:nvPr/>
        </p:nvCxnSpPr>
        <p:spPr>
          <a:xfrm>
            <a:off x="347525" y="2785075"/>
            <a:ext cx="6897000" cy="0"/>
          </a:xfrm>
          <a:prstGeom prst="straightConnector1">
            <a:avLst/>
          </a:prstGeom>
          <a:noFill/>
          <a:ln cap="flat" cmpd="sng" w="9525">
            <a:solidFill>
              <a:srgbClr val="D8DDE6"/>
            </a:solidFill>
            <a:prstDash val="solid"/>
            <a:round/>
            <a:headEnd len="sm" w="sm" type="none"/>
            <a:tailEnd len="sm" w="sm" type="none"/>
          </a:ln>
        </p:spPr>
      </p:cxnSp>
      <p:cxnSp>
        <p:nvCxnSpPr>
          <p:cNvPr id="1909" name="Google Shape;1909;p135"/>
          <p:cNvCxnSpPr/>
          <p:nvPr/>
        </p:nvCxnSpPr>
        <p:spPr>
          <a:xfrm>
            <a:off x="347525" y="3063058"/>
            <a:ext cx="6897000" cy="0"/>
          </a:xfrm>
          <a:prstGeom prst="straightConnector1">
            <a:avLst/>
          </a:prstGeom>
          <a:noFill/>
          <a:ln cap="flat" cmpd="sng" w="9525">
            <a:solidFill>
              <a:srgbClr val="D8DDE6"/>
            </a:solidFill>
            <a:prstDash val="solid"/>
            <a:round/>
            <a:headEnd len="sm" w="sm" type="none"/>
            <a:tailEnd len="sm" w="sm" type="none"/>
          </a:ln>
        </p:spPr>
      </p:cxnSp>
      <p:cxnSp>
        <p:nvCxnSpPr>
          <p:cNvPr id="1910" name="Google Shape;1910;p135"/>
          <p:cNvCxnSpPr/>
          <p:nvPr/>
        </p:nvCxnSpPr>
        <p:spPr>
          <a:xfrm>
            <a:off x="347525" y="3341042"/>
            <a:ext cx="6897000" cy="0"/>
          </a:xfrm>
          <a:prstGeom prst="straightConnector1">
            <a:avLst/>
          </a:prstGeom>
          <a:noFill/>
          <a:ln cap="flat" cmpd="sng" w="9525">
            <a:solidFill>
              <a:srgbClr val="D8DDE6"/>
            </a:solidFill>
            <a:prstDash val="solid"/>
            <a:round/>
            <a:headEnd len="sm" w="sm" type="none"/>
            <a:tailEnd len="sm" w="sm" type="none"/>
          </a:ln>
        </p:spPr>
      </p:cxnSp>
      <p:pic>
        <p:nvPicPr>
          <p:cNvPr id="1911" name="Google Shape;1911;p135"/>
          <p:cNvPicPr preferRelativeResize="0"/>
          <p:nvPr/>
        </p:nvPicPr>
        <p:blipFill rotWithShape="1">
          <a:blip r:embed="rId3">
            <a:alphaModFix/>
          </a:blip>
          <a:srcRect b="0" l="0" r="0" t="0"/>
          <a:stretch/>
        </p:blipFill>
        <p:spPr>
          <a:xfrm>
            <a:off x="2657038" y="3429537"/>
            <a:ext cx="497025" cy="497025"/>
          </a:xfrm>
          <a:prstGeom prst="rect">
            <a:avLst/>
          </a:prstGeom>
          <a:noFill/>
          <a:ln>
            <a:noFill/>
          </a:ln>
        </p:spPr>
      </p:pic>
      <p:pic>
        <p:nvPicPr>
          <p:cNvPr descr="icons-22.png" id="1912" name="Google Shape;1912;p135"/>
          <p:cNvPicPr preferRelativeResize="0"/>
          <p:nvPr/>
        </p:nvPicPr>
        <p:blipFill rotWithShape="1">
          <a:blip r:embed="rId4">
            <a:alphaModFix/>
          </a:blip>
          <a:srcRect b="0" l="0" r="0" t="0"/>
          <a:stretch/>
        </p:blipFill>
        <p:spPr>
          <a:xfrm>
            <a:off x="6567700" y="3429527"/>
            <a:ext cx="496998" cy="497019"/>
          </a:xfrm>
          <a:prstGeom prst="rect">
            <a:avLst/>
          </a:prstGeom>
          <a:noFill/>
          <a:ln>
            <a:noFill/>
          </a:ln>
        </p:spPr>
      </p:pic>
      <p:pic>
        <p:nvPicPr>
          <p:cNvPr id="1913" name="Google Shape;1913;p135"/>
          <p:cNvPicPr preferRelativeResize="0"/>
          <p:nvPr/>
        </p:nvPicPr>
        <p:blipFill rotWithShape="1">
          <a:blip r:embed="rId5">
            <a:alphaModFix/>
          </a:blip>
          <a:srcRect b="0" l="0" r="0" t="0"/>
          <a:stretch/>
        </p:blipFill>
        <p:spPr>
          <a:xfrm>
            <a:off x="4599038" y="3429537"/>
            <a:ext cx="496999" cy="496999"/>
          </a:xfrm>
          <a:prstGeom prst="rect">
            <a:avLst/>
          </a:prstGeom>
          <a:noFill/>
          <a:ln>
            <a:noFill/>
          </a:ln>
        </p:spPr>
      </p:pic>
      <p:pic>
        <p:nvPicPr>
          <p:cNvPr descr="icons-25.png" id="1914" name="Google Shape;1914;p135"/>
          <p:cNvPicPr preferRelativeResize="0"/>
          <p:nvPr/>
        </p:nvPicPr>
        <p:blipFill rotWithShape="1">
          <a:blip r:embed="rId6">
            <a:alphaModFix/>
          </a:blip>
          <a:srcRect b="0" l="0" r="0" t="0"/>
          <a:stretch/>
        </p:blipFill>
        <p:spPr>
          <a:xfrm>
            <a:off x="3628051" y="3429538"/>
            <a:ext cx="496998" cy="496998"/>
          </a:xfrm>
          <a:prstGeom prst="rect">
            <a:avLst/>
          </a:prstGeom>
          <a:noFill/>
          <a:ln>
            <a:noFill/>
          </a:ln>
        </p:spPr>
      </p:pic>
      <p:pic>
        <p:nvPicPr>
          <p:cNvPr descr="icons-24.png" id="1915" name="Google Shape;1915;p135"/>
          <p:cNvPicPr preferRelativeResize="0"/>
          <p:nvPr/>
        </p:nvPicPr>
        <p:blipFill rotWithShape="1">
          <a:blip r:embed="rId7">
            <a:alphaModFix/>
          </a:blip>
          <a:srcRect b="0" l="0" r="0" t="0"/>
          <a:stretch/>
        </p:blipFill>
        <p:spPr>
          <a:xfrm>
            <a:off x="5576788" y="3429525"/>
            <a:ext cx="496998" cy="496998"/>
          </a:xfrm>
          <a:prstGeom prst="rect">
            <a:avLst/>
          </a:prstGeom>
          <a:noFill/>
          <a:ln>
            <a:noFill/>
          </a:ln>
        </p:spPr>
      </p:pic>
      <p:cxnSp>
        <p:nvCxnSpPr>
          <p:cNvPr id="1916" name="Google Shape;1916;p135"/>
          <p:cNvCxnSpPr/>
          <p:nvPr/>
        </p:nvCxnSpPr>
        <p:spPr>
          <a:xfrm>
            <a:off x="347525" y="840000"/>
            <a:ext cx="6897000" cy="0"/>
          </a:xfrm>
          <a:prstGeom prst="straightConnector1">
            <a:avLst/>
          </a:prstGeom>
          <a:noFill/>
          <a:ln cap="flat" cmpd="sng" w="9525">
            <a:solidFill>
              <a:srgbClr val="D8DDE6"/>
            </a:solidFill>
            <a:prstDash val="solid"/>
            <a:round/>
            <a:headEnd len="sm" w="sm" type="none"/>
            <a:tailEnd len="sm" w="sm" type="none"/>
          </a:ln>
        </p:spPr>
      </p:cxnSp>
      <p:sp>
        <p:nvSpPr>
          <p:cNvPr id="1917" name="Google Shape;1917;p135"/>
          <p:cNvSpPr txBox="1"/>
          <p:nvPr/>
        </p:nvSpPr>
        <p:spPr>
          <a:xfrm>
            <a:off x="264650" y="263350"/>
            <a:ext cx="8579700" cy="46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800" u="none" cap="none" strike="noStrike">
                <a:solidFill>
                  <a:srgbClr val="16325C"/>
                </a:solidFill>
                <a:latin typeface="Open Sans"/>
                <a:ea typeface="Open Sans"/>
                <a:cs typeface="Open Sans"/>
                <a:sym typeface="Open Sans"/>
              </a:rPr>
              <a:t>Technology experience matrix</a:t>
            </a:r>
            <a:endParaRPr b="0" i="0" sz="1800" u="none" cap="none" strike="noStrike">
              <a:solidFill>
                <a:srgbClr val="16325C"/>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16325C"/>
              </a:solidFill>
              <a:latin typeface="Open Sans"/>
              <a:ea typeface="Open Sans"/>
              <a:cs typeface="Open Sans"/>
              <a:sym typeface="Open Sans"/>
            </a:endParaRPr>
          </a:p>
        </p:txBody>
      </p:sp>
      <p:sp>
        <p:nvSpPr>
          <p:cNvPr id="1918" name="Google Shape;1918;p135"/>
          <p:cNvSpPr/>
          <p:nvPr/>
        </p:nvSpPr>
        <p:spPr>
          <a:xfrm>
            <a:off x="7504398" y="837708"/>
            <a:ext cx="112500" cy="112500"/>
          </a:xfrm>
          <a:prstGeom prst="ellipse">
            <a:avLst/>
          </a:prstGeom>
          <a:solidFill>
            <a:srgbClr val="16325C"/>
          </a:solid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135"/>
          <p:cNvSpPr/>
          <p:nvPr/>
        </p:nvSpPr>
        <p:spPr>
          <a:xfrm>
            <a:off x="7504398" y="1371108"/>
            <a:ext cx="112500" cy="112500"/>
          </a:xfrm>
          <a:prstGeom prst="ellipse">
            <a:avLst/>
          </a:prstGeom>
          <a:noFill/>
          <a:ln cap="flat" cmpd="sng" w="28575">
            <a:solidFill>
              <a:srgbClr val="16325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135"/>
          <p:cNvSpPr txBox="1"/>
          <p:nvPr/>
        </p:nvSpPr>
        <p:spPr>
          <a:xfrm>
            <a:off x="7609025" y="723050"/>
            <a:ext cx="1300500" cy="287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At least 70% successfully use</a:t>
            </a:r>
            <a:endParaRPr b="0" i="0" sz="1000" u="none" cap="none" strike="noStrike">
              <a:solidFill>
                <a:srgbClr val="16325C"/>
              </a:solidFill>
              <a:latin typeface="Open Sans"/>
              <a:ea typeface="Open Sans"/>
              <a:cs typeface="Open Sans"/>
              <a:sym typeface="Open Sans"/>
            </a:endParaRPr>
          </a:p>
        </p:txBody>
      </p:sp>
      <p:sp>
        <p:nvSpPr>
          <p:cNvPr id="1921" name="Google Shape;1921;p135"/>
          <p:cNvSpPr txBox="1"/>
          <p:nvPr/>
        </p:nvSpPr>
        <p:spPr>
          <a:xfrm>
            <a:off x="7609025" y="1256451"/>
            <a:ext cx="1300500" cy="287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40-70% successfully use</a:t>
            </a:r>
            <a:endParaRPr b="0" i="0" sz="1000" u="none" cap="none" strike="noStrike">
              <a:solidFill>
                <a:srgbClr val="16325C"/>
              </a:solidFill>
              <a:latin typeface="Open Sans"/>
              <a:ea typeface="Open Sans"/>
              <a:cs typeface="Open Sans"/>
              <a:sym typeface="Open Sans"/>
            </a:endParaRPr>
          </a:p>
        </p:txBody>
      </p:sp>
      <p:sp>
        <p:nvSpPr>
          <p:cNvPr id="1922" name="Google Shape;1922;p135"/>
          <p:cNvSpPr/>
          <p:nvPr/>
        </p:nvSpPr>
        <p:spPr>
          <a:xfrm>
            <a:off x="7504398" y="1904508"/>
            <a:ext cx="112500" cy="112500"/>
          </a:xfrm>
          <a:prstGeom prst="ellipse">
            <a:avLst/>
          </a:prstGeom>
          <a:noFill/>
          <a:ln cap="flat" cmpd="sng" w="28575">
            <a:solidFill>
              <a:srgbClr val="D8DD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135"/>
          <p:cNvSpPr txBox="1"/>
          <p:nvPr/>
        </p:nvSpPr>
        <p:spPr>
          <a:xfrm>
            <a:off x="7609025" y="1789851"/>
            <a:ext cx="1300500" cy="287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16325C"/>
                </a:solidFill>
                <a:latin typeface="Open Sans"/>
                <a:ea typeface="Open Sans"/>
                <a:cs typeface="Open Sans"/>
                <a:sym typeface="Open Sans"/>
              </a:rPr>
              <a:t>Less than 40% successfully use</a:t>
            </a:r>
            <a:endParaRPr b="0" i="0" sz="1000" u="none" cap="none" strike="noStrike">
              <a:solidFill>
                <a:srgbClr val="16325C"/>
              </a:solidFill>
              <a:latin typeface="Open Sans"/>
              <a:ea typeface="Open Sans"/>
              <a:cs typeface="Open Sans"/>
              <a:sym typeface="Open Sans"/>
            </a:endParaRPr>
          </a:p>
        </p:txBody>
      </p:sp>
      <p:sp>
        <p:nvSpPr>
          <p:cNvPr id="1924" name="Google Shape;1924;p135"/>
          <p:cNvSpPr txBox="1"/>
          <p:nvPr/>
        </p:nvSpPr>
        <p:spPr>
          <a:xfrm>
            <a:off x="7396950" y="2652350"/>
            <a:ext cx="1447500" cy="8214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rgbClr val="54698D"/>
                </a:solidFill>
                <a:latin typeface="Open Sans"/>
                <a:ea typeface="Open Sans"/>
                <a:cs typeface="Open Sans"/>
                <a:sym typeface="Open Sans"/>
              </a:rPr>
              <a:t>How much experience have you personally had with the following?</a:t>
            </a:r>
            <a:endParaRPr b="0" i="0" sz="1000" u="none" cap="none" strike="noStrike">
              <a:solidFill>
                <a:srgbClr val="54698D"/>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8" name="Shape 1928"/>
        <p:cNvGrpSpPr/>
        <p:nvPr/>
      </p:nvGrpSpPr>
      <p:grpSpPr>
        <a:xfrm>
          <a:off x="0" y="0"/>
          <a:ext cx="0" cy="0"/>
          <a:chOff x="0" y="0"/>
          <a:chExt cx="0" cy="0"/>
        </a:xfrm>
      </p:grpSpPr>
      <p:sp>
        <p:nvSpPr>
          <p:cNvPr id="1929" name="Google Shape;1929;p136"/>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The top 3 languages used are</a:t>
            </a:r>
            <a:r>
              <a:rPr b="1" i="0" lang="en" sz="1800" u="none" cap="none" strike="noStrike">
                <a:solidFill>
                  <a:srgbClr val="16325C"/>
                </a:solidFill>
                <a:latin typeface="Open Sans"/>
                <a:ea typeface="Open Sans"/>
                <a:cs typeface="Open Sans"/>
                <a:sym typeface="Open Sans"/>
              </a:rPr>
              <a:t> Javascript, SQL (or SQL Server), and Java.</a:t>
            </a:r>
            <a:endParaRPr b="0" i="0" sz="1800" u="none" cap="none" strike="noStrike">
              <a:solidFill>
                <a:srgbClr val="16325C"/>
              </a:solidFill>
              <a:latin typeface="Open Sans"/>
              <a:ea typeface="Open Sans"/>
              <a:cs typeface="Open Sans"/>
              <a:sym typeface="Open Sans"/>
            </a:endParaRPr>
          </a:p>
        </p:txBody>
      </p:sp>
      <p:sp>
        <p:nvSpPr>
          <p:cNvPr id="1930" name="Google Shape;1930;p136"/>
          <p:cNvSpPr txBox="1"/>
          <p:nvPr/>
        </p:nvSpPr>
        <p:spPr>
          <a:xfrm>
            <a:off x="264650" y="605686"/>
            <a:ext cx="81804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54698D"/>
                </a:solidFill>
                <a:latin typeface="Open Sans"/>
                <a:ea typeface="Open Sans"/>
                <a:cs typeface="Open Sans"/>
                <a:sym typeface="Open Sans"/>
              </a:rPr>
              <a:t>Which of the following languages do you use? Select all that apply.</a:t>
            </a:r>
            <a:endParaRPr b="0" i="0" sz="1400" u="none" cap="none" strike="noStrike">
              <a:solidFill>
                <a:srgbClr val="54698D"/>
              </a:solidFill>
              <a:latin typeface="Open Sans"/>
              <a:ea typeface="Open Sans"/>
              <a:cs typeface="Open Sans"/>
              <a:sym typeface="Open Sans"/>
            </a:endParaRPr>
          </a:p>
        </p:txBody>
      </p:sp>
      <p:graphicFrame>
        <p:nvGraphicFramePr>
          <p:cNvPr id="1931" name="Google Shape;1931;p136"/>
          <p:cNvGraphicFramePr/>
          <p:nvPr/>
        </p:nvGraphicFramePr>
        <p:xfrm>
          <a:off x="336150" y="1190325"/>
          <a:ext cx="3000000" cy="3000000"/>
        </p:xfrm>
        <a:graphic>
          <a:graphicData uri="http://schemas.openxmlformats.org/drawingml/2006/table">
            <a:tbl>
              <a:tblPr>
                <a:noFill/>
                <a:tableStyleId>{B907E051-0D9A-4C28-A7AF-756DB9D82A98}</a:tableStyleId>
              </a:tblPr>
              <a:tblGrid>
                <a:gridCol w="1205250"/>
                <a:gridCol w="984375"/>
                <a:gridCol w="984375"/>
                <a:gridCol w="984375"/>
                <a:gridCol w="984375"/>
                <a:gridCol w="984375"/>
                <a:gridCol w="984375"/>
              </a:tblGrid>
              <a:tr h="281450">
                <a:tc>
                  <a:txBody>
                    <a:bodyPr>
                      <a:noAutofit/>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solidFill>
                          <a:srgbClr val="54698D"/>
                        </a:solidFill>
                        <a:latin typeface="Open Sans"/>
                        <a:ea typeface="Open Sans"/>
                        <a:cs typeface="Open Sans"/>
                        <a:sym typeface="Open Sans"/>
                      </a:endParaRPr>
                    </a:p>
                  </a:txBody>
                  <a:tcPr marT="91425" marB="91425" marR="91425" marL="91425">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b="1" lang="en" sz="600" u="none" cap="none" strike="noStrike">
                          <a:solidFill>
                            <a:srgbClr val="54698D"/>
                          </a:solidFill>
                          <a:latin typeface="Open Sans"/>
                          <a:ea typeface="Open Sans"/>
                          <a:cs typeface="Open Sans"/>
                          <a:sym typeface="Open Sans"/>
                        </a:rPr>
                        <a:t>Core Coder</a:t>
                      </a:r>
                      <a:endParaRPr b="1" sz="600" u="none" cap="none" strike="noStrike">
                        <a:solidFill>
                          <a:srgbClr val="54698D"/>
                        </a:solidFill>
                        <a:latin typeface="Open Sans"/>
                        <a:ea typeface="Open Sans"/>
                        <a:cs typeface="Open Sans"/>
                        <a:sym typeface="Ope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b="1" lang="en" sz="600" u="none" cap="none" strike="noStrike">
                          <a:solidFill>
                            <a:srgbClr val="54698D"/>
                          </a:solidFill>
                          <a:latin typeface="Open Sans"/>
                          <a:ea typeface="Open Sans"/>
                          <a:cs typeface="Open Sans"/>
                          <a:sym typeface="Open Sans"/>
                        </a:rPr>
                        <a:t>Cloud Architect</a:t>
                      </a:r>
                      <a:endParaRPr b="1" sz="600" u="none" cap="none" strike="noStrike">
                        <a:solidFill>
                          <a:srgbClr val="54698D"/>
                        </a:solidFill>
                        <a:latin typeface="Open Sans"/>
                        <a:ea typeface="Open Sans"/>
                        <a:cs typeface="Open Sans"/>
                        <a:sym typeface="Ope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b="1" lang="en" sz="600" u="none" cap="none" strike="noStrike">
                          <a:solidFill>
                            <a:srgbClr val="54698D"/>
                          </a:solidFill>
                          <a:latin typeface="Open Sans"/>
                          <a:ea typeface="Open Sans"/>
                          <a:cs typeface="Open Sans"/>
                          <a:sym typeface="Open Sans"/>
                        </a:rPr>
                        <a:t>Data Connector</a:t>
                      </a:r>
                      <a:endParaRPr b="1" sz="600" u="none" cap="none" strike="noStrike">
                        <a:solidFill>
                          <a:srgbClr val="54698D"/>
                        </a:solidFill>
                        <a:latin typeface="Open Sans"/>
                        <a:ea typeface="Open Sans"/>
                        <a:cs typeface="Open Sans"/>
                        <a:sym typeface="Ope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b="1" lang="en" sz="600" u="none" cap="none" strike="noStrike">
                          <a:solidFill>
                            <a:srgbClr val="54698D"/>
                          </a:solidFill>
                          <a:latin typeface="Open Sans"/>
                          <a:ea typeface="Open Sans"/>
                          <a:cs typeface="Open Sans"/>
                          <a:sym typeface="Open Sans"/>
                        </a:rPr>
                        <a:t>Quality Champion</a:t>
                      </a:r>
                      <a:endParaRPr b="1" sz="600" u="none" cap="none" strike="noStrike">
                        <a:solidFill>
                          <a:srgbClr val="54698D"/>
                        </a:solidFill>
                        <a:latin typeface="Open Sans"/>
                        <a:ea typeface="Open Sans"/>
                        <a:cs typeface="Open Sans"/>
                        <a:sym typeface="Ope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b="1" lang="en" sz="600" u="none" cap="none" strike="noStrike">
                          <a:solidFill>
                            <a:srgbClr val="54698D"/>
                          </a:solidFill>
                          <a:latin typeface="Open Sans"/>
                          <a:ea typeface="Open Sans"/>
                          <a:cs typeface="Open Sans"/>
                          <a:sym typeface="Open Sans"/>
                        </a:rPr>
                        <a:t>Product Definer</a:t>
                      </a:r>
                      <a:endParaRPr b="1" sz="600" u="none" cap="none" strike="noStrike">
                        <a:solidFill>
                          <a:srgbClr val="54698D"/>
                        </a:solidFill>
                        <a:latin typeface="Open Sans"/>
                        <a:ea typeface="Open Sans"/>
                        <a:cs typeface="Open Sans"/>
                        <a:sym typeface="Ope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b="1" lang="en" sz="600" u="none" cap="none" strike="noStrike">
                          <a:solidFill>
                            <a:srgbClr val="54698D"/>
                          </a:solidFill>
                          <a:latin typeface="Open Sans"/>
                          <a:ea typeface="Open Sans"/>
                          <a:cs typeface="Open Sans"/>
                          <a:sym typeface="Open Sans"/>
                        </a:rPr>
                        <a:t>Total</a:t>
                      </a:r>
                      <a:endParaRPr b="1" sz="600" u="none" cap="none" strike="noStrike">
                        <a:solidFill>
                          <a:srgbClr val="54698D"/>
                        </a:solidFill>
                        <a:latin typeface="Open Sans"/>
                        <a:ea typeface="Open Sans"/>
                        <a:cs typeface="Open Sans"/>
                        <a:sym typeface="Open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12700">
                      <a:solidFill>
                        <a:schemeClr val="lt2"/>
                      </a:solidFill>
                      <a:prstDash val="solid"/>
                      <a:round/>
                      <a:headEnd len="sm" w="sm" type="none"/>
                      <a:tailEnd len="sm" w="sm" type="none"/>
                    </a:lnB>
                  </a:tcPr>
                </a:tc>
              </a:tr>
              <a:tr h="233825">
                <a:tc>
                  <a:txBody>
                    <a:bodyPr>
                      <a:noAutofit/>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solidFill>
                            <a:srgbClr val="54698D"/>
                          </a:solidFill>
                          <a:latin typeface="Open Sans"/>
                          <a:ea typeface="Open Sans"/>
                          <a:cs typeface="Open Sans"/>
                          <a:sym typeface="Open Sans"/>
                        </a:rPr>
                        <a:t>Javascript</a:t>
                      </a:r>
                      <a:endParaRPr b="1"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alpha val="0"/>
                        </a:schemeClr>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72%</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56%</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54%</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43%</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33%</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58%</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alpha val="0"/>
                        </a:scheme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233825">
                <a:tc>
                  <a:txBody>
                    <a:bodyPr>
                      <a:noAutofit/>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solidFill>
                            <a:srgbClr val="54698D"/>
                          </a:solidFill>
                          <a:latin typeface="Open Sans"/>
                          <a:ea typeface="Open Sans"/>
                          <a:cs typeface="Open Sans"/>
                          <a:sym typeface="Open Sans"/>
                        </a:rPr>
                        <a:t>SQL (or SQL Server)</a:t>
                      </a:r>
                      <a:endParaRPr b="1"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alpha val="0"/>
                        </a:schemeClr>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52%</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48%</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52%</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40%</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32%</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47%</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alpha val="0"/>
                        </a:scheme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233825">
                <a:tc>
                  <a:txBody>
                    <a:bodyPr>
                      <a:noAutofit/>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solidFill>
                            <a:srgbClr val="54698D"/>
                          </a:solidFill>
                          <a:latin typeface="Open Sans"/>
                          <a:ea typeface="Open Sans"/>
                          <a:cs typeface="Open Sans"/>
                          <a:sym typeface="Open Sans"/>
                        </a:rPr>
                        <a:t>Java</a:t>
                      </a:r>
                      <a:endParaRPr b="1"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alpha val="0"/>
                        </a:schemeClr>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52%</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38%</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40%</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40%</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24%</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42%</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alpha val="0"/>
                        </a:scheme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233825">
                <a:tc>
                  <a:txBody>
                    <a:bodyPr>
                      <a:noAutofit/>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solidFill>
                            <a:srgbClr val="54698D"/>
                          </a:solidFill>
                          <a:latin typeface="Open Sans"/>
                          <a:ea typeface="Open Sans"/>
                          <a:cs typeface="Open Sans"/>
                          <a:sym typeface="Open Sans"/>
                        </a:rPr>
                        <a:t>C#</a:t>
                      </a:r>
                      <a:endParaRPr b="1"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alpha val="0"/>
                        </a:schemeClr>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21%</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23%</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22%</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16%</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11%</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20%</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alpha val="0"/>
                        </a:scheme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233825">
                <a:tc>
                  <a:txBody>
                    <a:bodyPr>
                      <a:noAutofit/>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solidFill>
                            <a:srgbClr val="54698D"/>
                          </a:solidFill>
                          <a:latin typeface="Open Sans"/>
                          <a:ea typeface="Open Sans"/>
                          <a:cs typeface="Open Sans"/>
                          <a:sym typeface="Open Sans"/>
                        </a:rPr>
                        <a:t>PHP</a:t>
                      </a:r>
                      <a:endParaRPr b="1"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alpha val="0"/>
                        </a:schemeClr>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15%</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18%</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18%</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16%</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12%</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15%</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alpha val="0"/>
                        </a:scheme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233825">
                <a:tc>
                  <a:txBody>
                    <a:bodyPr>
                      <a:noAutofit/>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solidFill>
                            <a:srgbClr val="54698D"/>
                          </a:solidFill>
                          <a:latin typeface="Open Sans"/>
                          <a:ea typeface="Open Sans"/>
                          <a:cs typeface="Open Sans"/>
                          <a:sym typeface="Open Sans"/>
                        </a:rPr>
                        <a:t>Python</a:t>
                      </a:r>
                      <a:endParaRPr b="1"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alpha val="0"/>
                        </a:schemeClr>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8%</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12%</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13%</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11%</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10%</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10%</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alpha val="0"/>
                        </a:scheme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233825">
                <a:tc>
                  <a:txBody>
                    <a:bodyPr>
                      <a:noAutofit/>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solidFill>
                            <a:srgbClr val="54698D"/>
                          </a:solidFill>
                          <a:latin typeface="Open Sans"/>
                          <a:ea typeface="Open Sans"/>
                          <a:cs typeface="Open Sans"/>
                          <a:sym typeface="Open Sans"/>
                        </a:rPr>
                        <a:t>C++</a:t>
                      </a:r>
                      <a:endParaRPr b="1"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alpha val="0"/>
                        </a:schemeClr>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19%</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14%</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16%</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14%</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11%</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16%</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alpha val="0"/>
                        </a:scheme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233825">
                <a:tc>
                  <a:txBody>
                    <a:bodyPr>
                      <a:noAutofit/>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solidFill>
                            <a:srgbClr val="54698D"/>
                          </a:solidFill>
                          <a:latin typeface="Open Sans"/>
                          <a:ea typeface="Open Sans"/>
                          <a:cs typeface="Open Sans"/>
                          <a:sym typeface="Open Sans"/>
                        </a:rPr>
                        <a:t>C</a:t>
                      </a:r>
                      <a:endParaRPr b="1"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alpha val="0"/>
                        </a:schemeClr>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18%</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11%</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13%</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14%</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8%</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14%</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alpha val="0"/>
                        </a:scheme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233825">
                <a:tc>
                  <a:txBody>
                    <a:bodyPr>
                      <a:noAutofit/>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solidFill>
                            <a:srgbClr val="54698D"/>
                          </a:solidFill>
                          <a:latin typeface="Open Sans"/>
                          <a:ea typeface="Open Sans"/>
                          <a:cs typeface="Open Sans"/>
                          <a:sym typeface="Open Sans"/>
                        </a:rPr>
                        <a:t>Node.js</a:t>
                      </a:r>
                      <a:endParaRPr b="1"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alpha val="0"/>
                        </a:schemeClr>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15%</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18%</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15%</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11%</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9%</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14%</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alpha val="0"/>
                        </a:scheme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233825">
                <a:tc>
                  <a:txBody>
                    <a:bodyPr>
                      <a:noAutofit/>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solidFill>
                            <a:srgbClr val="54698D"/>
                          </a:solidFill>
                          <a:latin typeface="Open Sans"/>
                          <a:ea typeface="Open Sans"/>
                          <a:cs typeface="Open Sans"/>
                          <a:sym typeface="Open Sans"/>
                        </a:rPr>
                        <a:t>AngularJS</a:t>
                      </a:r>
                      <a:endParaRPr b="1"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alpha val="0"/>
                        </a:schemeClr>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30%</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25%</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22%</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20%</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13%</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24%</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alpha val="0"/>
                        </a:scheme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233825">
                <a:tc>
                  <a:txBody>
                    <a:bodyPr>
                      <a:noAutofit/>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solidFill>
                            <a:srgbClr val="54698D"/>
                          </a:solidFill>
                          <a:latin typeface="Open Sans"/>
                          <a:ea typeface="Open Sans"/>
                          <a:cs typeface="Open Sans"/>
                          <a:sym typeface="Open Sans"/>
                        </a:rPr>
                        <a:t>Ruby</a:t>
                      </a:r>
                      <a:endParaRPr b="1"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alpha val="0"/>
                        </a:schemeClr>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4%</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4%</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7%</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8%</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3%</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5%</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alpha val="0"/>
                        </a:scheme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233825">
                <a:tc>
                  <a:txBody>
                    <a:bodyPr>
                      <a:noAutofit/>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solidFill>
                            <a:srgbClr val="54698D"/>
                          </a:solidFill>
                          <a:latin typeface="Open Sans"/>
                          <a:ea typeface="Open Sans"/>
                          <a:cs typeface="Open Sans"/>
                          <a:sym typeface="Open Sans"/>
                        </a:rPr>
                        <a:t>Objective-C</a:t>
                      </a:r>
                      <a:endParaRPr b="1"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alpha val="0"/>
                        </a:schemeClr>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alpha val="0"/>
                        </a:scheme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5%</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alpha val="0"/>
                        </a:scheme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6%</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alpha val="0"/>
                        </a:scheme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6%</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alpha val="0"/>
                        </a:scheme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2%</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alpha val="0"/>
                        </a:scheme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4%</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alpha val="0"/>
                        </a:schemeClr>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Clr>
                          <a:srgbClr val="000000"/>
                        </a:buClr>
                        <a:buSzPts val="600"/>
                        <a:buFont typeface="Arial"/>
                        <a:buNone/>
                      </a:pPr>
                      <a:r>
                        <a:rPr lang="en" sz="600" u="none" cap="none" strike="noStrike">
                          <a:solidFill>
                            <a:srgbClr val="54698D"/>
                          </a:solidFill>
                          <a:latin typeface="Open Sans"/>
                          <a:ea typeface="Open Sans"/>
                          <a:cs typeface="Open Sans"/>
                          <a:sym typeface="Open Sans"/>
                        </a:rPr>
                        <a:t>5%</a:t>
                      </a:r>
                      <a:endParaRPr sz="600" u="none" cap="none" strike="noStrike">
                        <a:solidFill>
                          <a:srgbClr val="54698D"/>
                        </a:solidFill>
                        <a:latin typeface="Open Sans"/>
                        <a:ea typeface="Open Sans"/>
                        <a:cs typeface="Open Sans"/>
                        <a:sym typeface="Open Sans"/>
                      </a:endParaRPr>
                    </a:p>
                  </a:txBody>
                  <a:tcPr marT="63500" marB="63500" marR="63500" marL="63500" anchor="ctr">
                    <a:lnL cap="flat" cmpd="sng" w="12700">
                      <a:solidFill>
                        <a:schemeClr val="lt2"/>
                      </a:solidFill>
                      <a:prstDash val="solid"/>
                      <a:round/>
                      <a:headEnd len="sm" w="sm" type="none"/>
                      <a:tailEnd len="sm" w="sm" type="none"/>
                    </a:lnL>
                    <a:lnR cap="flat" cmpd="sng" w="12700">
                      <a:solidFill>
                        <a:schemeClr val="lt2">
                          <a:alpha val="0"/>
                        </a:scheme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alpha val="0"/>
                        </a:schemeClr>
                      </a:solidFill>
                      <a:prstDash val="solid"/>
                      <a:round/>
                      <a:headEnd len="sm" w="sm" type="none"/>
                      <a:tailEnd len="sm" w="sm" type="none"/>
                    </a:lnB>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5" name="Shape 1935"/>
        <p:cNvGrpSpPr/>
        <p:nvPr/>
      </p:nvGrpSpPr>
      <p:grpSpPr>
        <a:xfrm>
          <a:off x="0" y="0"/>
          <a:ext cx="0" cy="0"/>
          <a:chOff x="0" y="0"/>
          <a:chExt cx="0" cy="0"/>
        </a:xfrm>
      </p:grpSpPr>
      <p:sp>
        <p:nvSpPr>
          <p:cNvPr id="1936" name="Google Shape;1936;p137"/>
          <p:cNvSpPr/>
          <p:nvPr/>
        </p:nvSpPr>
        <p:spPr>
          <a:xfrm>
            <a:off x="1872443" y="4169000"/>
            <a:ext cx="6300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137"/>
          <p:cNvSpPr txBox="1"/>
          <p:nvPr/>
        </p:nvSpPr>
        <p:spPr>
          <a:xfrm>
            <a:off x="264650" y="1871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The most commonly used coding tools are </a:t>
            </a:r>
            <a:r>
              <a:rPr b="1" i="0" lang="en" sz="1800" u="none" cap="none" strike="noStrike">
                <a:solidFill>
                  <a:srgbClr val="16325C"/>
                </a:solidFill>
                <a:latin typeface="Open Sans"/>
                <a:ea typeface="Open Sans"/>
                <a:cs typeface="Open Sans"/>
                <a:sym typeface="Open Sans"/>
              </a:rPr>
              <a:t>Eclipse, the Developer Console, and the Force.com IDE plug-in for Eclipse.</a:t>
            </a:r>
            <a:endParaRPr b="1" i="0" sz="1800" u="none" cap="none" strike="noStrike">
              <a:solidFill>
                <a:srgbClr val="16325C"/>
              </a:solidFill>
              <a:latin typeface="Open Sans"/>
              <a:ea typeface="Open Sans"/>
              <a:cs typeface="Open Sans"/>
              <a:sym typeface="Open Sans"/>
            </a:endParaRPr>
          </a:p>
        </p:txBody>
      </p:sp>
      <p:sp>
        <p:nvSpPr>
          <p:cNvPr id="1938" name="Google Shape;1938;p137"/>
          <p:cNvSpPr txBox="1"/>
          <p:nvPr/>
        </p:nvSpPr>
        <p:spPr>
          <a:xfrm>
            <a:off x="264650" y="910486"/>
            <a:ext cx="81804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54698D"/>
                </a:solidFill>
                <a:latin typeface="Open Sans"/>
                <a:ea typeface="Open Sans"/>
                <a:cs typeface="Open Sans"/>
                <a:sym typeface="Open Sans"/>
              </a:rPr>
              <a:t>What tools are your using to code with? Select all that apply.*</a:t>
            </a:r>
            <a:endParaRPr b="0" i="0" sz="1400" u="none" cap="none" strike="noStrike">
              <a:solidFill>
                <a:srgbClr val="54698D"/>
              </a:solidFill>
              <a:latin typeface="Open Sans"/>
              <a:ea typeface="Open Sans"/>
              <a:cs typeface="Open Sans"/>
              <a:sym typeface="Open Sans"/>
            </a:endParaRPr>
          </a:p>
        </p:txBody>
      </p:sp>
      <p:sp>
        <p:nvSpPr>
          <p:cNvPr id="1939" name="Google Shape;1939;p137"/>
          <p:cNvSpPr txBox="1"/>
          <p:nvPr/>
        </p:nvSpPr>
        <p:spPr>
          <a:xfrm>
            <a:off x="264670" y="1404700"/>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Eclipse</a:t>
            </a:r>
            <a:endParaRPr b="0" i="0" sz="1000" u="none" cap="none" strike="noStrike">
              <a:solidFill>
                <a:srgbClr val="344452"/>
              </a:solidFill>
              <a:latin typeface="Open Sans"/>
              <a:ea typeface="Open Sans"/>
              <a:cs typeface="Open Sans"/>
              <a:sym typeface="Open Sans"/>
            </a:endParaRPr>
          </a:p>
        </p:txBody>
      </p:sp>
      <p:sp>
        <p:nvSpPr>
          <p:cNvPr id="1940" name="Google Shape;1940;p137"/>
          <p:cNvSpPr txBox="1"/>
          <p:nvPr/>
        </p:nvSpPr>
        <p:spPr>
          <a:xfrm>
            <a:off x="264670" y="1799603"/>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Developer Console</a:t>
            </a:r>
            <a:endParaRPr b="0" i="0" sz="1000" u="none" cap="none" strike="noStrike">
              <a:solidFill>
                <a:srgbClr val="344452"/>
              </a:solidFill>
              <a:latin typeface="Open Sans"/>
              <a:ea typeface="Open Sans"/>
              <a:cs typeface="Open Sans"/>
              <a:sym typeface="Open Sans"/>
            </a:endParaRPr>
          </a:p>
        </p:txBody>
      </p:sp>
      <p:sp>
        <p:nvSpPr>
          <p:cNvPr id="1941" name="Google Shape;1941;p137"/>
          <p:cNvSpPr txBox="1"/>
          <p:nvPr/>
        </p:nvSpPr>
        <p:spPr>
          <a:xfrm>
            <a:off x="264670" y="2194493"/>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Force.com IDE plug-in for Eclipse</a:t>
            </a:r>
            <a:endParaRPr b="0" i="0" sz="1000" u="none" cap="none" strike="noStrike">
              <a:solidFill>
                <a:srgbClr val="344452"/>
              </a:solidFill>
              <a:latin typeface="Open Sans"/>
              <a:ea typeface="Open Sans"/>
              <a:cs typeface="Open Sans"/>
              <a:sym typeface="Open Sans"/>
            </a:endParaRPr>
          </a:p>
        </p:txBody>
      </p:sp>
      <p:sp>
        <p:nvSpPr>
          <p:cNvPr id="1942" name="Google Shape;1942;p137"/>
          <p:cNvSpPr txBox="1"/>
          <p:nvPr/>
        </p:nvSpPr>
        <p:spPr>
          <a:xfrm>
            <a:off x="264670" y="2589395"/>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Sublime</a:t>
            </a:r>
            <a:endParaRPr b="0" i="0" sz="1000" u="none" cap="none" strike="noStrike">
              <a:solidFill>
                <a:srgbClr val="344452"/>
              </a:solidFill>
              <a:latin typeface="Open Sans"/>
              <a:ea typeface="Open Sans"/>
              <a:cs typeface="Open Sans"/>
              <a:sym typeface="Open Sans"/>
            </a:endParaRPr>
          </a:p>
        </p:txBody>
      </p:sp>
      <p:sp>
        <p:nvSpPr>
          <p:cNvPr id="1943" name="Google Shape;1943;p137"/>
          <p:cNvSpPr txBox="1"/>
          <p:nvPr/>
        </p:nvSpPr>
        <p:spPr>
          <a:xfrm>
            <a:off x="264670" y="2984298"/>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Visual Studio</a:t>
            </a:r>
            <a:endParaRPr b="0" i="0" sz="1000" u="none" cap="none" strike="noStrike">
              <a:solidFill>
                <a:srgbClr val="344452"/>
              </a:solidFill>
              <a:latin typeface="Open Sans"/>
              <a:ea typeface="Open Sans"/>
              <a:cs typeface="Open Sans"/>
              <a:sym typeface="Open Sans"/>
            </a:endParaRPr>
          </a:p>
        </p:txBody>
      </p:sp>
      <p:sp>
        <p:nvSpPr>
          <p:cNvPr id="1944" name="Google Shape;1944;p137"/>
          <p:cNvSpPr txBox="1"/>
          <p:nvPr/>
        </p:nvSpPr>
        <p:spPr>
          <a:xfrm>
            <a:off x="264650" y="3379200"/>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MavensMate</a:t>
            </a:r>
            <a:endParaRPr b="0" i="0" sz="1000" u="none" cap="none" strike="noStrike">
              <a:solidFill>
                <a:srgbClr val="344452"/>
              </a:solidFill>
              <a:latin typeface="Open Sans"/>
              <a:ea typeface="Open Sans"/>
              <a:cs typeface="Open Sans"/>
              <a:sym typeface="Open Sans"/>
            </a:endParaRPr>
          </a:p>
        </p:txBody>
      </p:sp>
      <p:sp>
        <p:nvSpPr>
          <p:cNvPr id="1945" name="Google Shape;1945;p137"/>
          <p:cNvSpPr txBox="1"/>
          <p:nvPr/>
        </p:nvSpPr>
        <p:spPr>
          <a:xfrm>
            <a:off x="264650" y="3774100"/>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Chrome DevTools</a:t>
            </a:r>
            <a:endParaRPr b="0" i="0" sz="1000" u="none" cap="none" strike="noStrike">
              <a:solidFill>
                <a:srgbClr val="344452"/>
              </a:solidFill>
              <a:latin typeface="Open Sans"/>
              <a:ea typeface="Open Sans"/>
              <a:cs typeface="Open Sans"/>
              <a:sym typeface="Open Sans"/>
            </a:endParaRPr>
          </a:p>
        </p:txBody>
      </p:sp>
      <p:sp>
        <p:nvSpPr>
          <p:cNvPr id="1946" name="Google Shape;1946;p137"/>
          <p:cNvSpPr/>
          <p:nvPr/>
        </p:nvSpPr>
        <p:spPr>
          <a:xfrm>
            <a:off x="1872425" y="2978300"/>
            <a:ext cx="17823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137"/>
          <p:cNvSpPr/>
          <p:nvPr/>
        </p:nvSpPr>
        <p:spPr>
          <a:xfrm>
            <a:off x="1872462" y="2583400"/>
            <a:ext cx="21690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137"/>
          <p:cNvSpPr/>
          <p:nvPr/>
        </p:nvSpPr>
        <p:spPr>
          <a:xfrm>
            <a:off x="1872425" y="2188525"/>
            <a:ext cx="38313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137"/>
          <p:cNvSpPr/>
          <p:nvPr/>
        </p:nvSpPr>
        <p:spPr>
          <a:xfrm>
            <a:off x="1872425" y="1793625"/>
            <a:ext cx="44475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137"/>
          <p:cNvSpPr/>
          <p:nvPr/>
        </p:nvSpPr>
        <p:spPr>
          <a:xfrm>
            <a:off x="1872444" y="1398725"/>
            <a:ext cx="44475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137"/>
          <p:cNvSpPr txBox="1"/>
          <p:nvPr/>
        </p:nvSpPr>
        <p:spPr>
          <a:xfrm>
            <a:off x="6319913" y="1398725"/>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52%</a:t>
            </a:r>
            <a:endParaRPr b="0" i="0" sz="1200" u="none" cap="none" strike="noStrike">
              <a:solidFill>
                <a:srgbClr val="344452"/>
              </a:solidFill>
              <a:latin typeface="Open Sans"/>
              <a:ea typeface="Open Sans"/>
              <a:cs typeface="Open Sans"/>
              <a:sym typeface="Open Sans"/>
            </a:endParaRPr>
          </a:p>
        </p:txBody>
      </p:sp>
      <p:sp>
        <p:nvSpPr>
          <p:cNvPr id="1952" name="Google Shape;1952;p137"/>
          <p:cNvSpPr txBox="1"/>
          <p:nvPr/>
        </p:nvSpPr>
        <p:spPr>
          <a:xfrm>
            <a:off x="6319913" y="1793625"/>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52%</a:t>
            </a:r>
            <a:endParaRPr b="0" i="0" sz="1200" u="none" cap="none" strike="noStrike">
              <a:solidFill>
                <a:srgbClr val="344452"/>
              </a:solidFill>
              <a:latin typeface="Open Sans"/>
              <a:ea typeface="Open Sans"/>
              <a:cs typeface="Open Sans"/>
              <a:sym typeface="Open Sans"/>
            </a:endParaRPr>
          </a:p>
        </p:txBody>
      </p:sp>
      <p:sp>
        <p:nvSpPr>
          <p:cNvPr id="1953" name="Google Shape;1953;p137"/>
          <p:cNvSpPr txBox="1"/>
          <p:nvPr/>
        </p:nvSpPr>
        <p:spPr>
          <a:xfrm>
            <a:off x="5698638" y="2188525"/>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45%</a:t>
            </a:r>
            <a:endParaRPr b="0" i="0" sz="1200" u="none" cap="none" strike="noStrike">
              <a:solidFill>
                <a:srgbClr val="344452"/>
              </a:solidFill>
              <a:latin typeface="Open Sans"/>
              <a:ea typeface="Open Sans"/>
              <a:cs typeface="Open Sans"/>
              <a:sym typeface="Open Sans"/>
            </a:endParaRPr>
          </a:p>
        </p:txBody>
      </p:sp>
      <p:sp>
        <p:nvSpPr>
          <p:cNvPr id="1954" name="Google Shape;1954;p137"/>
          <p:cNvSpPr txBox="1"/>
          <p:nvPr/>
        </p:nvSpPr>
        <p:spPr>
          <a:xfrm>
            <a:off x="4041438" y="2583413"/>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25%</a:t>
            </a:r>
            <a:endParaRPr b="0" i="0" sz="1200" u="none" cap="none" strike="noStrike">
              <a:solidFill>
                <a:srgbClr val="344452"/>
              </a:solidFill>
              <a:latin typeface="Open Sans"/>
              <a:ea typeface="Open Sans"/>
              <a:cs typeface="Open Sans"/>
              <a:sym typeface="Open Sans"/>
            </a:endParaRPr>
          </a:p>
        </p:txBody>
      </p:sp>
      <p:sp>
        <p:nvSpPr>
          <p:cNvPr id="1955" name="Google Shape;1955;p137"/>
          <p:cNvSpPr txBox="1"/>
          <p:nvPr/>
        </p:nvSpPr>
        <p:spPr>
          <a:xfrm>
            <a:off x="3654738" y="29783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20%</a:t>
            </a:r>
            <a:endParaRPr b="0" i="0" sz="1200" u="none" cap="none" strike="noStrike">
              <a:solidFill>
                <a:srgbClr val="344452"/>
              </a:solidFill>
              <a:latin typeface="Open Sans"/>
              <a:ea typeface="Open Sans"/>
              <a:cs typeface="Open Sans"/>
              <a:sym typeface="Open Sans"/>
            </a:endParaRPr>
          </a:p>
        </p:txBody>
      </p:sp>
      <p:sp>
        <p:nvSpPr>
          <p:cNvPr id="1956" name="Google Shape;1956;p137"/>
          <p:cNvSpPr/>
          <p:nvPr/>
        </p:nvSpPr>
        <p:spPr>
          <a:xfrm>
            <a:off x="1872444" y="3373200"/>
            <a:ext cx="16419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137"/>
          <p:cNvSpPr txBox="1"/>
          <p:nvPr/>
        </p:nvSpPr>
        <p:spPr>
          <a:xfrm>
            <a:off x="3514388" y="33762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19%</a:t>
            </a:r>
            <a:endParaRPr b="0" i="0" sz="1200" u="none" cap="none" strike="noStrike">
              <a:solidFill>
                <a:srgbClr val="344452"/>
              </a:solidFill>
              <a:latin typeface="Open Sans"/>
              <a:ea typeface="Open Sans"/>
              <a:cs typeface="Open Sans"/>
              <a:sym typeface="Open Sans"/>
            </a:endParaRPr>
          </a:p>
        </p:txBody>
      </p:sp>
      <p:sp>
        <p:nvSpPr>
          <p:cNvPr id="1958" name="Google Shape;1958;p137"/>
          <p:cNvSpPr/>
          <p:nvPr/>
        </p:nvSpPr>
        <p:spPr>
          <a:xfrm>
            <a:off x="1872443" y="3774100"/>
            <a:ext cx="14463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137"/>
          <p:cNvSpPr txBox="1"/>
          <p:nvPr/>
        </p:nvSpPr>
        <p:spPr>
          <a:xfrm>
            <a:off x="3318788" y="37741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16%</a:t>
            </a:r>
            <a:endParaRPr b="0" i="0" sz="1200" u="none" cap="none" strike="noStrike">
              <a:solidFill>
                <a:srgbClr val="344452"/>
              </a:solidFill>
              <a:latin typeface="Open Sans"/>
              <a:ea typeface="Open Sans"/>
              <a:cs typeface="Open Sans"/>
              <a:sym typeface="Open Sans"/>
            </a:endParaRPr>
          </a:p>
        </p:txBody>
      </p:sp>
      <p:cxnSp>
        <p:nvCxnSpPr>
          <p:cNvPr id="1960" name="Google Shape;1960;p137"/>
          <p:cNvCxnSpPr/>
          <p:nvPr/>
        </p:nvCxnSpPr>
        <p:spPr>
          <a:xfrm>
            <a:off x="1872399" y="1339900"/>
            <a:ext cx="0" cy="3216900"/>
          </a:xfrm>
          <a:prstGeom prst="straightConnector1">
            <a:avLst/>
          </a:prstGeom>
          <a:noFill/>
          <a:ln cap="flat" cmpd="sng" w="9525">
            <a:solidFill>
              <a:srgbClr val="000000"/>
            </a:solidFill>
            <a:prstDash val="solid"/>
            <a:round/>
            <a:headEnd len="sm" w="sm" type="none"/>
            <a:tailEnd len="sm" w="sm" type="none"/>
          </a:ln>
        </p:spPr>
      </p:cxnSp>
      <p:sp>
        <p:nvSpPr>
          <p:cNvPr id="1961" name="Google Shape;1961;p137"/>
          <p:cNvSpPr txBox="1"/>
          <p:nvPr/>
        </p:nvSpPr>
        <p:spPr>
          <a:xfrm>
            <a:off x="264650" y="4169000"/>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Atom</a:t>
            </a:r>
            <a:endParaRPr b="0" i="0" sz="1000" u="none" cap="none" strike="noStrike">
              <a:solidFill>
                <a:srgbClr val="344452"/>
              </a:solidFill>
              <a:latin typeface="Open Sans"/>
              <a:ea typeface="Open Sans"/>
              <a:cs typeface="Open Sans"/>
              <a:sym typeface="Open Sans"/>
            </a:endParaRPr>
          </a:p>
        </p:txBody>
      </p:sp>
      <p:sp>
        <p:nvSpPr>
          <p:cNvPr id="1962" name="Google Shape;1962;p137"/>
          <p:cNvSpPr txBox="1"/>
          <p:nvPr/>
        </p:nvSpPr>
        <p:spPr>
          <a:xfrm>
            <a:off x="2492088" y="41690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7%</a:t>
            </a:r>
            <a:endParaRPr b="0" i="0" sz="1200" u="none" cap="none" strike="noStrike">
              <a:solidFill>
                <a:srgbClr val="344452"/>
              </a:solidFill>
              <a:latin typeface="Open Sans"/>
              <a:ea typeface="Open Sans"/>
              <a:cs typeface="Open Sans"/>
              <a:sym typeface="Open Sans"/>
            </a:endParaRPr>
          </a:p>
        </p:txBody>
      </p:sp>
      <p:sp>
        <p:nvSpPr>
          <p:cNvPr id="1963" name="Google Shape;1963;p137"/>
          <p:cNvSpPr txBox="1"/>
          <p:nvPr/>
        </p:nvSpPr>
        <p:spPr>
          <a:xfrm>
            <a:off x="6813500" y="3272200"/>
            <a:ext cx="2031000" cy="12846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 sz="1000" u="none" cap="none" strike="noStrike">
                <a:solidFill>
                  <a:srgbClr val="54698D"/>
                </a:solidFill>
                <a:latin typeface="Open Sans"/>
                <a:ea typeface="Open Sans"/>
                <a:cs typeface="Open Sans"/>
                <a:sym typeface="Open Sans"/>
              </a:rPr>
              <a:t>* Top eight tools shown here. Other options included: IntelliJ, Aside.io, Other, vim/vi, Cloud9, Emacs, CodeEnvy.</a:t>
            </a:r>
            <a:endParaRPr b="0" i="0" sz="1000" u="none" cap="none" strike="noStrike">
              <a:solidFill>
                <a:srgbClr val="54698D"/>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7" name="Shape 1967"/>
        <p:cNvGrpSpPr/>
        <p:nvPr/>
      </p:nvGrpSpPr>
      <p:grpSpPr>
        <a:xfrm>
          <a:off x="0" y="0"/>
          <a:ext cx="0" cy="0"/>
          <a:chOff x="0" y="0"/>
          <a:chExt cx="0" cy="0"/>
        </a:xfrm>
      </p:grpSpPr>
      <p:sp>
        <p:nvSpPr>
          <p:cNvPr id="1968" name="Google Shape;1968;p138"/>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The most preferred source code control system is </a:t>
            </a:r>
            <a:r>
              <a:rPr b="1" i="0" lang="en" sz="1800" u="none" cap="none" strike="noStrike">
                <a:solidFill>
                  <a:srgbClr val="16325C"/>
                </a:solidFill>
                <a:latin typeface="Open Sans"/>
                <a:ea typeface="Open Sans"/>
                <a:cs typeface="Open Sans"/>
                <a:sym typeface="Open Sans"/>
              </a:rPr>
              <a:t>Git</a:t>
            </a:r>
            <a:r>
              <a:rPr b="0" i="0" lang="en" sz="1800" u="none" cap="none" strike="noStrike">
                <a:solidFill>
                  <a:srgbClr val="16325C"/>
                </a:solidFill>
                <a:latin typeface="Open Sans"/>
                <a:ea typeface="Open Sans"/>
                <a:cs typeface="Open Sans"/>
                <a:sym typeface="Open Sans"/>
              </a:rPr>
              <a:t>.</a:t>
            </a:r>
            <a:endParaRPr b="0" i="0" sz="1800" u="none" cap="none" strike="noStrike">
              <a:solidFill>
                <a:srgbClr val="16325C"/>
              </a:solidFill>
              <a:latin typeface="Open Sans"/>
              <a:ea typeface="Open Sans"/>
              <a:cs typeface="Open Sans"/>
              <a:sym typeface="Open Sans"/>
            </a:endParaRPr>
          </a:p>
        </p:txBody>
      </p:sp>
      <p:sp>
        <p:nvSpPr>
          <p:cNvPr id="1969" name="Google Shape;1969;p138"/>
          <p:cNvSpPr txBox="1"/>
          <p:nvPr/>
        </p:nvSpPr>
        <p:spPr>
          <a:xfrm>
            <a:off x="264650" y="605686"/>
            <a:ext cx="81804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54698D"/>
                </a:solidFill>
                <a:latin typeface="Open Sans"/>
                <a:ea typeface="Open Sans"/>
                <a:cs typeface="Open Sans"/>
                <a:sym typeface="Open Sans"/>
              </a:rPr>
              <a:t>Which source code control system(s) do you prefer to use? Select all that apply.</a:t>
            </a:r>
            <a:endParaRPr b="0" i="0" sz="1400" u="none" cap="none" strike="noStrike">
              <a:solidFill>
                <a:srgbClr val="54698D"/>
              </a:solidFill>
              <a:latin typeface="Open Sans"/>
              <a:ea typeface="Open Sans"/>
              <a:cs typeface="Open Sans"/>
              <a:sym typeface="Open Sans"/>
            </a:endParaRPr>
          </a:p>
        </p:txBody>
      </p:sp>
      <p:sp>
        <p:nvSpPr>
          <p:cNvPr id="1970" name="Google Shape;1970;p138"/>
          <p:cNvSpPr txBox="1"/>
          <p:nvPr/>
        </p:nvSpPr>
        <p:spPr>
          <a:xfrm>
            <a:off x="948208" y="1328500"/>
            <a:ext cx="7719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Git</a:t>
            </a:r>
            <a:endParaRPr b="0" i="0" sz="1000" u="none" cap="none" strike="noStrike">
              <a:solidFill>
                <a:srgbClr val="344452"/>
              </a:solidFill>
              <a:latin typeface="Open Sans"/>
              <a:ea typeface="Open Sans"/>
              <a:cs typeface="Open Sans"/>
              <a:sym typeface="Open Sans"/>
            </a:endParaRPr>
          </a:p>
        </p:txBody>
      </p:sp>
      <p:sp>
        <p:nvSpPr>
          <p:cNvPr id="1971" name="Google Shape;1971;p138"/>
          <p:cNvSpPr txBox="1"/>
          <p:nvPr/>
        </p:nvSpPr>
        <p:spPr>
          <a:xfrm>
            <a:off x="948208" y="1723403"/>
            <a:ext cx="7719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SVN</a:t>
            </a:r>
            <a:endParaRPr b="0" i="0" sz="1000" u="none" cap="none" strike="noStrike">
              <a:solidFill>
                <a:srgbClr val="344452"/>
              </a:solidFill>
              <a:latin typeface="Open Sans"/>
              <a:ea typeface="Open Sans"/>
              <a:cs typeface="Open Sans"/>
              <a:sym typeface="Open Sans"/>
            </a:endParaRPr>
          </a:p>
        </p:txBody>
      </p:sp>
      <p:sp>
        <p:nvSpPr>
          <p:cNvPr id="1972" name="Google Shape;1972;p138"/>
          <p:cNvSpPr txBox="1"/>
          <p:nvPr/>
        </p:nvSpPr>
        <p:spPr>
          <a:xfrm>
            <a:off x="948208" y="2118293"/>
            <a:ext cx="7719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TFS</a:t>
            </a:r>
            <a:endParaRPr b="0" i="0" sz="1000" u="none" cap="none" strike="noStrike">
              <a:solidFill>
                <a:srgbClr val="344452"/>
              </a:solidFill>
              <a:latin typeface="Open Sans"/>
              <a:ea typeface="Open Sans"/>
              <a:cs typeface="Open Sans"/>
              <a:sym typeface="Open Sans"/>
            </a:endParaRPr>
          </a:p>
        </p:txBody>
      </p:sp>
      <p:sp>
        <p:nvSpPr>
          <p:cNvPr id="1973" name="Google Shape;1973;p138"/>
          <p:cNvSpPr txBox="1"/>
          <p:nvPr/>
        </p:nvSpPr>
        <p:spPr>
          <a:xfrm>
            <a:off x="948208" y="2513195"/>
            <a:ext cx="7719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CVS</a:t>
            </a:r>
            <a:endParaRPr b="0" i="0" sz="1000" u="none" cap="none" strike="noStrike">
              <a:solidFill>
                <a:srgbClr val="344452"/>
              </a:solidFill>
              <a:latin typeface="Open Sans"/>
              <a:ea typeface="Open Sans"/>
              <a:cs typeface="Open Sans"/>
              <a:sym typeface="Open Sans"/>
            </a:endParaRPr>
          </a:p>
        </p:txBody>
      </p:sp>
      <p:sp>
        <p:nvSpPr>
          <p:cNvPr id="1974" name="Google Shape;1974;p138"/>
          <p:cNvSpPr txBox="1"/>
          <p:nvPr/>
        </p:nvSpPr>
        <p:spPr>
          <a:xfrm>
            <a:off x="948208" y="2908098"/>
            <a:ext cx="7719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None</a:t>
            </a:r>
            <a:endParaRPr b="0" i="0" sz="1000" u="none" cap="none" strike="noStrike">
              <a:solidFill>
                <a:srgbClr val="344452"/>
              </a:solidFill>
              <a:latin typeface="Open Sans"/>
              <a:ea typeface="Open Sans"/>
              <a:cs typeface="Open Sans"/>
              <a:sym typeface="Open Sans"/>
            </a:endParaRPr>
          </a:p>
        </p:txBody>
      </p:sp>
      <p:sp>
        <p:nvSpPr>
          <p:cNvPr id="1975" name="Google Shape;1975;p138"/>
          <p:cNvSpPr txBox="1"/>
          <p:nvPr/>
        </p:nvSpPr>
        <p:spPr>
          <a:xfrm>
            <a:off x="948198" y="3303000"/>
            <a:ext cx="7719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Perforce</a:t>
            </a:r>
            <a:endParaRPr b="0" i="0" sz="1000" u="none" cap="none" strike="noStrike">
              <a:solidFill>
                <a:srgbClr val="344452"/>
              </a:solidFill>
              <a:latin typeface="Open Sans"/>
              <a:ea typeface="Open Sans"/>
              <a:cs typeface="Open Sans"/>
              <a:sym typeface="Open Sans"/>
            </a:endParaRPr>
          </a:p>
        </p:txBody>
      </p:sp>
      <p:sp>
        <p:nvSpPr>
          <p:cNvPr id="1976" name="Google Shape;1976;p138"/>
          <p:cNvSpPr txBox="1"/>
          <p:nvPr/>
        </p:nvSpPr>
        <p:spPr>
          <a:xfrm>
            <a:off x="948198" y="3697900"/>
            <a:ext cx="7719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Other</a:t>
            </a:r>
            <a:endParaRPr b="0" i="0" sz="1000" u="none" cap="none" strike="noStrike">
              <a:solidFill>
                <a:srgbClr val="344452"/>
              </a:solidFill>
              <a:latin typeface="Open Sans"/>
              <a:ea typeface="Open Sans"/>
              <a:cs typeface="Open Sans"/>
              <a:sym typeface="Open Sans"/>
            </a:endParaRPr>
          </a:p>
        </p:txBody>
      </p:sp>
      <p:sp>
        <p:nvSpPr>
          <p:cNvPr id="1977" name="Google Shape;1977;p138"/>
          <p:cNvSpPr/>
          <p:nvPr/>
        </p:nvSpPr>
        <p:spPr>
          <a:xfrm>
            <a:off x="1719975" y="2902100"/>
            <a:ext cx="6168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138"/>
          <p:cNvSpPr/>
          <p:nvPr/>
        </p:nvSpPr>
        <p:spPr>
          <a:xfrm>
            <a:off x="1720025" y="2507200"/>
            <a:ext cx="10635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138"/>
          <p:cNvSpPr/>
          <p:nvPr/>
        </p:nvSpPr>
        <p:spPr>
          <a:xfrm>
            <a:off x="1719975" y="2112325"/>
            <a:ext cx="12549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138"/>
          <p:cNvSpPr/>
          <p:nvPr/>
        </p:nvSpPr>
        <p:spPr>
          <a:xfrm>
            <a:off x="1719975" y="1717425"/>
            <a:ext cx="30651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138"/>
          <p:cNvSpPr/>
          <p:nvPr/>
        </p:nvSpPr>
        <p:spPr>
          <a:xfrm>
            <a:off x="1720000" y="1322525"/>
            <a:ext cx="57225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138"/>
          <p:cNvSpPr txBox="1"/>
          <p:nvPr/>
        </p:nvSpPr>
        <p:spPr>
          <a:xfrm>
            <a:off x="7442488" y="13285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40%</a:t>
            </a:r>
            <a:endParaRPr b="0" i="0" sz="1200" u="none" cap="none" strike="noStrike">
              <a:solidFill>
                <a:srgbClr val="344452"/>
              </a:solidFill>
              <a:latin typeface="Open Sans"/>
              <a:ea typeface="Open Sans"/>
              <a:cs typeface="Open Sans"/>
              <a:sym typeface="Open Sans"/>
            </a:endParaRPr>
          </a:p>
        </p:txBody>
      </p:sp>
      <p:sp>
        <p:nvSpPr>
          <p:cNvPr id="1983" name="Google Shape;1983;p138"/>
          <p:cNvSpPr txBox="1"/>
          <p:nvPr/>
        </p:nvSpPr>
        <p:spPr>
          <a:xfrm>
            <a:off x="4785063" y="1717425"/>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22%</a:t>
            </a:r>
            <a:endParaRPr b="0" i="0" sz="1200" u="none" cap="none" strike="noStrike">
              <a:solidFill>
                <a:srgbClr val="344452"/>
              </a:solidFill>
              <a:latin typeface="Open Sans"/>
              <a:ea typeface="Open Sans"/>
              <a:cs typeface="Open Sans"/>
              <a:sym typeface="Open Sans"/>
            </a:endParaRPr>
          </a:p>
        </p:txBody>
      </p:sp>
      <p:sp>
        <p:nvSpPr>
          <p:cNvPr id="1984" name="Google Shape;1984;p138"/>
          <p:cNvSpPr txBox="1"/>
          <p:nvPr/>
        </p:nvSpPr>
        <p:spPr>
          <a:xfrm>
            <a:off x="2974863" y="2112325"/>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9%</a:t>
            </a:r>
            <a:endParaRPr b="0" i="0" sz="1200" u="none" cap="none" strike="noStrike">
              <a:solidFill>
                <a:srgbClr val="344452"/>
              </a:solidFill>
              <a:latin typeface="Open Sans"/>
              <a:ea typeface="Open Sans"/>
              <a:cs typeface="Open Sans"/>
              <a:sym typeface="Open Sans"/>
            </a:endParaRPr>
          </a:p>
        </p:txBody>
      </p:sp>
      <p:sp>
        <p:nvSpPr>
          <p:cNvPr id="1985" name="Google Shape;1985;p138"/>
          <p:cNvSpPr txBox="1"/>
          <p:nvPr/>
        </p:nvSpPr>
        <p:spPr>
          <a:xfrm>
            <a:off x="2783538" y="2507213"/>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8%</a:t>
            </a:r>
            <a:endParaRPr b="0" i="0" sz="1200" u="none" cap="none" strike="noStrike">
              <a:solidFill>
                <a:srgbClr val="344452"/>
              </a:solidFill>
              <a:latin typeface="Open Sans"/>
              <a:ea typeface="Open Sans"/>
              <a:cs typeface="Open Sans"/>
              <a:sym typeface="Open Sans"/>
            </a:endParaRPr>
          </a:p>
        </p:txBody>
      </p:sp>
      <p:sp>
        <p:nvSpPr>
          <p:cNvPr id="1986" name="Google Shape;1986;p138"/>
          <p:cNvSpPr txBox="1"/>
          <p:nvPr/>
        </p:nvSpPr>
        <p:spPr>
          <a:xfrm>
            <a:off x="2336763" y="29021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4%</a:t>
            </a:r>
            <a:endParaRPr b="0" i="0" sz="1200" u="none" cap="none" strike="noStrike">
              <a:solidFill>
                <a:srgbClr val="344452"/>
              </a:solidFill>
              <a:latin typeface="Open Sans"/>
              <a:ea typeface="Open Sans"/>
              <a:cs typeface="Open Sans"/>
              <a:sym typeface="Open Sans"/>
            </a:endParaRPr>
          </a:p>
        </p:txBody>
      </p:sp>
      <p:sp>
        <p:nvSpPr>
          <p:cNvPr id="1987" name="Google Shape;1987;p138"/>
          <p:cNvSpPr/>
          <p:nvPr/>
        </p:nvSpPr>
        <p:spPr>
          <a:xfrm>
            <a:off x="1720000" y="3297000"/>
            <a:ext cx="4311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138"/>
          <p:cNvSpPr txBox="1"/>
          <p:nvPr/>
        </p:nvSpPr>
        <p:spPr>
          <a:xfrm>
            <a:off x="2151088" y="33000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3%</a:t>
            </a:r>
            <a:endParaRPr b="0" i="0" sz="1200" u="none" cap="none" strike="noStrike">
              <a:solidFill>
                <a:srgbClr val="344452"/>
              </a:solidFill>
              <a:latin typeface="Open Sans"/>
              <a:ea typeface="Open Sans"/>
              <a:cs typeface="Open Sans"/>
              <a:sym typeface="Open Sans"/>
            </a:endParaRPr>
          </a:p>
        </p:txBody>
      </p:sp>
      <p:sp>
        <p:nvSpPr>
          <p:cNvPr id="1989" name="Google Shape;1989;p138"/>
          <p:cNvSpPr/>
          <p:nvPr/>
        </p:nvSpPr>
        <p:spPr>
          <a:xfrm>
            <a:off x="1719999" y="3697900"/>
            <a:ext cx="1584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138"/>
          <p:cNvSpPr txBox="1"/>
          <p:nvPr/>
        </p:nvSpPr>
        <p:spPr>
          <a:xfrm>
            <a:off x="1878438" y="36979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a:t>
            </a:r>
            <a:endParaRPr b="0" i="0" sz="1200" u="none" cap="none" strike="noStrike">
              <a:solidFill>
                <a:srgbClr val="344452"/>
              </a:solidFill>
              <a:latin typeface="Open Sans"/>
              <a:ea typeface="Open Sans"/>
              <a:cs typeface="Open Sans"/>
              <a:sym typeface="Open Sans"/>
            </a:endParaRPr>
          </a:p>
        </p:txBody>
      </p:sp>
      <p:cxnSp>
        <p:nvCxnSpPr>
          <p:cNvPr id="1991" name="Google Shape;1991;p138"/>
          <p:cNvCxnSpPr/>
          <p:nvPr/>
        </p:nvCxnSpPr>
        <p:spPr>
          <a:xfrm>
            <a:off x="1719999" y="1263700"/>
            <a:ext cx="0" cy="279960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5" name="Shape 1995"/>
        <p:cNvGrpSpPr/>
        <p:nvPr/>
      </p:nvGrpSpPr>
      <p:grpSpPr>
        <a:xfrm>
          <a:off x="0" y="0"/>
          <a:ext cx="0" cy="0"/>
          <a:chOff x="0" y="0"/>
          <a:chExt cx="0" cy="0"/>
        </a:xfrm>
      </p:grpSpPr>
      <p:sp>
        <p:nvSpPr>
          <p:cNvPr id="1996" name="Google Shape;1996;p139"/>
          <p:cNvSpPr txBox="1"/>
          <p:nvPr/>
        </p:nvSpPr>
        <p:spPr>
          <a:xfrm>
            <a:off x="264650" y="263350"/>
            <a:ext cx="8579700" cy="705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The most commonly used build tool is the </a:t>
            </a:r>
            <a:r>
              <a:rPr b="1" i="0" lang="en" sz="1800" u="none" cap="none" strike="noStrike">
                <a:solidFill>
                  <a:srgbClr val="16325C"/>
                </a:solidFill>
                <a:latin typeface="Open Sans"/>
                <a:ea typeface="Open Sans"/>
                <a:cs typeface="Open Sans"/>
                <a:sym typeface="Open Sans"/>
              </a:rPr>
              <a:t>Salesforce Ant Deployment Tool.</a:t>
            </a:r>
            <a:r>
              <a:rPr b="0" i="0" lang="en" sz="1800" u="none" cap="none" strike="noStrike">
                <a:solidFill>
                  <a:srgbClr val="16325C"/>
                </a:solidFill>
                <a:latin typeface="Open Sans"/>
                <a:ea typeface="Open Sans"/>
                <a:cs typeface="Open Sans"/>
                <a:sym typeface="Open Sans"/>
              </a:rPr>
              <a:t> </a:t>
            </a:r>
            <a:br>
              <a:rPr b="0" i="0" lang="en" sz="1800" u="none" cap="none" strike="noStrike">
                <a:solidFill>
                  <a:srgbClr val="16325C"/>
                </a:solidFill>
                <a:latin typeface="Open Sans"/>
                <a:ea typeface="Open Sans"/>
                <a:cs typeface="Open Sans"/>
                <a:sym typeface="Open Sans"/>
              </a:rPr>
            </a:br>
            <a:r>
              <a:rPr b="0" i="0" lang="en" sz="1800" u="none" cap="none" strike="noStrike">
                <a:solidFill>
                  <a:srgbClr val="16325C"/>
                </a:solidFill>
                <a:latin typeface="Open Sans"/>
                <a:ea typeface="Open Sans"/>
                <a:cs typeface="Open Sans"/>
                <a:sym typeface="Open Sans"/>
              </a:rPr>
              <a:t>However, </a:t>
            </a:r>
            <a:r>
              <a:rPr b="1" i="0" lang="en" sz="1800" u="none" cap="none" strike="noStrike">
                <a:solidFill>
                  <a:srgbClr val="16325C"/>
                </a:solidFill>
                <a:latin typeface="Open Sans"/>
                <a:ea typeface="Open Sans"/>
                <a:cs typeface="Open Sans"/>
                <a:sym typeface="Open Sans"/>
              </a:rPr>
              <a:t>27% of developers don’t use any of the tools</a:t>
            </a:r>
            <a:r>
              <a:rPr b="0" i="0" lang="en" sz="1800" u="none" cap="none" strike="noStrike">
                <a:solidFill>
                  <a:srgbClr val="16325C"/>
                </a:solidFill>
                <a:latin typeface="Open Sans"/>
                <a:ea typeface="Open Sans"/>
                <a:cs typeface="Open Sans"/>
                <a:sym typeface="Open Sans"/>
              </a:rPr>
              <a:t> listed.</a:t>
            </a:r>
            <a:endParaRPr b="0" i="0" sz="1800" u="none" cap="none" strike="noStrike">
              <a:solidFill>
                <a:srgbClr val="16325C"/>
              </a:solidFill>
              <a:latin typeface="Open Sans"/>
              <a:ea typeface="Open Sans"/>
              <a:cs typeface="Open Sans"/>
              <a:sym typeface="Open Sans"/>
            </a:endParaRPr>
          </a:p>
        </p:txBody>
      </p:sp>
      <p:sp>
        <p:nvSpPr>
          <p:cNvPr id="1997" name="Google Shape;1997;p139"/>
          <p:cNvSpPr txBox="1"/>
          <p:nvPr/>
        </p:nvSpPr>
        <p:spPr>
          <a:xfrm>
            <a:off x="264650" y="968961"/>
            <a:ext cx="81804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54698D"/>
                </a:solidFill>
                <a:latin typeface="Open Sans"/>
                <a:ea typeface="Open Sans"/>
                <a:cs typeface="Open Sans"/>
                <a:sym typeface="Open Sans"/>
              </a:rPr>
              <a:t>What build tools do you use with Salesforce projects? Select all that apply.</a:t>
            </a:r>
            <a:endParaRPr b="0" i="0" sz="1400" u="none" cap="none" strike="noStrike">
              <a:solidFill>
                <a:srgbClr val="54698D"/>
              </a:solidFill>
              <a:latin typeface="Open Sans"/>
              <a:ea typeface="Open Sans"/>
              <a:cs typeface="Open Sans"/>
              <a:sym typeface="Open Sans"/>
            </a:endParaRPr>
          </a:p>
        </p:txBody>
      </p:sp>
      <p:sp>
        <p:nvSpPr>
          <p:cNvPr id="1998" name="Google Shape;1998;p139"/>
          <p:cNvSpPr/>
          <p:nvPr/>
        </p:nvSpPr>
        <p:spPr>
          <a:xfrm>
            <a:off x="2536005" y="3302325"/>
            <a:ext cx="2829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139"/>
          <p:cNvSpPr/>
          <p:nvPr/>
        </p:nvSpPr>
        <p:spPr>
          <a:xfrm>
            <a:off x="2536023" y="2907425"/>
            <a:ext cx="4410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139"/>
          <p:cNvSpPr/>
          <p:nvPr/>
        </p:nvSpPr>
        <p:spPr>
          <a:xfrm>
            <a:off x="2536018" y="2512550"/>
            <a:ext cx="21369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139"/>
          <p:cNvSpPr/>
          <p:nvPr/>
        </p:nvSpPr>
        <p:spPr>
          <a:xfrm>
            <a:off x="2536001" y="2117650"/>
            <a:ext cx="26907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139"/>
          <p:cNvSpPr/>
          <p:nvPr/>
        </p:nvSpPr>
        <p:spPr>
          <a:xfrm>
            <a:off x="2536070" y="1722750"/>
            <a:ext cx="40680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139"/>
          <p:cNvSpPr txBox="1"/>
          <p:nvPr/>
        </p:nvSpPr>
        <p:spPr>
          <a:xfrm>
            <a:off x="6604088" y="1722750"/>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41%</a:t>
            </a:r>
            <a:endParaRPr b="0" i="0" sz="1200" u="none" cap="none" strike="noStrike">
              <a:solidFill>
                <a:srgbClr val="344452"/>
              </a:solidFill>
              <a:latin typeface="Open Sans"/>
              <a:ea typeface="Open Sans"/>
              <a:cs typeface="Open Sans"/>
              <a:sym typeface="Open Sans"/>
            </a:endParaRPr>
          </a:p>
        </p:txBody>
      </p:sp>
      <p:sp>
        <p:nvSpPr>
          <p:cNvPr id="2004" name="Google Shape;2004;p139"/>
          <p:cNvSpPr txBox="1"/>
          <p:nvPr/>
        </p:nvSpPr>
        <p:spPr>
          <a:xfrm>
            <a:off x="5226688" y="2117650"/>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27%</a:t>
            </a:r>
            <a:endParaRPr b="0" i="0" sz="1200" u="none" cap="none" strike="noStrike">
              <a:solidFill>
                <a:srgbClr val="344452"/>
              </a:solidFill>
              <a:latin typeface="Open Sans"/>
              <a:ea typeface="Open Sans"/>
              <a:cs typeface="Open Sans"/>
              <a:sym typeface="Open Sans"/>
            </a:endParaRPr>
          </a:p>
        </p:txBody>
      </p:sp>
      <p:sp>
        <p:nvSpPr>
          <p:cNvPr id="2005" name="Google Shape;2005;p139"/>
          <p:cNvSpPr txBox="1"/>
          <p:nvPr/>
        </p:nvSpPr>
        <p:spPr>
          <a:xfrm>
            <a:off x="4672913" y="2512550"/>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21%</a:t>
            </a:r>
            <a:endParaRPr b="0" i="0" sz="1200" u="none" cap="none" strike="noStrike">
              <a:solidFill>
                <a:srgbClr val="344452"/>
              </a:solidFill>
              <a:latin typeface="Open Sans"/>
              <a:ea typeface="Open Sans"/>
              <a:cs typeface="Open Sans"/>
              <a:sym typeface="Open Sans"/>
            </a:endParaRPr>
          </a:p>
        </p:txBody>
      </p:sp>
      <p:sp>
        <p:nvSpPr>
          <p:cNvPr id="2006" name="Google Shape;2006;p139"/>
          <p:cNvSpPr txBox="1"/>
          <p:nvPr/>
        </p:nvSpPr>
        <p:spPr>
          <a:xfrm>
            <a:off x="2977013" y="2907438"/>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5%</a:t>
            </a:r>
            <a:endParaRPr b="0" i="0" sz="1200" u="none" cap="none" strike="noStrike">
              <a:solidFill>
                <a:srgbClr val="344452"/>
              </a:solidFill>
              <a:latin typeface="Open Sans"/>
              <a:ea typeface="Open Sans"/>
              <a:cs typeface="Open Sans"/>
              <a:sym typeface="Open Sans"/>
            </a:endParaRPr>
          </a:p>
        </p:txBody>
      </p:sp>
      <p:sp>
        <p:nvSpPr>
          <p:cNvPr id="2007" name="Google Shape;2007;p139"/>
          <p:cNvSpPr txBox="1"/>
          <p:nvPr/>
        </p:nvSpPr>
        <p:spPr>
          <a:xfrm>
            <a:off x="2818888" y="3302325"/>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3%</a:t>
            </a:r>
            <a:endParaRPr b="0" i="0" sz="1200" u="none" cap="none" strike="noStrike">
              <a:solidFill>
                <a:srgbClr val="344452"/>
              </a:solidFill>
              <a:latin typeface="Open Sans"/>
              <a:ea typeface="Open Sans"/>
              <a:cs typeface="Open Sans"/>
              <a:sym typeface="Open Sans"/>
            </a:endParaRPr>
          </a:p>
        </p:txBody>
      </p:sp>
      <p:sp>
        <p:nvSpPr>
          <p:cNvPr id="2008" name="Google Shape;2008;p139"/>
          <p:cNvSpPr txBox="1"/>
          <p:nvPr/>
        </p:nvSpPr>
        <p:spPr>
          <a:xfrm>
            <a:off x="276525" y="1722750"/>
            <a:ext cx="2259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SFDC Ant Deployment Tool</a:t>
            </a:r>
            <a:endParaRPr b="0" i="0" sz="1200" u="none" cap="none" strike="noStrike">
              <a:solidFill>
                <a:srgbClr val="344452"/>
              </a:solidFill>
              <a:latin typeface="Open Sans"/>
              <a:ea typeface="Open Sans"/>
              <a:cs typeface="Open Sans"/>
              <a:sym typeface="Open Sans"/>
            </a:endParaRPr>
          </a:p>
        </p:txBody>
      </p:sp>
      <p:sp>
        <p:nvSpPr>
          <p:cNvPr id="2009" name="Google Shape;2009;p139"/>
          <p:cNvSpPr txBox="1"/>
          <p:nvPr/>
        </p:nvSpPr>
        <p:spPr>
          <a:xfrm>
            <a:off x="276753" y="2117650"/>
            <a:ext cx="2259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None</a:t>
            </a:r>
            <a:endParaRPr b="0" i="0" sz="1200" u="none" cap="none" strike="noStrike">
              <a:solidFill>
                <a:srgbClr val="344452"/>
              </a:solidFill>
              <a:latin typeface="Open Sans"/>
              <a:ea typeface="Open Sans"/>
              <a:cs typeface="Open Sans"/>
              <a:sym typeface="Open Sans"/>
            </a:endParaRPr>
          </a:p>
        </p:txBody>
      </p:sp>
      <p:sp>
        <p:nvSpPr>
          <p:cNvPr id="2010" name="Google Shape;2010;p139"/>
          <p:cNvSpPr txBox="1"/>
          <p:nvPr/>
        </p:nvSpPr>
        <p:spPr>
          <a:xfrm>
            <a:off x="276753" y="2512541"/>
            <a:ext cx="2259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Maven</a:t>
            </a:r>
            <a:endParaRPr b="0" i="0" sz="1200" u="none" cap="none" strike="noStrike">
              <a:solidFill>
                <a:srgbClr val="344452"/>
              </a:solidFill>
              <a:latin typeface="Open Sans"/>
              <a:ea typeface="Open Sans"/>
              <a:cs typeface="Open Sans"/>
              <a:sym typeface="Open Sans"/>
            </a:endParaRPr>
          </a:p>
        </p:txBody>
      </p:sp>
      <p:sp>
        <p:nvSpPr>
          <p:cNvPr id="2011" name="Google Shape;2011;p139"/>
          <p:cNvSpPr txBox="1"/>
          <p:nvPr/>
        </p:nvSpPr>
        <p:spPr>
          <a:xfrm>
            <a:off x="276753" y="2907445"/>
            <a:ext cx="2259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Gradle</a:t>
            </a:r>
            <a:endParaRPr b="0" i="0" sz="1200" u="none" cap="none" strike="noStrike">
              <a:solidFill>
                <a:srgbClr val="344452"/>
              </a:solidFill>
              <a:latin typeface="Open Sans"/>
              <a:ea typeface="Open Sans"/>
              <a:cs typeface="Open Sans"/>
              <a:sym typeface="Open Sans"/>
            </a:endParaRPr>
          </a:p>
        </p:txBody>
      </p:sp>
      <p:sp>
        <p:nvSpPr>
          <p:cNvPr id="2012" name="Google Shape;2012;p139"/>
          <p:cNvSpPr/>
          <p:nvPr/>
        </p:nvSpPr>
        <p:spPr>
          <a:xfrm>
            <a:off x="2536025" y="3697225"/>
            <a:ext cx="1848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139"/>
          <p:cNvSpPr txBox="1"/>
          <p:nvPr/>
        </p:nvSpPr>
        <p:spPr>
          <a:xfrm>
            <a:off x="276753" y="3302348"/>
            <a:ext cx="2259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Other</a:t>
            </a:r>
            <a:endParaRPr b="0" i="0" sz="1200" u="none" cap="none" strike="noStrike">
              <a:solidFill>
                <a:srgbClr val="344452"/>
              </a:solidFill>
              <a:latin typeface="Open Sans"/>
              <a:ea typeface="Open Sans"/>
              <a:cs typeface="Open Sans"/>
              <a:sym typeface="Open Sans"/>
            </a:endParaRPr>
          </a:p>
        </p:txBody>
      </p:sp>
      <p:sp>
        <p:nvSpPr>
          <p:cNvPr id="2014" name="Google Shape;2014;p139"/>
          <p:cNvSpPr txBox="1"/>
          <p:nvPr/>
        </p:nvSpPr>
        <p:spPr>
          <a:xfrm>
            <a:off x="2720813" y="3697225"/>
            <a:ext cx="9297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a:t>
            </a:r>
            <a:endParaRPr b="0" i="0" sz="1200" u="none" cap="none" strike="noStrike">
              <a:solidFill>
                <a:srgbClr val="344452"/>
              </a:solidFill>
              <a:latin typeface="Open Sans"/>
              <a:ea typeface="Open Sans"/>
              <a:cs typeface="Open Sans"/>
              <a:sym typeface="Open Sans"/>
            </a:endParaRPr>
          </a:p>
        </p:txBody>
      </p:sp>
      <p:cxnSp>
        <p:nvCxnSpPr>
          <p:cNvPr id="2015" name="Google Shape;2015;p139"/>
          <p:cNvCxnSpPr/>
          <p:nvPr/>
        </p:nvCxnSpPr>
        <p:spPr>
          <a:xfrm>
            <a:off x="2536038" y="1663925"/>
            <a:ext cx="0" cy="2434200"/>
          </a:xfrm>
          <a:prstGeom prst="straightConnector1">
            <a:avLst/>
          </a:prstGeom>
          <a:noFill/>
          <a:ln cap="flat" cmpd="sng" w="9525">
            <a:solidFill>
              <a:srgbClr val="000000"/>
            </a:solidFill>
            <a:prstDash val="solid"/>
            <a:round/>
            <a:headEnd len="sm" w="sm" type="none"/>
            <a:tailEnd len="sm" w="sm" type="none"/>
          </a:ln>
        </p:spPr>
      </p:cxnSp>
      <p:sp>
        <p:nvSpPr>
          <p:cNvPr id="2016" name="Google Shape;2016;p139"/>
          <p:cNvSpPr txBox="1"/>
          <p:nvPr/>
        </p:nvSpPr>
        <p:spPr>
          <a:xfrm>
            <a:off x="276753" y="3697249"/>
            <a:ext cx="22593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Cumulus CI</a:t>
            </a:r>
            <a:endParaRPr b="0" i="0" sz="1200" u="none" cap="none" strike="noStrike">
              <a:solidFill>
                <a:srgbClr val="344452"/>
              </a:solidFill>
              <a:latin typeface="Open Sans"/>
              <a:ea typeface="Open Sans"/>
              <a:cs typeface="Open Sans"/>
              <a:sym typeface="Open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0" name="Shape 2020"/>
        <p:cNvGrpSpPr/>
        <p:nvPr/>
      </p:nvGrpSpPr>
      <p:grpSpPr>
        <a:xfrm>
          <a:off x="0" y="0"/>
          <a:ext cx="0" cy="0"/>
          <a:chOff x="0" y="0"/>
          <a:chExt cx="0" cy="0"/>
        </a:xfrm>
      </p:grpSpPr>
      <p:sp>
        <p:nvSpPr>
          <p:cNvPr id="2021" name="Google Shape;2021;p140"/>
          <p:cNvSpPr txBox="1"/>
          <p:nvPr/>
        </p:nvSpPr>
        <p:spPr>
          <a:xfrm>
            <a:off x="264650" y="263350"/>
            <a:ext cx="85797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16325C"/>
                </a:solidFill>
                <a:latin typeface="Open Sans"/>
                <a:ea typeface="Open Sans"/>
                <a:cs typeface="Open Sans"/>
                <a:sym typeface="Open Sans"/>
              </a:rPr>
              <a:t>The most commonly used deployment tool is the </a:t>
            </a:r>
            <a:r>
              <a:rPr b="1" i="0" lang="en" sz="1800" u="none" cap="none" strike="noStrike">
                <a:solidFill>
                  <a:srgbClr val="16325C"/>
                </a:solidFill>
                <a:latin typeface="Open Sans"/>
                <a:ea typeface="Open Sans"/>
                <a:cs typeface="Open Sans"/>
                <a:sym typeface="Open Sans"/>
              </a:rPr>
              <a:t>Force.com IDE.</a:t>
            </a:r>
            <a:endParaRPr b="1" i="0" sz="1800" u="none" cap="none" strike="noStrike">
              <a:solidFill>
                <a:srgbClr val="16325C"/>
              </a:solidFill>
              <a:latin typeface="Open Sans"/>
              <a:ea typeface="Open Sans"/>
              <a:cs typeface="Open Sans"/>
              <a:sym typeface="Open Sans"/>
            </a:endParaRPr>
          </a:p>
        </p:txBody>
      </p:sp>
      <p:sp>
        <p:nvSpPr>
          <p:cNvPr id="2022" name="Google Shape;2022;p140"/>
          <p:cNvSpPr txBox="1"/>
          <p:nvPr/>
        </p:nvSpPr>
        <p:spPr>
          <a:xfrm>
            <a:off x="264650" y="605686"/>
            <a:ext cx="81804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54698D"/>
                </a:solidFill>
                <a:latin typeface="Open Sans"/>
                <a:ea typeface="Open Sans"/>
                <a:cs typeface="Open Sans"/>
                <a:sym typeface="Open Sans"/>
              </a:rPr>
              <a:t>What do you use to help with deployment? Select all that apply.</a:t>
            </a:r>
            <a:endParaRPr b="0" i="0" sz="1400" u="none" cap="none" strike="noStrike">
              <a:solidFill>
                <a:srgbClr val="54698D"/>
              </a:solidFill>
              <a:latin typeface="Open Sans"/>
              <a:ea typeface="Open Sans"/>
              <a:cs typeface="Open Sans"/>
              <a:sym typeface="Open Sans"/>
            </a:endParaRPr>
          </a:p>
        </p:txBody>
      </p:sp>
      <p:sp>
        <p:nvSpPr>
          <p:cNvPr id="2023" name="Google Shape;2023;p140"/>
          <p:cNvSpPr/>
          <p:nvPr/>
        </p:nvSpPr>
        <p:spPr>
          <a:xfrm>
            <a:off x="1872400" y="4016600"/>
            <a:ext cx="1833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140"/>
          <p:cNvSpPr txBox="1"/>
          <p:nvPr/>
        </p:nvSpPr>
        <p:spPr>
          <a:xfrm>
            <a:off x="264670" y="1252300"/>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Force.com IDE</a:t>
            </a:r>
            <a:endParaRPr b="0" i="0" sz="1000" u="none" cap="none" strike="noStrike">
              <a:solidFill>
                <a:srgbClr val="344452"/>
              </a:solidFill>
              <a:latin typeface="Open Sans"/>
              <a:ea typeface="Open Sans"/>
              <a:cs typeface="Open Sans"/>
              <a:sym typeface="Open Sans"/>
            </a:endParaRPr>
          </a:p>
        </p:txBody>
      </p:sp>
      <p:sp>
        <p:nvSpPr>
          <p:cNvPr id="2025" name="Google Shape;2025;p140"/>
          <p:cNvSpPr txBox="1"/>
          <p:nvPr/>
        </p:nvSpPr>
        <p:spPr>
          <a:xfrm>
            <a:off x="264670" y="1647203"/>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Workbench</a:t>
            </a:r>
            <a:endParaRPr b="0" i="0" sz="1000" u="none" cap="none" strike="noStrike">
              <a:solidFill>
                <a:srgbClr val="344452"/>
              </a:solidFill>
              <a:latin typeface="Open Sans"/>
              <a:ea typeface="Open Sans"/>
              <a:cs typeface="Open Sans"/>
              <a:sym typeface="Open Sans"/>
            </a:endParaRPr>
          </a:p>
        </p:txBody>
      </p:sp>
      <p:sp>
        <p:nvSpPr>
          <p:cNvPr id="2026" name="Google Shape;2026;p140"/>
          <p:cNvSpPr txBox="1"/>
          <p:nvPr/>
        </p:nvSpPr>
        <p:spPr>
          <a:xfrm>
            <a:off x="264670" y="2042093"/>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Change Sets</a:t>
            </a:r>
            <a:endParaRPr b="0" i="0" sz="1000" u="none" cap="none" strike="noStrike">
              <a:solidFill>
                <a:srgbClr val="344452"/>
              </a:solidFill>
              <a:latin typeface="Open Sans"/>
              <a:ea typeface="Open Sans"/>
              <a:cs typeface="Open Sans"/>
              <a:sym typeface="Open Sans"/>
            </a:endParaRPr>
          </a:p>
        </p:txBody>
      </p:sp>
      <p:sp>
        <p:nvSpPr>
          <p:cNvPr id="2027" name="Google Shape;2027;p140"/>
          <p:cNvSpPr txBox="1"/>
          <p:nvPr/>
        </p:nvSpPr>
        <p:spPr>
          <a:xfrm>
            <a:off x="264670" y="2436995"/>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None</a:t>
            </a:r>
            <a:endParaRPr b="0" i="0" sz="1000" u="none" cap="none" strike="noStrike">
              <a:solidFill>
                <a:srgbClr val="344452"/>
              </a:solidFill>
              <a:latin typeface="Open Sans"/>
              <a:ea typeface="Open Sans"/>
              <a:cs typeface="Open Sans"/>
              <a:sym typeface="Open Sans"/>
            </a:endParaRPr>
          </a:p>
        </p:txBody>
      </p:sp>
      <p:sp>
        <p:nvSpPr>
          <p:cNvPr id="2028" name="Google Shape;2028;p140"/>
          <p:cNvSpPr txBox="1"/>
          <p:nvPr/>
        </p:nvSpPr>
        <p:spPr>
          <a:xfrm>
            <a:off x="264670" y="2831898"/>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Other</a:t>
            </a:r>
            <a:endParaRPr b="0" i="0" sz="1000" u="none" cap="none" strike="noStrike">
              <a:solidFill>
                <a:srgbClr val="344452"/>
              </a:solidFill>
              <a:latin typeface="Open Sans"/>
              <a:ea typeface="Open Sans"/>
              <a:cs typeface="Open Sans"/>
              <a:sym typeface="Open Sans"/>
            </a:endParaRPr>
          </a:p>
        </p:txBody>
      </p:sp>
      <p:sp>
        <p:nvSpPr>
          <p:cNvPr id="2029" name="Google Shape;2029;p140"/>
          <p:cNvSpPr txBox="1"/>
          <p:nvPr/>
        </p:nvSpPr>
        <p:spPr>
          <a:xfrm>
            <a:off x="264650" y="3226800"/>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Autorabit</a:t>
            </a:r>
            <a:endParaRPr b="0" i="0" sz="1000" u="none" cap="none" strike="noStrike">
              <a:solidFill>
                <a:srgbClr val="344452"/>
              </a:solidFill>
              <a:latin typeface="Open Sans"/>
              <a:ea typeface="Open Sans"/>
              <a:cs typeface="Open Sans"/>
              <a:sym typeface="Open Sans"/>
            </a:endParaRPr>
          </a:p>
        </p:txBody>
      </p:sp>
      <p:sp>
        <p:nvSpPr>
          <p:cNvPr id="2030" name="Google Shape;2030;p140"/>
          <p:cNvSpPr txBox="1"/>
          <p:nvPr/>
        </p:nvSpPr>
        <p:spPr>
          <a:xfrm>
            <a:off x="264650" y="3621700"/>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Copado</a:t>
            </a:r>
            <a:endParaRPr b="0" i="0" sz="1000" u="none" cap="none" strike="noStrike">
              <a:solidFill>
                <a:srgbClr val="344452"/>
              </a:solidFill>
              <a:latin typeface="Open Sans"/>
              <a:ea typeface="Open Sans"/>
              <a:cs typeface="Open Sans"/>
              <a:sym typeface="Open Sans"/>
            </a:endParaRPr>
          </a:p>
        </p:txBody>
      </p:sp>
      <p:sp>
        <p:nvSpPr>
          <p:cNvPr id="2031" name="Google Shape;2031;p140"/>
          <p:cNvSpPr/>
          <p:nvPr/>
        </p:nvSpPr>
        <p:spPr>
          <a:xfrm>
            <a:off x="1872375" y="2825900"/>
            <a:ext cx="3843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140"/>
          <p:cNvSpPr/>
          <p:nvPr/>
        </p:nvSpPr>
        <p:spPr>
          <a:xfrm>
            <a:off x="1872425" y="2431000"/>
            <a:ext cx="12633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140"/>
          <p:cNvSpPr/>
          <p:nvPr/>
        </p:nvSpPr>
        <p:spPr>
          <a:xfrm>
            <a:off x="1872375" y="2036125"/>
            <a:ext cx="22392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140"/>
          <p:cNvSpPr/>
          <p:nvPr/>
        </p:nvSpPr>
        <p:spPr>
          <a:xfrm>
            <a:off x="1872375" y="1641225"/>
            <a:ext cx="26616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140"/>
          <p:cNvSpPr/>
          <p:nvPr/>
        </p:nvSpPr>
        <p:spPr>
          <a:xfrm>
            <a:off x="1872400" y="1246325"/>
            <a:ext cx="43296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140"/>
          <p:cNvSpPr txBox="1"/>
          <p:nvPr/>
        </p:nvSpPr>
        <p:spPr>
          <a:xfrm>
            <a:off x="6202013" y="1241688"/>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54%</a:t>
            </a:r>
            <a:endParaRPr b="0" i="0" sz="1200" u="none" cap="none" strike="noStrike">
              <a:solidFill>
                <a:srgbClr val="344452"/>
              </a:solidFill>
              <a:latin typeface="Open Sans"/>
              <a:ea typeface="Open Sans"/>
              <a:cs typeface="Open Sans"/>
              <a:sym typeface="Open Sans"/>
            </a:endParaRPr>
          </a:p>
        </p:txBody>
      </p:sp>
      <p:sp>
        <p:nvSpPr>
          <p:cNvPr id="2037" name="Google Shape;2037;p140"/>
          <p:cNvSpPr txBox="1"/>
          <p:nvPr/>
        </p:nvSpPr>
        <p:spPr>
          <a:xfrm>
            <a:off x="4533963" y="1641225"/>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33%</a:t>
            </a:r>
            <a:endParaRPr b="0" i="0" sz="1200" u="none" cap="none" strike="noStrike">
              <a:solidFill>
                <a:srgbClr val="344452"/>
              </a:solidFill>
              <a:latin typeface="Open Sans"/>
              <a:ea typeface="Open Sans"/>
              <a:cs typeface="Open Sans"/>
              <a:sym typeface="Open Sans"/>
            </a:endParaRPr>
          </a:p>
        </p:txBody>
      </p:sp>
      <p:sp>
        <p:nvSpPr>
          <p:cNvPr id="2038" name="Google Shape;2038;p140"/>
          <p:cNvSpPr txBox="1"/>
          <p:nvPr/>
        </p:nvSpPr>
        <p:spPr>
          <a:xfrm>
            <a:off x="4107138" y="2036125"/>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28%</a:t>
            </a:r>
            <a:endParaRPr b="0" i="0" sz="1200" u="none" cap="none" strike="noStrike">
              <a:solidFill>
                <a:srgbClr val="344452"/>
              </a:solidFill>
              <a:latin typeface="Open Sans"/>
              <a:ea typeface="Open Sans"/>
              <a:cs typeface="Open Sans"/>
              <a:sym typeface="Open Sans"/>
            </a:endParaRPr>
          </a:p>
        </p:txBody>
      </p:sp>
      <p:sp>
        <p:nvSpPr>
          <p:cNvPr id="2039" name="Google Shape;2039;p140"/>
          <p:cNvSpPr txBox="1"/>
          <p:nvPr/>
        </p:nvSpPr>
        <p:spPr>
          <a:xfrm>
            <a:off x="3135713" y="2431013"/>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16%</a:t>
            </a:r>
            <a:endParaRPr b="0" i="0" sz="1200" u="none" cap="none" strike="noStrike">
              <a:solidFill>
                <a:srgbClr val="344452"/>
              </a:solidFill>
              <a:latin typeface="Open Sans"/>
              <a:ea typeface="Open Sans"/>
              <a:cs typeface="Open Sans"/>
              <a:sym typeface="Open Sans"/>
            </a:endParaRPr>
          </a:p>
        </p:txBody>
      </p:sp>
      <p:sp>
        <p:nvSpPr>
          <p:cNvPr id="2040" name="Google Shape;2040;p140"/>
          <p:cNvSpPr txBox="1"/>
          <p:nvPr/>
        </p:nvSpPr>
        <p:spPr>
          <a:xfrm>
            <a:off x="2256663" y="28259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5%</a:t>
            </a:r>
            <a:endParaRPr b="0" i="0" sz="1200" u="none" cap="none" strike="noStrike">
              <a:solidFill>
                <a:srgbClr val="344452"/>
              </a:solidFill>
              <a:latin typeface="Open Sans"/>
              <a:ea typeface="Open Sans"/>
              <a:cs typeface="Open Sans"/>
              <a:sym typeface="Open Sans"/>
            </a:endParaRPr>
          </a:p>
        </p:txBody>
      </p:sp>
      <p:sp>
        <p:nvSpPr>
          <p:cNvPr id="2041" name="Google Shape;2041;p140"/>
          <p:cNvSpPr/>
          <p:nvPr/>
        </p:nvSpPr>
        <p:spPr>
          <a:xfrm>
            <a:off x="1872400" y="3220800"/>
            <a:ext cx="1833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140"/>
          <p:cNvSpPr txBox="1"/>
          <p:nvPr/>
        </p:nvSpPr>
        <p:spPr>
          <a:xfrm>
            <a:off x="2055738" y="32238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a:t>
            </a:r>
            <a:endParaRPr b="0" i="0" sz="1200" u="none" cap="none" strike="noStrike">
              <a:solidFill>
                <a:srgbClr val="344452"/>
              </a:solidFill>
              <a:latin typeface="Open Sans"/>
              <a:ea typeface="Open Sans"/>
              <a:cs typeface="Open Sans"/>
              <a:sym typeface="Open Sans"/>
            </a:endParaRPr>
          </a:p>
        </p:txBody>
      </p:sp>
      <p:sp>
        <p:nvSpPr>
          <p:cNvPr id="2043" name="Google Shape;2043;p140"/>
          <p:cNvSpPr/>
          <p:nvPr/>
        </p:nvSpPr>
        <p:spPr>
          <a:xfrm>
            <a:off x="1872399" y="3621700"/>
            <a:ext cx="183300" cy="317400"/>
          </a:xfrm>
          <a:prstGeom prst="rect">
            <a:avLst/>
          </a:prstGeom>
          <a:solidFill>
            <a:srgbClr val="696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140"/>
          <p:cNvSpPr txBox="1"/>
          <p:nvPr/>
        </p:nvSpPr>
        <p:spPr>
          <a:xfrm>
            <a:off x="2055738" y="36217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a:t>
            </a:r>
            <a:endParaRPr b="0" i="0" sz="1200" u="none" cap="none" strike="noStrike">
              <a:solidFill>
                <a:srgbClr val="344452"/>
              </a:solidFill>
              <a:latin typeface="Open Sans"/>
              <a:ea typeface="Open Sans"/>
              <a:cs typeface="Open Sans"/>
              <a:sym typeface="Open Sans"/>
            </a:endParaRPr>
          </a:p>
        </p:txBody>
      </p:sp>
      <p:cxnSp>
        <p:nvCxnSpPr>
          <p:cNvPr id="2045" name="Google Shape;2045;p140"/>
          <p:cNvCxnSpPr/>
          <p:nvPr/>
        </p:nvCxnSpPr>
        <p:spPr>
          <a:xfrm>
            <a:off x="1872399" y="1187500"/>
            <a:ext cx="0" cy="3216900"/>
          </a:xfrm>
          <a:prstGeom prst="straightConnector1">
            <a:avLst/>
          </a:prstGeom>
          <a:noFill/>
          <a:ln cap="flat" cmpd="sng" w="9525">
            <a:solidFill>
              <a:srgbClr val="000000"/>
            </a:solidFill>
            <a:prstDash val="solid"/>
            <a:round/>
            <a:headEnd len="sm" w="sm" type="none"/>
            <a:tailEnd len="sm" w="sm" type="none"/>
          </a:ln>
        </p:spPr>
      </p:cxnSp>
      <p:sp>
        <p:nvSpPr>
          <p:cNvPr id="2046" name="Google Shape;2046;p140"/>
          <p:cNvSpPr txBox="1"/>
          <p:nvPr/>
        </p:nvSpPr>
        <p:spPr>
          <a:xfrm>
            <a:off x="264650" y="4016600"/>
            <a:ext cx="1607700" cy="31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344452"/>
                </a:solidFill>
                <a:latin typeface="Open Sans"/>
                <a:ea typeface="Open Sans"/>
                <a:cs typeface="Open Sans"/>
                <a:sym typeface="Open Sans"/>
              </a:rPr>
              <a:t>Gearset</a:t>
            </a:r>
            <a:endParaRPr b="0" i="0" sz="1000" u="none" cap="none" strike="noStrike">
              <a:solidFill>
                <a:srgbClr val="344452"/>
              </a:solidFill>
              <a:latin typeface="Open Sans"/>
              <a:ea typeface="Open Sans"/>
              <a:cs typeface="Open Sans"/>
              <a:sym typeface="Open Sans"/>
            </a:endParaRPr>
          </a:p>
        </p:txBody>
      </p:sp>
      <p:sp>
        <p:nvSpPr>
          <p:cNvPr id="2047" name="Google Shape;2047;p140"/>
          <p:cNvSpPr txBox="1"/>
          <p:nvPr/>
        </p:nvSpPr>
        <p:spPr>
          <a:xfrm>
            <a:off x="2055738" y="4019600"/>
            <a:ext cx="929700" cy="31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344452"/>
                </a:solidFill>
                <a:latin typeface="Open Sans"/>
                <a:ea typeface="Open Sans"/>
                <a:cs typeface="Open Sans"/>
                <a:sym typeface="Open Sans"/>
              </a:rPr>
              <a:t>2%</a:t>
            </a:r>
            <a:endParaRPr b="0" i="0" sz="1200" u="none" cap="none" strike="noStrike">
              <a:solidFill>
                <a:srgbClr val="344452"/>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